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7"/>
  </p:notesMasterIdLst>
  <p:sldIdLst>
    <p:sldId id="397" r:id="rId2"/>
    <p:sldId id="256" r:id="rId3"/>
    <p:sldId id="257" r:id="rId4"/>
    <p:sldId id="258" r:id="rId5"/>
    <p:sldId id="265" r:id="rId6"/>
    <p:sldId id="259" r:id="rId7"/>
    <p:sldId id="261" r:id="rId8"/>
    <p:sldId id="322" r:id="rId9"/>
    <p:sldId id="349" r:id="rId10"/>
    <p:sldId id="260" r:id="rId11"/>
    <p:sldId id="332" r:id="rId12"/>
    <p:sldId id="264" r:id="rId13"/>
    <p:sldId id="330" r:id="rId14"/>
    <p:sldId id="351" r:id="rId15"/>
    <p:sldId id="266" r:id="rId16"/>
    <p:sldId id="360" r:id="rId17"/>
    <p:sldId id="357" r:id="rId18"/>
    <p:sldId id="358" r:id="rId19"/>
    <p:sldId id="276" r:id="rId20"/>
    <p:sldId id="359" r:id="rId21"/>
    <p:sldId id="278" r:id="rId22"/>
    <p:sldId id="279" r:id="rId23"/>
    <p:sldId id="280" r:id="rId24"/>
    <p:sldId id="281" r:id="rId25"/>
    <p:sldId id="394" r:id="rId26"/>
    <p:sldId id="352" r:id="rId27"/>
    <p:sldId id="353" r:id="rId28"/>
    <p:sldId id="284" r:id="rId29"/>
    <p:sldId id="283" r:id="rId30"/>
    <p:sldId id="354" r:id="rId31"/>
    <p:sldId id="334" r:id="rId32"/>
    <p:sldId id="286" r:id="rId33"/>
    <p:sldId id="355" r:id="rId34"/>
    <p:sldId id="305" r:id="rId35"/>
    <p:sldId id="341" r:id="rId36"/>
    <p:sldId id="336" r:id="rId37"/>
    <p:sldId id="338" r:id="rId38"/>
    <p:sldId id="294" r:id="rId39"/>
    <p:sldId id="356" r:id="rId40"/>
    <p:sldId id="296" r:id="rId41"/>
    <p:sldId id="345" r:id="rId42"/>
    <p:sldId id="293" r:id="rId43"/>
    <p:sldId id="292" r:id="rId44"/>
    <p:sldId id="295" r:id="rId45"/>
    <p:sldId id="299" r:id="rId46"/>
    <p:sldId id="346" r:id="rId47"/>
    <p:sldId id="348" r:id="rId48"/>
    <p:sldId id="347" r:id="rId49"/>
    <p:sldId id="302" r:id="rId50"/>
    <p:sldId id="301" r:id="rId51"/>
    <p:sldId id="303" r:id="rId52"/>
    <p:sldId id="310" r:id="rId53"/>
    <p:sldId id="343" r:id="rId54"/>
    <p:sldId id="379" r:id="rId55"/>
    <p:sldId id="380" r:id="rId56"/>
    <p:sldId id="381" r:id="rId57"/>
    <p:sldId id="383" r:id="rId58"/>
    <p:sldId id="384" r:id="rId59"/>
    <p:sldId id="385" r:id="rId60"/>
    <p:sldId id="386" r:id="rId61"/>
    <p:sldId id="387" r:id="rId62"/>
    <p:sldId id="388" r:id="rId63"/>
    <p:sldId id="389" r:id="rId64"/>
    <p:sldId id="390" r:id="rId65"/>
    <p:sldId id="391" r:id="rId66"/>
    <p:sldId id="392" r:id="rId67"/>
    <p:sldId id="393" r:id="rId68"/>
    <p:sldId id="373" r:id="rId69"/>
    <p:sldId id="374" r:id="rId70"/>
    <p:sldId id="375" r:id="rId71"/>
    <p:sldId id="395" r:id="rId72"/>
    <p:sldId id="396" r:id="rId73"/>
    <p:sldId id="313" r:id="rId74"/>
    <p:sldId id="377" r:id="rId75"/>
    <p:sldId id="378"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Goodman EI" initials="SGE" lastIdx="20" clrIdx="0">
    <p:extLst/>
  </p:cmAuthor>
  <p:cmAuthor id="2" name="Sarah Goodman COM" initials="SGC" lastIdx="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8057" autoAdjust="0"/>
  </p:normalViewPr>
  <p:slideViewPr>
    <p:cSldViewPr snapToGrid="0" snapToObjects="1">
      <p:cViewPr>
        <p:scale>
          <a:sx n="60" d="100"/>
          <a:sy n="60" d="100"/>
        </p:scale>
        <p:origin x="1494" y="29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99494-E9C6-4E9E-AA2B-9071B9B2D005}" type="datetimeFigureOut">
              <a:rPr lang="en-GB" smtClean="0"/>
              <a:t>10/04/2019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C3BDD-4A0B-4528-9D96-A4023DE50C0A}" type="slidenum">
              <a:rPr lang="en-GB" smtClean="0"/>
              <a:t>‹#›</a:t>
            </a:fld>
            <a:endParaRPr lang="en-GB"/>
          </a:p>
        </p:txBody>
      </p:sp>
    </p:spTree>
    <p:extLst>
      <p:ext uri="{BB962C8B-B14F-4D97-AF65-F5344CB8AC3E}">
        <p14:creationId xmlns:p14="http://schemas.microsoft.com/office/powerpoint/2010/main" val="3336208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v.uk/government/statistics/annual-population-survey-uk-armed-forces-veterans-residing-in-great-britain-2016"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gov.uk/government/statistics/location-of-armed-forces-pension-and-compensation-recipients-2017"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mailto:armedforces@surreycc.gov.uk"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a:t>
            </a:fld>
            <a:endParaRPr lang="en-GB" dirty="0"/>
          </a:p>
        </p:txBody>
      </p:sp>
    </p:spTree>
    <p:extLst>
      <p:ext uri="{BB962C8B-B14F-4D97-AF65-F5344CB8AC3E}">
        <p14:creationId xmlns:p14="http://schemas.microsoft.com/office/powerpoint/2010/main" val="619880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564639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1" dirty="0" smtClean="0">
                <a:solidFill>
                  <a:sysClr val="windowText" lastClr="000000"/>
                </a:solidFill>
              </a:rPr>
              <a:t>Need to overlay the army and reserve bases</a:t>
            </a:r>
            <a:endParaRPr lang="en-GB" sz="1200" b="1" i="1" dirty="0" smtClean="0"/>
          </a:p>
          <a:p>
            <a:pPr marL="0" indent="0" algn="l">
              <a:buFont typeface="Arial" panose="020B0604020202020204" pitchFamily="34" charset="0"/>
              <a:buNone/>
            </a:pPr>
            <a:r>
              <a:rPr lang="en-GB" sz="1200" dirty="0" smtClean="0">
                <a:solidFill>
                  <a:sysClr val="windowText" lastClr="000000"/>
                </a:solidFill>
              </a:rPr>
              <a:t>Local Map showing bases </a:t>
            </a:r>
            <a:r>
              <a:rPr lang="en-GB" sz="1200" smtClean="0">
                <a:solidFill>
                  <a:sysClr val="windowText" lastClr="000000"/>
                </a:solidFill>
              </a:rPr>
              <a:t>– </a:t>
            </a:r>
            <a:endParaRPr lang="en-GB" sz="1200" dirty="0" smtClean="0">
              <a:solidFill>
                <a:sysClr val="windowText" lastClr="000000"/>
              </a:solidFill>
            </a:endParaRPr>
          </a:p>
        </p:txBody>
      </p:sp>
      <p:sp>
        <p:nvSpPr>
          <p:cNvPr id="4" name="Slide Number Placeholder 3"/>
          <p:cNvSpPr>
            <a:spLocks noGrp="1"/>
          </p:cNvSpPr>
          <p:nvPr>
            <p:ph type="sldNum" sz="quarter" idx="10"/>
          </p:nvPr>
        </p:nvSpPr>
        <p:spPr/>
        <p:txBody>
          <a:bodyPr/>
          <a:lstStyle/>
          <a:p>
            <a:fld id="{AACC3BDD-4A0B-4528-9D96-A4023DE50C0A}" type="slidenum">
              <a:rPr lang="en-GB" smtClean="0"/>
              <a:t>12</a:t>
            </a:fld>
            <a:endParaRPr lang="en-GB"/>
          </a:p>
        </p:txBody>
      </p:sp>
    </p:spTree>
    <p:extLst>
      <p:ext uri="{BB962C8B-B14F-4D97-AF65-F5344CB8AC3E}">
        <p14:creationId xmlns:p14="http://schemas.microsoft.com/office/powerpoint/2010/main" val="2199048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30836" y="10267026"/>
            <a:ext cx="2930669" cy="542005"/>
          </a:xfrm>
          <a:prstGeom prst="rect">
            <a:avLst/>
          </a:prstGeom>
          <a:noFill/>
          <a:ln w="9525">
            <a:noFill/>
            <a:miter lim="800000"/>
            <a:headEnd/>
            <a:tailEnd/>
          </a:ln>
        </p:spPr>
        <p:txBody>
          <a:bodyPr lIns="92397" tIns="46198" rIns="92397" bIns="46198" anchor="b"/>
          <a:lstStyle/>
          <a:p>
            <a:pPr algn="r" defTabSz="923925" fontAlgn="base">
              <a:spcBef>
                <a:spcPct val="0"/>
              </a:spcBef>
              <a:spcAft>
                <a:spcPct val="0"/>
              </a:spcAft>
            </a:pPr>
            <a:fld id="{41977442-3C72-4593-8847-823CFD8E3CC4}" type="slidenum">
              <a:rPr lang="en-GB" altLang="en-US" sz="1200">
                <a:solidFill>
                  <a:srgbClr val="000000"/>
                </a:solidFill>
                <a:latin typeface="Arial" charset="0"/>
                <a:cs typeface="Arial" charset="0"/>
              </a:rPr>
              <a:pPr algn="r" defTabSz="923925" fontAlgn="base">
                <a:spcBef>
                  <a:spcPct val="0"/>
                </a:spcBef>
                <a:spcAft>
                  <a:spcPct val="0"/>
                </a:spcAft>
              </a:pPr>
              <a:t>13</a:t>
            </a:fld>
            <a:endParaRPr lang="en-GB" altLang="en-US" sz="1200">
              <a:solidFill>
                <a:srgbClr val="000000"/>
              </a:solidFill>
              <a:latin typeface="Arial" charset="0"/>
              <a:cs typeface="Arial" charset="0"/>
            </a:endParaRPr>
          </a:p>
        </p:txBody>
      </p:sp>
      <p:sp>
        <p:nvSpPr>
          <p:cNvPr id="92162" name="Rectangle 2"/>
          <p:cNvSpPr>
            <a:spLocks noGrp="1" noRot="1" noChangeAspect="1" noChangeArrowheads="1" noTextEdit="1"/>
          </p:cNvSpPr>
          <p:nvPr>
            <p:ph type="sldImg"/>
          </p:nvPr>
        </p:nvSpPr>
        <p:spPr bwMode="auto">
          <a:xfrm>
            <a:off x="679450" y="811213"/>
            <a:ext cx="5407025" cy="4054475"/>
          </a:xfrm>
          <a:noFill/>
          <a:ln>
            <a:solidFill>
              <a:srgbClr val="000000"/>
            </a:solidFill>
            <a:miter lim="800000"/>
            <a:headEnd/>
            <a:tailEnd/>
          </a:ln>
        </p:spPr>
      </p:sp>
      <p:sp>
        <p:nvSpPr>
          <p:cNvPr id="92163" name="Rectangle 3"/>
          <p:cNvSpPr>
            <a:spLocks noGrp="1" noChangeArrowheads="1"/>
          </p:cNvSpPr>
          <p:nvPr>
            <p:ph type="body" idx="1"/>
          </p:nvPr>
        </p:nvSpPr>
        <p:spPr bwMode="auto">
          <a:noFill/>
        </p:spPr>
        <p:txBody>
          <a:bodyPr wrap="square" lIns="92397" tIns="46198" rIns="92397" bIns="46198" numCol="1" anchor="t" anchorCtr="0" compatLnSpc="1">
            <a:prstTxWarp prst="textNoShape">
              <a:avLst/>
            </a:prstTxWarp>
          </a:bodyPr>
          <a:lstStyle/>
          <a:p>
            <a:pPr>
              <a:spcBef>
                <a:spcPct val="0"/>
              </a:spcBef>
            </a:pPr>
            <a:r>
              <a:rPr lang="en-US" altLang="en-US" sz="900" dirty="0" smtClean="0">
                <a:latin typeface="Arial" charset="0"/>
                <a:cs typeface="Arial" charset="0"/>
              </a:rPr>
              <a:t>People living outside</a:t>
            </a:r>
            <a:r>
              <a:rPr lang="en-US" altLang="en-US" sz="900" baseline="0" dirty="0" smtClean="0">
                <a:latin typeface="Arial" charset="0"/>
                <a:cs typeface="Arial" charset="0"/>
              </a:rPr>
              <a:t> the county</a:t>
            </a:r>
          </a:p>
          <a:p>
            <a:pPr>
              <a:spcBef>
                <a:spcPct val="0"/>
              </a:spcBef>
            </a:pPr>
            <a:r>
              <a:rPr lang="en-US" altLang="en-US" sz="900" baseline="0" dirty="0" smtClean="0">
                <a:latin typeface="Arial" charset="0"/>
                <a:cs typeface="Arial" charset="0"/>
              </a:rPr>
              <a:t>Serving outside the county</a:t>
            </a:r>
          </a:p>
          <a:p>
            <a:pPr>
              <a:spcBef>
                <a:spcPct val="0"/>
              </a:spcBef>
            </a:pPr>
            <a:r>
              <a:rPr lang="en-US" altLang="en-US" sz="900" baseline="0" dirty="0" smtClean="0">
                <a:latin typeface="Arial" charset="0"/>
                <a:cs typeface="Arial" charset="0"/>
              </a:rPr>
              <a:t>Cadets not part of AFCs</a:t>
            </a:r>
          </a:p>
          <a:p>
            <a:pPr>
              <a:spcBef>
                <a:spcPct val="0"/>
              </a:spcBef>
            </a:pPr>
            <a:endParaRPr lang="en-US" altLang="en-US" sz="900" dirty="0" smtClean="0">
              <a:latin typeface="Arial" charset="0"/>
              <a:cs typeface="Arial" charset="0"/>
            </a:endParaRPr>
          </a:p>
        </p:txBody>
      </p:sp>
    </p:spTree>
    <p:extLst>
      <p:ext uri="{BB962C8B-B14F-4D97-AF65-F5344CB8AC3E}">
        <p14:creationId xmlns:p14="http://schemas.microsoft.com/office/powerpoint/2010/main" val="3723657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smtClean="0">
                <a:latin typeface="Verdana" panose="020B0604030504040204" pitchFamily="34" charset="0"/>
                <a:ea typeface="Verdana" panose="020B0604030504040204" pitchFamily="34" charset="0"/>
                <a:cs typeface="Verdana" panose="020B0604030504040204" pitchFamily="34" charset="0"/>
              </a:rPr>
              <a:t>Surrey Heartlands  STP</a:t>
            </a:r>
          </a:p>
          <a:p>
            <a:r>
              <a:rPr lang="en-GB" sz="1200" dirty="0" smtClean="0">
                <a:latin typeface="Verdana" panose="020B0604030504040204" pitchFamily="34" charset="0"/>
                <a:ea typeface="Verdana" panose="020B0604030504040204" pitchFamily="34" charset="0"/>
                <a:cs typeface="Verdana" panose="020B0604030504040204" pitchFamily="34" charset="0"/>
              </a:rPr>
              <a:t>(not including East Surrey)</a:t>
            </a:r>
          </a:p>
          <a:p>
            <a:r>
              <a:rPr lang="en-GB" sz="1200" dirty="0" smtClean="0">
                <a:latin typeface="Verdana" panose="020B0604030504040204" pitchFamily="34" charset="0"/>
                <a:ea typeface="Verdana" panose="020B0604030504040204" pitchFamily="34" charset="0"/>
                <a:cs typeface="Verdana" panose="020B0604030504040204" pitchFamily="34" charset="0"/>
              </a:rPr>
              <a:t>680     Entitled Civilians</a:t>
            </a:r>
          </a:p>
          <a:p>
            <a:r>
              <a:rPr lang="en-GB" sz="1200" dirty="0" smtClean="0">
                <a:latin typeface="Verdana" panose="020B0604030504040204" pitchFamily="34" charset="0"/>
                <a:ea typeface="Verdana" panose="020B0604030504040204" pitchFamily="34" charset="0"/>
                <a:cs typeface="Verdana" panose="020B0604030504040204" pitchFamily="34" charset="0"/>
              </a:rPr>
              <a:t>2,110   UK AF</a:t>
            </a:r>
          </a:p>
          <a:p>
            <a:r>
              <a:rPr lang="en-GB" sz="1200" dirty="0" smtClean="0">
                <a:latin typeface="Verdana" panose="020B0604030504040204" pitchFamily="34" charset="0"/>
                <a:ea typeface="Verdana" panose="020B0604030504040204" pitchFamily="34" charset="0"/>
                <a:cs typeface="Verdana" panose="020B0604030504040204" pitchFamily="34" charset="0"/>
              </a:rPr>
              <a:t>30,689 Veterans</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Add area specific info</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Population stats in Hampshire – please use only those on gov.uk website &amp; speak about RBL census drive</a:t>
            </a:r>
          </a:p>
          <a:p>
            <a:r>
              <a:rPr lang="en-GB" sz="1200" u="sng" kern="1200" dirty="0" smtClean="0">
                <a:solidFill>
                  <a:schemeClr val="tx1"/>
                </a:solidFill>
                <a:effectLst/>
                <a:latin typeface="+mn-lt"/>
                <a:ea typeface="+mn-ea"/>
                <a:cs typeface="+mn-cs"/>
                <a:hlinkClick r:id="rId3"/>
              </a:rPr>
              <a:t>https://www.gov.uk/government/statistics/annual-population-survey-uk-armed-forces-veterans-residing-in-great-britain-2016</a:t>
            </a:r>
            <a:r>
              <a:rPr lang="en-GB" sz="1200" kern="1200" dirty="0" smtClean="0">
                <a:solidFill>
                  <a:schemeClr val="tx1"/>
                </a:solidFill>
                <a:effectLst/>
                <a:latin typeface="+mn-lt"/>
                <a:ea typeface="+mn-ea"/>
                <a:cs typeface="+mn-cs"/>
              </a:rPr>
              <a:t> and </a:t>
            </a:r>
            <a:r>
              <a:rPr lang="en-GB" sz="1200" u="sng" kern="1200" dirty="0" smtClean="0">
                <a:solidFill>
                  <a:schemeClr val="tx1"/>
                </a:solidFill>
                <a:effectLst/>
                <a:latin typeface="+mn-lt"/>
                <a:ea typeface="+mn-ea"/>
                <a:cs typeface="+mn-cs"/>
                <a:hlinkClick r:id="rId4"/>
              </a:rPr>
              <a:t>https://www.gov.uk/government/statistics/location-of-armed-forces-pension-and-compensation-recipients-2017</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AFC is size of one of the district councils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Eastleigh Borough Council </a:t>
            </a:r>
          </a:p>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14</a:t>
            </a:fld>
            <a:endParaRPr lang="en-GB"/>
          </a:p>
        </p:txBody>
      </p:sp>
    </p:spTree>
    <p:extLst>
      <p:ext uri="{BB962C8B-B14F-4D97-AF65-F5344CB8AC3E}">
        <p14:creationId xmlns:p14="http://schemas.microsoft.com/office/powerpoint/2010/main" val="401615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15</a:t>
            </a:fld>
            <a:endParaRPr lang="en-GB"/>
          </a:p>
        </p:txBody>
      </p:sp>
    </p:spTree>
    <p:extLst>
      <p:ext uri="{BB962C8B-B14F-4D97-AF65-F5344CB8AC3E}">
        <p14:creationId xmlns:p14="http://schemas.microsoft.com/office/powerpoint/2010/main" val="376524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British Armed Forces are Structured and trained for operations, not for the convenience of administration in barracks/units.  On joining the Armed Forces service men and women accept a commitment to serve whenever and wherever they are needed, whatever the difficulties or dangers it  may be. Such commitment imposes certain limitations on individual freedom, and requires a degree of self-sacrifice. Ultimately it may require members of the Armed Forces to lay down their lives. Implicitly it requires those in positions of authority to discharge in full their moral responsibilities to subordinates.</a:t>
            </a:r>
          </a:p>
          <a:p>
            <a:endParaRPr lang="en-GB" dirty="0" smtClean="0"/>
          </a:p>
          <a:p>
            <a:r>
              <a:rPr lang="en-GB" dirty="0" smtClean="0"/>
              <a:t>Within the services there are a rich and varied number of rolls and trades (RM 105 rolls, Army 170 rolls and 64 in the RAF)</a:t>
            </a:r>
          </a:p>
          <a:p>
            <a:endParaRPr lang="en-GB" dirty="0"/>
          </a:p>
        </p:txBody>
      </p:sp>
      <p:sp>
        <p:nvSpPr>
          <p:cNvPr id="4" name="Slide Number Placeholder 3"/>
          <p:cNvSpPr>
            <a:spLocks noGrp="1"/>
          </p:cNvSpPr>
          <p:nvPr>
            <p:ph type="sldNum" sz="quarter" idx="10"/>
          </p:nvPr>
        </p:nvSpPr>
        <p:spPr/>
        <p:txBody>
          <a:bodyPr/>
          <a:lstStyle/>
          <a:p>
            <a:fld id="{72201669-FB03-424A-B28E-529073A8FB43}"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194871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The Role of the UK’s Armed forces is to protect the security, independence and interests of our country at home and abroad. They work with our allies and partners whenever possible. The MOD’s aim is to ensure that the armed forces have the training, equipment and support necessary for their work within budgets.</a:t>
            </a:r>
          </a:p>
          <a:p>
            <a:endParaRPr lang="en-GB" sz="1800" dirty="0" smtClean="0"/>
          </a:p>
          <a:p>
            <a:r>
              <a:rPr lang="en-GB" sz="1800" dirty="0" smtClean="0"/>
              <a:t>All three services have now fully integrated the reserves into their regular forces </a:t>
            </a:r>
          </a:p>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590777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Naval families tend to be</a:t>
            </a:r>
            <a:r>
              <a:rPr lang="en-GB" baseline="0" dirty="0" smtClean="0"/>
              <a:t> more static – live near family rather than on base.  Deployments typically longer than other services – approx. 9 months</a:t>
            </a:r>
          </a:p>
          <a:p>
            <a:endParaRPr lang="en-GB" baseline="0" dirty="0" smtClean="0"/>
          </a:p>
          <a:p>
            <a:r>
              <a:rPr lang="en-GB" dirty="0" smtClean="0"/>
              <a:t>The Royal Navy is made up of a fleet of 77 commissioned ships. </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347871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Public friendly what they do – </a:t>
            </a:r>
            <a:r>
              <a:rPr lang="en-GB" dirty="0" err="1" smtClean="0"/>
              <a:t>ebola</a:t>
            </a:r>
            <a:r>
              <a:rPr lang="en-GB" dirty="0" smtClean="0"/>
              <a:t>, fighting, logistics, intelligence, civil engagement </a:t>
            </a:r>
            <a:r>
              <a:rPr lang="en-GB" dirty="0" err="1" smtClean="0"/>
              <a:t>etc</a:t>
            </a:r>
            <a:endParaRPr lang="en-GB" dirty="0" smtClean="0"/>
          </a:p>
          <a:p>
            <a:r>
              <a:rPr lang="en-GB" dirty="0" smtClean="0"/>
              <a:t>Gurkhas</a:t>
            </a:r>
            <a:r>
              <a:rPr lang="en-GB" baseline="0" dirty="0" smtClean="0"/>
              <a:t> (extra slide as necessary)</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19</a:t>
            </a:fld>
            <a:endParaRPr lang="en-GB"/>
          </a:p>
        </p:txBody>
      </p:sp>
    </p:spTree>
    <p:extLst>
      <p:ext uri="{BB962C8B-B14F-4D97-AF65-F5344CB8AC3E}">
        <p14:creationId xmlns:p14="http://schemas.microsoft.com/office/powerpoint/2010/main" val="3278780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64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Structures and research</a:t>
            </a:r>
            <a:r>
              <a:rPr lang="en-GB" baseline="0" dirty="0" smtClean="0"/>
              <a:t> – required for CPD.</a:t>
            </a:r>
          </a:p>
          <a:p>
            <a:r>
              <a:rPr lang="en-GB" baseline="0" dirty="0" smtClean="0"/>
              <a:t>Needs to be evidenced based</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3</a:t>
            </a:fld>
            <a:endParaRPr lang="en-GB" dirty="0"/>
          </a:p>
        </p:txBody>
      </p:sp>
    </p:spTree>
    <p:extLst>
      <p:ext uri="{BB962C8B-B14F-4D97-AF65-F5344CB8AC3E}">
        <p14:creationId xmlns:p14="http://schemas.microsoft.com/office/powerpoint/2010/main" val="646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21</a:t>
            </a:fld>
            <a:endParaRPr lang="en-GB"/>
          </a:p>
        </p:txBody>
      </p:sp>
    </p:spTree>
    <p:extLst>
      <p:ext uri="{BB962C8B-B14F-4D97-AF65-F5344CB8AC3E}">
        <p14:creationId xmlns:p14="http://schemas.microsoft.com/office/powerpoint/2010/main" val="202142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Common values and standards</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22</a:t>
            </a:fld>
            <a:endParaRPr lang="en-GB"/>
          </a:p>
        </p:txBody>
      </p:sp>
    </p:spTree>
    <p:extLst>
      <p:ext uri="{BB962C8B-B14F-4D97-AF65-F5344CB8AC3E}">
        <p14:creationId xmlns:p14="http://schemas.microsoft.com/office/powerpoint/2010/main" val="4034449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average RN personnel deploy more often and for longer than their other service counterparts - standard RN ships' deployments are now 9 months, and separated service rules dictate that RN people are away more (for some very good operational reasons). to family</a:t>
            </a:r>
            <a:r>
              <a:rPr lang="en-GB" baseline="0" dirty="0" smtClean="0"/>
              <a:t> life</a:t>
            </a:r>
          </a:p>
          <a:p>
            <a:r>
              <a:rPr lang="en-GB" baseline="0" dirty="0" smtClean="0"/>
              <a:t>Lack of postcode</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23</a:t>
            </a:fld>
            <a:endParaRPr lang="en-GB"/>
          </a:p>
        </p:txBody>
      </p:sp>
    </p:spTree>
    <p:extLst>
      <p:ext uri="{BB962C8B-B14F-4D97-AF65-F5344CB8AC3E}">
        <p14:creationId xmlns:p14="http://schemas.microsoft.com/office/powerpoint/2010/main" val="1676420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24</a:t>
            </a:fld>
            <a:endParaRPr lang="en-GB"/>
          </a:p>
        </p:txBody>
      </p:sp>
    </p:spTree>
    <p:extLst>
      <p:ext uri="{BB962C8B-B14F-4D97-AF65-F5344CB8AC3E}">
        <p14:creationId xmlns:p14="http://schemas.microsoft.com/office/powerpoint/2010/main" val="4023617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25</a:t>
            </a:fld>
            <a:endParaRPr lang="en-GB"/>
          </a:p>
        </p:txBody>
      </p:sp>
    </p:spTree>
    <p:extLst>
      <p:ext uri="{BB962C8B-B14F-4D97-AF65-F5344CB8AC3E}">
        <p14:creationId xmlns:p14="http://schemas.microsoft.com/office/powerpoint/2010/main" val="4218582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US" sz="1600" kern="1200" dirty="0" smtClean="0">
                <a:solidFill>
                  <a:schemeClr val="tx2"/>
                </a:solidFill>
              </a:rPr>
              <a:t>4yrs=3x</a:t>
            </a:r>
            <a:r>
              <a:rPr lang="en-US" sz="1600" kern="1200" dirty="0" smtClean="0">
                <a:solidFill>
                  <a:srgbClr val="0070C0"/>
                </a:solidFill>
              </a:rPr>
              <a:t>£1000</a:t>
            </a:r>
            <a:r>
              <a:rPr lang="en-US" sz="1600" kern="1200" dirty="0" smtClean="0">
                <a:solidFill>
                  <a:schemeClr val="tx2"/>
                </a:solidFill>
              </a:rPr>
              <a:t>, 6 years=1x</a:t>
            </a:r>
            <a:r>
              <a:rPr lang="en-US" sz="1600" kern="1200" dirty="0" smtClean="0">
                <a:solidFill>
                  <a:srgbClr val="0070C0"/>
                </a:solidFill>
              </a:rPr>
              <a:t>£3000</a:t>
            </a:r>
            <a:r>
              <a:rPr lang="en-US" sz="1600" kern="1200" dirty="0" smtClean="0">
                <a:solidFill>
                  <a:schemeClr val="tx2"/>
                </a:solidFill>
              </a:rPr>
              <a:t> (aggregated), 8+yrs=3x</a:t>
            </a:r>
            <a:r>
              <a:rPr lang="en-US" sz="1600" kern="1200" dirty="0" smtClean="0">
                <a:solidFill>
                  <a:srgbClr val="0070C0"/>
                </a:solidFill>
              </a:rPr>
              <a:t>£2000</a:t>
            </a:r>
          </a:p>
          <a:p>
            <a:pPr marL="533400" lvl="2" indent="0" defTabSz="622300">
              <a:lnSpc>
                <a:spcPct val="90000"/>
              </a:lnSpc>
              <a:spcAft>
                <a:spcPct val="15000"/>
              </a:spcAft>
              <a:buFont typeface="Wingdings" pitchFamily="2" charset="2"/>
              <a:buNone/>
              <a:defRPr/>
            </a:pPr>
            <a:endParaRPr lang="en-US" sz="1200" kern="1200" dirty="0" smtClean="0">
              <a:solidFill>
                <a:schemeClr val="tx2"/>
              </a:solidFill>
            </a:endParaRPr>
          </a:p>
          <a:p>
            <a:r>
              <a:rPr lang="en-GB" dirty="0" smtClean="0"/>
              <a:t>Give</a:t>
            </a:r>
            <a:r>
              <a:rPr lang="en-GB" baseline="0" dirty="0" smtClean="0"/>
              <a:t> examples of what credits can be used for</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26</a:t>
            </a:fld>
            <a:endParaRPr lang="en-GB"/>
          </a:p>
        </p:txBody>
      </p:sp>
    </p:spTree>
    <p:extLst>
      <p:ext uri="{BB962C8B-B14F-4D97-AF65-F5344CB8AC3E}">
        <p14:creationId xmlns:p14="http://schemas.microsoft.com/office/powerpoint/2010/main" val="600484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27</a:t>
            </a:fld>
            <a:endParaRPr lang="en-GB"/>
          </a:p>
        </p:txBody>
      </p:sp>
    </p:spTree>
    <p:extLst>
      <p:ext uri="{BB962C8B-B14F-4D97-AF65-F5344CB8AC3E}">
        <p14:creationId xmlns:p14="http://schemas.microsoft.com/office/powerpoint/2010/main" val="1524493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Mention</a:t>
            </a:r>
            <a:r>
              <a:rPr lang="en-GB" baseline="0" dirty="0" smtClean="0"/>
              <a:t> Veterans UK</a:t>
            </a:r>
          </a:p>
          <a:p>
            <a:pPr marL="0" lvl="1" indent="0" defTabSz="622300">
              <a:lnSpc>
                <a:spcPct val="90000"/>
              </a:lnSpc>
              <a:spcAft>
                <a:spcPct val="15000"/>
              </a:spcAft>
              <a:buFont typeface="Wingdings" pitchFamily="2" charset="2"/>
              <a:buNone/>
              <a:defRPr/>
            </a:pPr>
            <a:r>
              <a:rPr lang="en-GB" baseline="0" dirty="0" smtClean="0"/>
              <a:t>HARDFACTS</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28</a:t>
            </a:fld>
            <a:endParaRPr lang="en-GB"/>
          </a:p>
        </p:txBody>
      </p:sp>
    </p:spTree>
    <p:extLst>
      <p:ext uri="{BB962C8B-B14F-4D97-AF65-F5344CB8AC3E}">
        <p14:creationId xmlns:p14="http://schemas.microsoft.com/office/powerpoint/2010/main" val="833246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29</a:t>
            </a:fld>
            <a:endParaRPr lang="en-GB"/>
          </a:p>
        </p:txBody>
      </p:sp>
    </p:spTree>
    <p:extLst>
      <p:ext uri="{BB962C8B-B14F-4D97-AF65-F5344CB8AC3E}">
        <p14:creationId xmlns:p14="http://schemas.microsoft.com/office/powerpoint/2010/main" val="1138804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more RN personnel own their own homes in comparison to the Army and RAF.  RN spouses are more likely to be in work, RN families are more likely to live away from main base areas among the wider civilian community, and serving RN personnel are more likely to "weekend commute" to a home base.  This means they can be relatively isolated from the support provided by the bases and organisations such as the NFF. </a:t>
            </a:r>
          </a:p>
          <a:p>
            <a:endParaRPr lang="en-GB"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RN family may well on average be different to those of an Army or RAF one, with respect to dealing with a local authority</a:t>
            </a:r>
            <a:endParaRPr lang="en-GB" dirty="0" smtClean="0"/>
          </a:p>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30</a:t>
            </a:fld>
            <a:endParaRPr lang="en-GB"/>
          </a:p>
        </p:txBody>
      </p:sp>
    </p:spTree>
    <p:extLst>
      <p:ext uri="{BB962C8B-B14F-4D97-AF65-F5344CB8AC3E}">
        <p14:creationId xmlns:p14="http://schemas.microsoft.com/office/powerpoint/2010/main" val="242179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through obligations, responsibilities and background appropriate to authority</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4</a:t>
            </a:fld>
            <a:endParaRPr lang="en-GB" dirty="0"/>
          </a:p>
        </p:txBody>
      </p:sp>
    </p:spTree>
    <p:extLst>
      <p:ext uri="{BB962C8B-B14F-4D97-AF65-F5344CB8AC3E}">
        <p14:creationId xmlns:p14="http://schemas.microsoft.com/office/powerpoint/2010/main" val="482884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32</a:t>
            </a:fld>
            <a:endParaRPr lang="en-GB"/>
          </a:p>
        </p:txBody>
      </p:sp>
    </p:spTree>
    <p:extLst>
      <p:ext uri="{BB962C8B-B14F-4D97-AF65-F5344CB8AC3E}">
        <p14:creationId xmlns:p14="http://schemas.microsoft.com/office/powerpoint/2010/main" val="2954018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What is important to note is that the Services have different perspectives on family life. </a:t>
            </a:r>
          </a:p>
          <a:p>
            <a:pPr marL="0" lvl="1" indent="0" defTabSz="622300">
              <a:lnSpc>
                <a:spcPct val="90000"/>
              </a:lnSpc>
              <a:spcAft>
                <a:spcPct val="15000"/>
              </a:spcAft>
              <a:buFont typeface="Wingdings" pitchFamily="2" charset="2"/>
              <a:buNone/>
              <a:defRPr/>
            </a:pPr>
            <a:endParaRPr lang="en-GB" dirty="0" smtClean="0"/>
          </a:p>
          <a:p>
            <a:pPr marL="0" lvl="1" indent="0" defTabSz="622300">
              <a:lnSpc>
                <a:spcPct val="90000"/>
              </a:lnSpc>
              <a:spcAft>
                <a:spcPct val="15000"/>
              </a:spcAft>
              <a:buFont typeface="Wingdings" pitchFamily="2" charset="2"/>
              <a:buNone/>
              <a:defRPr/>
            </a:pPr>
            <a:r>
              <a:rPr lang="en-GB" dirty="0" smtClean="0"/>
              <a:t>Many more RN personnel own their own homes in comparison to the Army and RAF.  </a:t>
            </a:r>
          </a:p>
          <a:p>
            <a:pPr marL="0" lvl="1" indent="0" defTabSz="622300">
              <a:lnSpc>
                <a:spcPct val="90000"/>
              </a:lnSpc>
              <a:spcAft>
                <a:spcPct val="15000"/>
              </a:spcAft>
              <a:buFont typeface="Wingdings" pitchFamily="2" charset="2"/>
              <a:buNone/>
              <a:defRPr/>
            </a:pPr>
            <a:endParaRPr lang="en-GB" dirty="0" smtClean="0"/>
          </a:p>
          <a:p>
            <a:pPr marL="0" lvl="1" indent="0" defTabSz="622300">
              <a:lnSpc>
                <a:spcPct val="90000"/>
              </a:lnSpc>
              <a:spcAft>
                <a:spcPct val="15000"/>
              </a:spcAft>
              <a:buFont typeface="Wingdings" pitchFamily="2" charset="2"/>
              <a:buNone/>
              <a:defRPr/>
            </a:pPr>
            <a:r>
              <a:rPr lang="en-GB" dirty="0" smtClean="0"/>
              <a:t>RN spouses are more likely to be in work, </a:t>
            </a:r>
          </a:p>
          <a:p>
            <a:pPr marL="0" lvl="1" indent="0" defTabSz="622300">
              <a:lnSpc>
                <a:spcPct val="90000"/>
              </a:lnSpc>
              <a:spcAft>
                <a:spcPct val="15000"/>
              </a:spcAft>
              <a:buFont typeface="Wingdings" pitchFamily="2" charset="2"/>
              <a:buNone/>
              <a:defRPr/>
            </a:pPr>
            <a:endParaRPr lang="en-GB" dirty="0" smtClean="0"/>
          </a:p>
          <a:p>
            <a:pPr marL="0" lvl="1" indent="0" defTabSz="622300">
              <a:lnSpc>
                <a:spcPct val="90000"/>
              </a:lnSpc>
              <a:spcAft>
                <a:spcPct val="15000"/>
              </a:spcAft>
              <a:buFont typeface="Wingdings" pitchFamily="2" charset="2"/>
              <a:buNone/>
              <a:defRPr/>
            </a:pPr>
            <a:r>
              <a:rPr lang="en-GB" dirty="0" smtClean="0"/>
              <a:t>RN families are more likely to live away from main base areas among the wider civilian community, and serving RN personnel are more likely to "weekend commute" to a home base.  This means they can be relatively isolated from the support provided by the bases and organisations such as the NFF</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33</a:t>
            </a:fld>
            <a:endParaRPr lang="en-GB"/>
          </a:p>
        </p:txBody>
      </p:sp>
    </p:spTree>
    <p:extLst>
      <p:ext uri="{BB962C8B-B14F-4D97-AF65-F5344CB8AC3E}">
        <p14:creationId xmlns:p14="http://schemas.microsoft.com/office/powerpoint/2010/main" val="2653736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What is important to note is that the Services have different perspectives on family life.  The NFF can probably provide you with figures, but many more RN personnel own their own homes in comparison to the Army and RAF.  RN spouses are more likely to be in work, RN families are more likely to live away from main base areas among the wider civilian community, and serving RN personnel are more likely to "weekend commute" to a home base.  This means they can be relatively isolated from the support provided by the bases and organisations such as the NFF. On average RN personnel deploy more often and for longer than their other service counterparts - standard RN ships' deployments are now 9 months, and separated service rules dictate that RN people are away more (for some very good operational reasons). All these factors mean that the needs of an RN family may well on average be different to those of an Army or RAF one, with respect to dealing with a local authority</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34</a:t>
            </a:fld>
            <a:endParaRPr lang="en-GB"/>
          </a:p>
        </p:txBody>
      </p:sp>
    </p:spTree>
    <p:extLst>
      <p:ext uri="{BB962C8B-B14F-4D97-AF65-F5344CB8AC3E}">
        <p14:creationId xmlns:p14="http://schemas.microsoft.com/office/powerpoint/2010/main" val="1972971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4 hour – talk about stigma in 4 hour (8 hour separate slide)</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762154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2400" dirty="0" smtClean="0">
                <a:latin typeface="Verdana" panose="020B0604030504040204" pitchFamily="34" charset="0"/>
                <a:ea typeface="Verdana" panose="020B0604030504040204" pitchFamily="34" charset="0"/>
                <a:cs typeface="Verdana" panose="020B0604030504040204" pitchFamily="34" charset="0"/>
              </a:rPr>
              <a:t>EMOTIONALLY - Putting other people’s needs first, being worried, anxious or stressed. Feelings of guilt, anger, being trapped, isolated and being misunderstood.</a:t>
            </a:r>
          </a:p>
          <a:p>
            <a:pPr lvl="0"/>
            <a:r>
              <a:rPr lang="en-GB" sz="2400" dirty="0" smtClean="0">
                <a:latin typeface="Verdana" panose="020B0604030504040204" pitchFamily="34" charset="0"/>
                <a:ea typeface="Verdana" panose="020B0604030504040204" pitchFamily="34" charset="0"/>
                <a:cs typeface="Verdana" panose="020B0604030504040204" pitchFamily="34" charset="0"/>
              </a:rPr>
              <a:t>PHYSICALLY - Suffering from pains or strains from heavy lifting or helping someone to wash or dress.</a:t>
            </a:r>
          </a:p>
          <a:p>
            <a:pPr lvl="0"/>
            <a:r>
              <a:rPr lang="en-GB" sz="2400" dirty="0" smtClean="0">
                <a:latin typeface="Verdana" panose="020B0604030504040204" pitchFamily="34" charset="0"/>
                <a:ea typeface="Verdana" panose="020B0604030504040204" pitchFamily="34" charset="0"/>
                <a:cs typeface="Verdana" panose="020B0604030504040204" pitchFamily="34" charset="0"/>
              </a:rPr>
              <a:t>SOCIALLY - Not able to meet up with friends regularly. Feeling isolated and lacking confidence. A possible target for being bullied.</a:t>
            </a:r>
          </a:p>
          <a:p>
            <a:pPr lvl="0"/>
            <a:r>
              <a:rPr lang="en-GB" sz="2400" dirty="0" smtClean="0">
                <a:latin typeface="Verdana" panose="020B0604030504040204" pitchFamily="34" charset="0"/>
                <a:ea typeface="Verdana" panose="020B0604030504040204" pitchFamily="34" charset="0"/>
                <a:cs typeface="Verdana" panose="020B0604030504040204" pitchFamily="34" charset="0"/>
              </a:rPr>
              <a:t>EDUCATIONALLY - Difficulties concentrating in class, feeling tired, worried, with no time to do homework.</a:t>
            </a:r>
          </a:p>
          <a:p>
            <a:pPr lvl="0"/>
            <a:r>
              <a:rPr lang="en-GB" sz="2400" dirty="0" smtClean="0">
                <a:latin typeface="Verdana" panose="020B0604030504040204" pitchFamily="34" charset="0"/>
                <a:ea typeface="Verdana" panose="020B0604030504040204" pitchFamily="34" charset="0"/>
                <a:cs typeface="Verdana" panose="020B0604030504040204" pitchFamily="34" charset="0"/>
              </a:rPr>
              <a:t>FINANCIALLY - Low family income. Not having enough money for basic needs. </a:t>
            </a:r>
          </a:p>
          <a:p>
            <a:pPr lvl="0"/>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lvl="0"/>
            <a:r>
              <a:rPr lang="en-GB" sz="2400" dirty="0" smtClean="0">
                <a:latin typeface="Verdana" panose="020B0604030504040204" pitchFamily="34" charset="0"/>
                <a:ea typeface="Verdana" panose="020B0604030504040204" pitchFamily="34" charset="0"/>
                <a:cs typeface="Verdana" panose="020B0604030504040204" pitchFamily="34" charset="0"/>
              </a:rPr>
              <a:t>Census data for young carers underestimates the true number</a:t>
            </a:r>
          </a:p>
          <a:p>
            <a:pPr lvl="0"/>
            <a:r>
              <a:rPr lang="en-GB" sz="2400" dirty="0" smtClean="0">
                <a:latin typeface="Verdana" panose="020B0604030504040204" pitchFamily="34" charset="0"/>
                <a:ea typeface="Verdana" panose="020B0604030504040204" pitchFamily="34" charset="0"/>
                <a:cs typeface="Verdana" panose="020B0604030504040204" pitchFamily="34" charset="0"/>
              </a:rPr>
              <a:t>In Surrey it is estimated there are 14,030 young carers between 5-18 years old</a:t>
            </a:r>
          </a:p>
          <a:p>
            <a:pPr lvl="0"/>
            <a:r>
              <a:rPr lang="en-GB" sz="2400" dirty="0" smtClean="0">
                <a:latin typeface="Verdana" panose="020B0604030504040204" pitchFamily="34" charset="0"/>
                <a:ea typeface="Verdana" panose="020B0604030504040204" pitchFamily="34" charset="0"/>
                <a:cs typeface="Verdana" panose="020B0604030504040204" pitchFamily="34" charset="0"/>
              </a:rPr>
              <a:t> 4 hour</a:t>
            </a:r>
          </a:p>
          <a:p>
            <a:pPr marL="0" lvl="1" indent="0" defTabSz="622300">
              <a:lnSpc>
                <a:spcPct val="90000"/>
              </a:lnSpc>
              <a:spcAft>
                <a:spcPct val="15000"/>
              </a:spcAft>
              <a:buFont typeface="Wingdings" pitchFamily="2" charset="2"/>
              <a:buNone/>
              <a:defRPr/>
            </a:pPr>
            <a:r>
              <a:rPr lang="en-GB" dirty="0" smtClean="0"/>
              <a:t>our</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716386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622300" rtl="0" eaLnBrk="1" fontAlgn="auto" latinLnBrk="0" hangingPunct="1">
              <a:lnSpc>
                <a:spcPct val="90000"/>
              </a:lnSpc>
              <a:spcBef>
                <a:spcPts val="0"/>
              </a:spcBef>
              <a:spcAft>
                <a:spcPct val="15000"/>
              </a:spcAft>
              <a:buClrTx/>
              <a:buSzTx/>
              <a:buFont typeface="Wingdings" pitchFamily="2" charset="2"/>
              <a:buNone/>
              <a:tabLst/>
              <a:defRPr/>
            </a:pPr>
            <a:r>
              <a:rPr lang="en-GB" dirty="0" smtClean="0"/>
              <a:t>Average number of schools </a:t>
            </a:r>
            <a:r>
              <a:rPr lang="en-GB" sz="1200" dirty="0" smtClean="0"/>
              <a:t>(Royal Navy &amp; Royal Marines  Children’s Fund, 2009)</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38</a:t>
            </a:fld>
            <a:endParaRPr lang="en-GB"/>
          </a:p>
        </p:txBody>
      </p:sp>
    </p:spTree>
    <p:extLst>
      <p:ext uri="{BB962C8B-B14F-4D97-AF65-F5344CB8AC3E}">
        <p14:creationId xmlns:p14="http://schemas.microsoft.com/office/powerpoint/2010/main" val="201576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622300" rtl="0" eaLnBrk="1" fontAlgn="auto" latinLnBrk="0" hangingPunct="1">
              <a:lnSpc>
                <a:spcPct val="90000"/>
              </a:lnSpc>
              <a:spcBef>
                <a:spcPts val="0"/>
              </a:spcBef>
              <a:spcAft>
                <a:spcPct val="15000"/>
              </a:spcAft>
              <a:buClrTx/>
              <a:buSzTx/>
              <a:buFont typeface="Wingdings" pitchFamily="2" charset="2"/>
              <a:buNone/>
              <a:tabLst/>
              <a:defRPr/>
            </a:pPr>
            <a:r>
              <a:rPr lang="en-GB" dirty="0" smtClean="0"/>
              <a:t>Average number of schools </a:t>
            </a:r>
            <a:r>
              <a:rPr lang="en-GB" sz="1200" dirty="0" smtClean="0"/>
              <a:t>(Royal Navy &amp; Royal Marines  Children’s Fund, 2009)</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39</a:t>
            </a:fld>
            <a:endParaRPr lang="en-GB"/>
          </a:p>
        </p:txBody>
      </p:sp>
    </p:spTree>
    <p:extLst>
      <p:ext uri="{BB962C8B-B14F-4D97-AF65-F5344CB8AC3E}">
        <p14:creationId xmlns:p14="http://schemas.microsoft.com/office/powerpoint/2010/main" val="1132144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 When allocating places to oversubscribed schools, admission authorities may give priority to Service children eligible for the Service Pupil Premium.</a:t>
            </a:r>
          </a:p>
          <a:p>
            <a:r>
              <a:rPr lang="en-GB" sz="1200" b="0" i="0" u="none" strike="noStrike" kern="1200" baseline="0" dirty="0" smtClean="0">
                <a:solidFill>
                  <a:schemeClr val="tx1"/>
                </a:solidFill>
                <a:latin typeface="+mn-lt"/>
                <a:ea typeface="+mn-ea"/>
                <a:cs typeface="+mn-cs"/>
              </a:rPr>
              <a:t>• Service children may be given priority on any waiting lists for oversubscribed schools, if the admission authority chooses to do so.</a:t>
            </a:r>
          </a:p>
          <a:p>
            <a:r>
              <a:rPr lang="en-GB" sz="1200" b="0" i="0" u="none" strike="noStrike" kern="1200" baseline="0" dirty="0" smtClean="0">
                <a:solidFill>
                  <a:schemeClr val="tx1"/>
                </a:solidFill>
                <a:latin typeface="+mn-lt"/>
                <a:ea typeface="+mn-ea"/>
                <a:cs typeface="+mn-cs"/>
              </a:rPr>
              <a:t>• Admissions authorities must accept a unit address as proof of address for the purposes of applying for a school place in advance of the move taking place. This is useful if a family knows they are moving but does not yet have a new home address.</a:t>
            </a:r>
          </a:p>
          <a:p>
            <a:r>
              <a:rPr lang="en-GB" sz="1200" b="0" i="0" u="none" strike="noStrike" kern="1200" baseline="0" dirty="0" smtClean="0">
                <a:solidFill>
                  <a:schemeClr val="tx1"/>
                </a:solidFill>
                <a:latin typeface="+mn-lt"/>
                <a:ea typeface="+mn-ea"/>
                <a:cs typeface="+mn-cs"/>
              </a:rPr>
              <a:t>• Service children admitted in-year are ‘excepted pupils’ for infant (Reception to Year Two) class size limits, currently set at 30, which means an admission authority may offer a place, even if the class size limit will be breached.</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Special Educational Need and Disability (SEND)</a:t>
            </a:r>
          </a:p>
          <a:p>
            <a:r>
              <a:rPr lang="en-GB" sz="1200" b="0" i="0" u="none" strike="noStrike" kern="1200" baseline="0" dirty="0" smtClean="0">
                <a:solidFill>
                  <a:schemeClr val="tx1"/>
                </a:solidFill>
                <a:latin typeface="+mn-lt"/>
                <a:ea typeface="+mn-ea"/>
                <a:cs typeface="+mn-cs"/>
              </a:rPr>
              <a:t>If your child has SEN or SEND, the Ministry of Defence advises you to contact the</a:t>
            </a:r>
          </a:p>
          <a:p>
            <a:r>
              <a:rPr lang="en-GB" sz="1200" b="0" i="0" u="none" strike="noStrike" kern="1200" baseline="0" dirty="0" smtClean="0">
                <a:solidFill>
                  <a:schemeClr val="tx1"/>
                </a:solidFill>
                <a:latin typeface="+mn-lt"/>
                <a:ea typeface="+mn-ea"/>
                <a:cs typeface="+mn-cs"/>
              </a:rPr>
              <a:t>Children’s Education Advisory Service (CEAS) and register your child.</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What should the SPP be used for? The Ministry of Defence states that:“ Eligible schools receive the SPP so that they can offer mainly pastoral support during challenging times and to help mitigate the negative impact on Service children of family mobility or parental deployment.”</a:t>
            </a:r>
          </a:p>
          <a:p>
            <a:r>
              <a:rPr lang="en-GB" dirty="0" smtClean="0"/>
              <a:t>http://media.britishlegion.org.uk/Media/10334/rbl_education_guide_a5_web.pdf?_ga=2.16370038.1123192553.1512655687-366447898.1510929716</a:t>
            </a:r>
          </a:p>
          <a:p>
            <a:endParaRPr lang="en-GB" dirty="0" smtClean="0"/>
          </a:p>
          <a:p>
            <a:r>
              <a:rPr lang="en-GB" dirty="0" smtClean="0"/>
              <a:t>HCC</a:t>
            </a:r>
            <a:r>
              <a:rPr lang="en-GB" baseline="0" dirty="0" smtClean="0"/>
              <a:t> – School briefings and district networks, Winchester </a:t>
            </a:r>
            <a:r>
              <a:rPr lang="en-GB" baseline="0" dirty="0" err="1" smtClean="0"/>
              <a:t>Univ</a:t>
            </a:r>
            <a:r>
              <a:rPr lang="en-GB" baseline="0" dirty="0" smtClean="0"/>
              <a:t> (Kate P has </a:t>
            </a:r>
            <a:r>
              <a:rPr lang="en-GB" baseline="0" dirty="0" err="1" smtClean="0"/>
              <a:t>uni</a:t>
            </a:r>
            <a:r>
              <a:rPr lang="en-GB" baseline="0" dirty="0" smtClean="0"/>
              <a:t> contact)</a:t>
            </a:r>
          </a:p>
          <a:p>
            <a:endParaRPr lang="en-GB" baseline="0" dirty="0" smtClean="0"/>
          </a:p>
          <a:p>
            <a:r>
              <a:rPr lang="en-GB" baseline="0" dirty="0" smtClean="0"/>
              <a:t>SCC Schools termly newsletter</a:t>
            </a:r>
          </a:p>
          <a:p>
            <a:endParaRPr lang="en-GB" baseline="0" dirty="0" smtClean="0"/>
          </a:p>
          <a:p>
            <a:r>
              <a:rPr lang="en-GB" baseline="0" dirty="0" smtClean="0"/>
              <a:t>Further bid to Covenant Fund to improve outcomes for service children, </a:t>
            </a:r>
            <a:r>
              <a:rPr lang="en-GB" baseline="0" dirty="0" err="1" smtClean="0"/>
              <a:t>esp</a:t>
            </a:r>
            <a:r>
              <a:rPr lang="en-GB" baseline="0" dirty="0" smtClean="0"/>
              <a:t> at schools with 1 or 2 service children</a:t>
            </a:r>
          </a:p>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40</a:t>
            </a:fld>
            <a:endParaRPr lang="en-GB"/>
          </a:p>
        </p:txBody>
      </p:sp>
    </p:spTree>
    <p:extLst>
      <p:ext uri="{BB962C8B-B14F-4D97-AF65-F5344CB8AC3E}">
        <p14:creationId xmlns:p14="http://schemas.microsoft.com/office/powerpoint/2010/main" val="3948199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a:p>
            <a:r>
              <a:rPr lang="en-GB" dirty="0" smtClean="0"/>
              <a:t>War</a:t>
            </a:r>
            <a:r>
              <a:rPr lang="en-GB" baseline="0" dirty="0" smtClean="0"/>
              <a:t> fighting, peace keeping, transition</a:t>
            </a:r>
          </a:p>
          <a:p>
            <a:endParaRPr lang="en-GB" baseline="0" dirty="0" smtClean="0"/>
          </a:p>
          <a:p>
            <a:pPr marL="0" indent="0">
              <a:buNone/>
            </a:pPr>
            <a:r>
              <a:rPr lang="en-GB" dirty="0" smtClean="0"/>
              <a:t>Unit Life	</a:t>
            </a:r>
          </a:p>
          <a:p>
            <a:pPr marL="0" indent="0">
              <a:buNone/>
            </a:pPr>
            <a:r>
              <a:rPr lang="en-GB" b="1" dirty="0" smtClean="0"/>
              <a:t>	Unit Life</a:t>
            </a:r>
            <a:endParaRPr lang="en-GB" dirty="0" smtClean="0"/>
          </a:p>
          <a:p>
            <a:pPr marL="0" indent="0">
              <a:buNone/>
            </a:pPr>
            <a:r>
              <a:rPr lang="en-GB" dirty="0" smtClean="0"/>
              <a:t>	</a:t>
            </a:r>
            <a:r>
              <a:rPr lang="en-GB" b="1" dirty="0" smtClean="0"/>
              <a:t>Training  </a:t>
            </a:r>
            <a:r>
              <a:rPr lang="en-GB" sz="1200" dirty="0" smtClean="0"/>
              <a:t>(Deprivation and discomfort)</a:t>
            </a:r>
            <a:endParaRPr lang="en-GB" dirty="0" smtClean="0"/>
          </a:p>
          <a:p>
            <a:pPr marL="0" indent="0">
              <a:buNone/>
            </a:pPr>
            <a:r>
              <a:rPr lang="en-GB" dirty="0" smtClean="0"/>
              <a:t>	</a:t>
            </a:r>
            <a:r>
              <a:rPr lang="en-GB" b="1" dirty="0" smtClean="0"/>
              <a:t>Deployment	</a:t>
            </a:r>
            <a:r>
              <a:rPr lang="en-GB" dirty="0" smtClean="0"/>
              <a:t>War fighting  </a:t>
            </a:r>
            <a:r>
              <a:rPr lang="en-GB" sz="1200" dirty="0" smtClean="0"/>
              <a:t>(Deprivation and discomfort)</a:t>
            </a:r>
            <a:endParaRPr lang="en-GB" dirty="0" smtClean="0"/>
          </a:p>
          <a:p>
            <a:pPr marL="0" indent="0">
              <a:buNone/>
            </a:pPr>
            <a:r>
              <a:rPr lang="en-GB" dirty="0" smtClean="0"/>
              <a:t>				Peace Support </a:t>
            </a:r>
            <a:r>
              <a:rPr lang="en-GB" sz="1200" dirty="0" smtClean="0"/>
              <a:t>(Exposure to Atrocities) </a:t>
            </a:r>
          </a:p>
          <a:p>
            <a:pPr marL="0" indent="0">
              <a:buNone/>
            </a:pPr>
            <a:r>
              <a:rPr lang="en-GB" dirty="0" smtClean="0"/>
              <a:t>				UK Operations</a:t>
            </a:r>
          </a:p>
          <a:p>
            <a:pPr marL="0" indent="0">
              <a:buNone/>
            </a:pPr>
            <a:r>
              <a:rPr lang="en-GB" dirty="0" smtClean="0"/>
              <a:t>				Rear party/Rear Ops</a:t>
            </a:r>
          </a:p>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532420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43</a:t>
            </a:fld>
            <a:endParaRPr lang="en-GB"/>
          </a:p>
        </p:txBody>
      </p:sp>
    </p:spTree>
    <p:extLst>
      <p:ext uri="{BB962C8B-B14F-4D97-AF65-F5344CB8AC3E}">
        <p14:creationId xmlns:p14="http://schemas.microsoft.com/office/powerpoint/2010/main" val="160352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a:t>
            </a:fld>
            <a:endParaRPr lang="en-GB" dirty="0"/>
          </a:p>
        </p:txBody>
      </p:sp>
    </p:spTree>
    <p:extLst>
      <p:ext uri="{BB962C8B-B14F-4D97-AF65-F5344CB8AC3E}">
        <p14:creationId xmlns:p14="http://schemas.microsoft.com/office/powerpoint/2010/main" val="3055475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44</a:t>
            </a:fld>
            <a:endParaRPr lang="en-GB"/>
          </a:p>
        </p:txBody>
      </p:sp>
    </p:spTree>
    <p:extLst>
      <p:ext uri="{BB962C8B-B14F-4D97-AF65-F5344CB8AC3E}">
        <p14:creationId xmlns:p14="http://schemas.microsoft.com/office/powerpoint/2010/main" val="3379176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baseline="0" dirty="0" smtClean="0"/>
              <a:t>Mention waiting lists</a:t>
            </a:r>
          </a:p>
          <a:p>
            <a:pPr marL="0" lvl="1" indent="0" defTabSz="622300">
              <a:lnSpc>
                <a:spcPct val="90000"/>
              </a:lnSpc>
              <a:spcAft>
                <a:spcPct val="15000"/>
              </a:spcAft>
              <a:buFont typeface="Wingdings" pitchFamily="2" charset="2"/>
              <a:buNone/>
              <a:defRPr/>
            </a:pPr>
            <a:endParaRPr lang="en-GB" baseline="0" dirty="0" smtClean="0"/>
          </a:p>
          <a:p>
            <a:pPr marL="0" lvl="1" indent="0" defTabSz="622300">
              <a:lnSpc>
                <a:spcPct val="90000"/>
              </a:lnSpc>
              <a:spcAft>
                <a:spcPct val="15000"/>
              </a:spcAft>
              <a:buFont typeface="Wingdings" pitchFamily="2" charset="2"/>
              <a:buNone/>
              <a:defRPr/>
            </a:pPr>
            <a:r>
              <a:rPr lang="en-GB" baseline="0" dirty="0" smtClean="0"/>
              <a:t>Carers needs assessment – legal duty</a:t>
            </a:r>
          </a:p>
          <a:p>
            <a:pPr marL="0" lvl="1" indent="0" defTabSz="622300">
              <a:lnSpc>
                <a:spcPct val="90000"/>
              </a:lnSpc>
              <a:spcAft>
                <a:spcPct val="15000"/>
              </a:spcAft>
              <a:buFont typeface="Wingdings" pitchFamily="2" charset="2"/>
              <a:buNone/>
              <a:defRPr/>
            </a:pPr>
            <a:endParaRPr lang="en-GB" baseline="0" dirty="0" smtClean="0"/>
          </a:p>
          <a:p>
            <a:pPr marL="0" indent="0" algn="ctr">
              <a:lnSpc>
                <a:spcPct val="200000"/>
              </a:lnSpc>
              <a:buNone/>
            </a:pPr>
            <a:r>
              <a:rPr lang="en-GB" sz="1600" i="1" dirty="0" smtClean="0"/>
              <a:t>‘Between 2007 and 2013, up to 11,000 serving members of the military were diagnosed with mental health conditions including post-traumatic stress disorder (PTSD) and depression. Many more suffer from existing conditions, go un-diagnosed and untreated’</a:t>
            </a:r>
            <a:r>
              <a:rPr lang="en-GB" sz="1600" dirty="0" smtClean="0"/>
              <a:t> </a:t>
            </a:r>
          </a:p>
          <a:p>
            <a:pPr marL="0" indent="0" algn="ctr">
              <a:buNone/>
            </a:pPr>
            <a:r>
              <a:rPr lang="en-GB" sz="1600" dirty="0" smtClean="0"/>
              <a:t>(Centre for Social Justice, ‘Military Families and Transition’ Report, 2016)</a:t>
            </a:r>
          </a:p>
          <a:p>
            <a:pPr marL="0" lvl="1" indent="0" defTabSz="622300">
              <a:lnSpc>
                <a:spcPct val="90000"/>
              </a:lnSpc>
              <a:spcAft>
                <a:spcPct val="15000"/>
              </a:spcAft>
              <a:buFont typeface="Wingdings" pitchFamily="2" charset="2"/>
              <a:buNone/>
              <a:defRPr/>
            </a:pPr>
            <a:endParaRPr lang="en-GB" dirty="0" smtClean="0"/>
          </a:p>
          <a:p>
            <a:r>
              <a:rPr lang="en-GB" altLang="en-US" sz="2000" b="1" dirty="0" smtClean="0">
                <a:solidFill>
                  <a:srgbClr val="990000"/>
                </a:solidFill>
              </a:rPr>
              <a:t>PTSD </a:t>
            </a:r>
            <a:r>
              <a:rPr lang="en-GB" altLang="en-US" sz="2000" dirty="0" smtClean="0"/>
              <a:t>– 4% same as population, though Reservist deployed 5-6%</a:t>
            </a:r>
          </a:p>
          <a:p>
            <a:pPr marL="0" lvl="0" indent="0" algn="ctr">
              <a:buNone/>
            </a:pPr>
            <a:r>
              <a:rPr lang="en-US" sz="2000" u="sng" dirty="0" smtClean="0">
                <a:solidFill>
                  <a:srgbClr val="0098FF"/>
                </a:solidFill>
                <a:latin typeface="Arial" panose="020B0604020202020204" pitchFamily="34" charset="0"/>
                <a:cs typeface="Arial" panose="020B0604020202020204" pitchFamily="34" charset="0"/>
              </a:rPr>
              <a:t>www.kcl.ac.uk/kcmhr/pubdb</a:t>
            </a:r>
            <a:endParaRPr lang="en-GB" altLang="en-US" sz="2000" u="sng" dirty="0" smtClean="0">
              <a:solidFill>
                <a:srgbClr val="0098FF"/>
              </a:solidFill>
            </a:endParaRPr>
          </a:p>
          <a:p>
            <a:endParaRPr lang="en-GB" altLang="en-US" sz="1600" dirty="0" smtClean="0"/>
          </a:p>
          <a:p>
            <a:pPr algn="ctr"/>
            <a:r>
              <a:rPr lang="en-GB" altLang="en-US" sz="1600" i="1" dirty="0" smtClean="0"/>
              <a:t>Veteran wanted support with having an assistance dog to help with his PTSD referral made to Service Dogs UK, dog now with individual and training on-going.</a:t>
            </a:r>
          </a:p>
          <a:p>
            <a:pPr marL="0" lvl="1" indent="0" defTabSz="622300">
              <a:lnSpc>
                <a:spcPct val="90000"/>
              </a:lnSpc>
              <a:spcAft>
                <a:spcPct val="15000"/>
              </a:spcAft>
              <a:buFont typeface="Wingdings" pitchFamily="2" charset="2"/>
              <a:buNone/>
              <a:defRPr/>
            </a:pPr>
            <a:endParaRPr lang="en-GB" dirty="0" smtClean="0"/>
          </a:p>
          <a:p>
            <a:pPr algn="ctr"/>
            <a:r>
              <a:rPr lang="en-GB" altLang="en-US" dirty="0" smtClean="0"/>
              <a:t>The rates of </a:t>
            </a:r>
            <a:r>
              <a:rPr lang="en-GB" altLang="en-US" b="1" dirty="0" smtClean="0">
                <a:solidFill>
                  <a:srgbClr val="800000"/>
                </a:solidFill>
              </a:rPr>
              <a:t>common mental disorders </a:t>
            </a:r>
            <a:r>
              <a:rPr lang="en-GB" altLang="en-US" dirty="0" smtClean="0"/>
              <a:t>in deployed reservists are found to be higher. </a:t>
            </a:r>
          </a:p>
          <a:p>
            <a:pPr algn="ctr"/>
            <a:r>
              <a:rPr lang="en-GB" altLang="en-US" dirty="0" smtClean="0"/>
              <a:t>1 in 4 (2015/16),  1 in 3 (2017) 18%-19.9% </a:t>
            </a:r>
          </a:p>
          <a:p>
            <a:pPr algn="ctr"/>
            <a:endParaRPr lang="en-GB" altLang="en-US" b="1" dirty="0" smtClean="0">
              <a:solidFill>
                <a:srgbClr val="990000"/>
              </a:solidFill>
            </a:endParaRPr>
          </a:p>
          <a:p>
            <a:pPr algn="ctr"/>
            <a:r>
              <a:rPr lang="en-GB" altLang="en-US" b="1" dirty="0" smtClean="0">
                <a:solidFill>
                  <a:srgbClr val="990000"/>
                </a:solidFill>
              </a:rPr>
              <a:t>Rates of PTSD the same but complexities generally greater</a:t>
            </a:r>
          </a:p>
          <a:p>
            <a:pPr algn="ctr"/>
            <a:endParaRPr lang="en-GB" b="1" dirty="0" smtClean="0">
              <a:solidFill>
                <a:srgbClr val="990000"/>
              </a:solidFill>
            </a:endParaRPr>
          </a:p>
          <a:p>
            <a:pPr algn="ctr"/>
            <a:r>
              <a:rPr lang="en-GB" b="1" dirty="0" smtClean="0">
                <a:solidFill>
                  <a:srgbClr val="990000"/>
                </a:solidFill>
              </a:rPr>
              <a:t>Adjustment disorder</a:t>
            </a:r>
            <a:r>
              <a:rPr lang="en-GB" dirty="0" smtClean="0"/>
              <a:t> , </a:t>
            </a:r>
            <a:r>
              <a:rPr lang="en-GB" altLang="en-US" dirty="0" smtClean="0"/>
              <a:t>Anxiety and Depression</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45</a:t>
            </a:fld>
            <a:endParaRPr lang="en-GB"/>
          </a:p>
        </p:txBody>
      </p:sp>
    </p:spTree>
    <p:extLst>
      <p:ext uri="{BB962C8B-B14F-4D97-AF65-F5344CB8AC3E}">
        <p14:creationId xmlns:p14="http://schemas.microsoft.com/office/powerpoint/2010/main" val="3446728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HCC www.connecttosupporthampshire.org.uk </a:t>
            </a:r>
          </a:p>
          <a:p>
            <a:pPr marL="0" lvl="1" indent="0" defTabSz="622300">
              <a:lnSpc>
                <a:spcPct val="90000"/>
              </a:lnSpc>
              <a:spcAft>
                <a:spcPct val="15000"/>
              </a:spcAft>
              <a:buFont typeface="Wingdings" pitchFamily="2" charset="2"/>
              <a:buNone/>
              <a:defRPr/>
            </a:pPr>
            <a:endParaRPr lang="en-GB" dirty="0" smtClean="0"/>
          </a:p>
          <a:p>
            <a:pPr marL="0" lvl="1" indent="0" defTabSz="622300">
              <a:lnSpc>
                <a:spcPct val="90000"/>
              </a:lnSpc>
              <a:spcAft>
                <a:spcPct val="15000"/>
              </a:spcAft>
              <a:buFont typeface="Wingdings" pitchFamily="2" charset="2"/>
              <a:buNone/>
              <a:defRPr/>
            </a:pPr>
            <a:r>
              <a:rPr lang="en-GB" dirty="0" smtClean="0"/>
              <a:t>Surrey link - https://www.surreycc.gov.uk/people-and-community/advice-guidance-and-support/armed-forces/support-for-current-and-ex-service-personnel </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46</a:t>
            </a:fld>
            <a:endParaRPr lang="en-GB" dirty="0">
              <a:solidFill>
                <a:prstClr val="black"/>
              </a:solidFill>
            </a:endParaRPr>
          </a:p>
        </p:txBody>
      </p:sp>
    </p:spTree>
    <p:extLst>
      <p:ext uri="{BB962C8B-B14F-4D97-AF65-F5344CB8AC3E}">
        <p14:creationId xmlns:p14="http://schemas.microsoft.com/office/powerpoint/2010/main" val="123720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Ref</a:t>
            </a:r>
            <a:r>
              <a:rPr lang="en-GB" baseline="0" dirty="0" smtClean="0"/>
              <a:t> stats</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47</a:t>
            </a:fld>
            <a:endParaRPr lang="en-GB" dirty="0">
              <a:solidFill>
                <a:prstClr val="black"/>
              </a:solidFill>
            </a:endParaRPr>
          </a:p>
        </p:txBody>
      </p:sp>
    </p:spTree>
    <p:extLst>
      <p:ext uri="{BB962C8B-B14F-4D97-AF65-F5344CB8AC3E}">
        <p14:creationId xmlns:p14="http://schemas.microsoft.com/office/powerpoint/2010/main" val="2312897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622300" rtl="0" eaLnBrk="1" fontAlgn="auto" latinLnBrk="0" hangingPunct="1">
              <a:lnSpc>
                <a:spcPct val="90000"/>
              </a:lnSpc>
              <a:spcBef>
                <a:spcPts val="0"/>
              </a:spcBef>
              <a:spcAft>
                <a:spcPct val="15000"/>
              </a:spcAft>
              <a:buClrTx/>
              <a:buSzTx/>
              <a:buFont typeface="Wingdings" pitchFamily="2" charset="2"/>
              <a:buNone/>
              <a:tabLst/>
              <a:defRPr/>
            </a:pPr>
            <a:r>
              <a:rPr lang="en-GB" altLang="en-US"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(how does this compare to military % within whole UK population?? PLEASE ADD)</a:t>
            </a:r>
          </a:p>
          <a:p>
            <a:pPr marL="0" lvl="1" indent="0" defTabSz="622300">
              <a:lnSpc>
                <a:spcPct val="90000"/>
              </a:lnSpc>
              <a:spcAft>
                <a:spcPct val="15000"/>
              </a:spcAft>
              <a:buFont typeface="Wingdings" pitchFamily="2" charset="2"/>
              <a:buNone/>
              <a:defRPr/>
            </a:pPr>
            <a:endParaRPr lang="en-GB" dirty="0" smtClean="0"/>
          </a:p>
          <a:p>
            <a:pPr marL="0" lvl="1" indent="0" defTabSz="622300">
              <a:lnSpc>
                <a:spcPct val="90000"/>
              </a:lnSpc>
              <a:spcAft>
                <a:spcPct val="15000"/>
              </a:spcAft>
              <a:buFont typeface="Wingdings" pitchFamily="2" charset="2"/>
              <a:buNone/>
              <a:defRPr/>
            </a:pPr>
            <a:r>
              <a:rPr lang="en-GB" dirty="0" smtClean="0"/>
              <a:t>Court diversion scheme – Please check whether this</a:t>
            </a:r>
            <a:r>
              <a:rPr lang="en-GB" baseline="0" dirty="0" smtClean="0"/>
              <a:t> is whole region for just Hants</a:t>
            </a:r>
            <a:endParaRPr lang="en-GB" dirty="0" smtClean="0"/>
          </a:p>
          <a:p>
            <a:pPr marL="0" lvl="1" indent="0" defTabSz="622300">
              <a:lnSpc>
                <a:spcPct val="90000"/>
              </a:lnSpc>
              <a:spcAft>
                <a:spcPct val="15000"/>
              </a:spcAft>
              <a:buFont typeface="Wingdings" pitchFamily="2" charset="2"/>
              <a:buNone/>
              <a:defRPr/>
            </a:pPr>
            <a:endParaRPr lang="en-GB" dirty="0" smtClean="0"/>
          </a:p>
          <a:p>
            <a:r>
              <a:rPr lang="en-GB" altLang="en-US" sz="2000" dirty="0" smtClean="0">
                <a:latin typeface="Arial" pitchFamily="34" charset="0"/>
              </a:rPr>
              <a:t>Most reliable statistics show that ex-Service personnel make up between 3.5% - 7% of the </a:t>
            </a:r>
            <a:r>
              <a:rPr lang="en-GB" altLang="en-US" sz="2000" b="1" dirty="0" smtClean="0">
                <a:solidFill>
                  <a:srgbClr val="800000"/>
                </a:solidFill>
                <a:latin typeface="Arial" pitchFamily="34" charset="0"/>
              </a:rPr>
              <a:t>prison population </a:t>
            </a:r>
            <a:r>
              <a:rPr lang="en-GB" altLang="en-US" sz="2000" dirty="0" smtClean="0">
                <a:latin typeface="Arial" pitchFamily="34" charset="0"/>
              </a:rPr>
              <a:t>in England and Wales - </a:t>
            </a:r>
            <a:r>
              <a:rPr lang="en-GB" altLang="en-US" sz="2000" dirty="0" smtClean="0"/>
              <a:t>often of a violent nature due to the skills training and mixed with the above issues.</a:t>
            </a:r>
          </a:p>
          <a:p>
            <a:endParaRPr lang="en-GB" altLang="en-US" sz="2000" dirty="0" smtClean="0"/>
          </a:p>
          <a:p>
            <a:endParaRPr lang="en-GB" altLang="en-US" sz="2000" dirty="0" smtClean="0"/>
          </a:p>
          <a:p>
            <a:pPr lvl="1"/>
            <a:r>
              <a:rPr lang="en-GB" altLang="en-US" sz="1600" dirty="0" smtClean="0"/>
              <a:t>SSAFA work with the rehabilitation team providing funding for deposit for accommodation for example</a:t>
            </a:r>
          </a:p>
          <a:p>
            <a:r>
              <a:rPr lang="en-GB" altLang="en-US" sz="2000" dirty="0" smtClean="0"/>
              <a:t>Police attending incidence, custody and court liaison service</a:t>
            </a:r>
          </a:p>
          <a:p>
            <a:pPr lvl="1"/>
            <a:r>
              <a:rPr lang="en-GB" altLang="en-US" sz="1600" dirty="0" smtClean="0"/>
              <a:t>Ask the question and link them into mental health and military support (SSAFA/Veterans Gateway)</a:t>
            </a:r>
          </a:p>
          <a:p>
            <a:pPr marL="0" lvl="1" indent="0" defTabSz="622300">
              <a:lnSpc>
                <a:spcPct val="90000"/>
              </a:lnSpc>
              <a:spcAft>
                <a:spcPct val="15000"/>
              </a:spcAft>
              <a:buFont typeface="Wingdings" pitchFamily="2" charset="2"/>
              <a:buNone/>
              <a:defRPr/>
            </a:pPr>
            <a:r>
              <a:rPr lang="en-GB" dirty="0" smtClean="0"/>
              <a:t>k</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48</a:t>
            </a:fld>
            <a:endParaRPr lang="en-GB" dirty="0">
              <a:solidFill>
                <a:prstClr val="black"/>
              </a:solidFill>
            </a:endParaRPr>
          </a:p>
        </p:txBody>
      </p:sp>
    </p:spTree>
    <p:extLst>
      <p:ext uri="{BB962C8B-B14F-4D97-AF65-F5344CB8AC3E}">
        <p14:creationId xmlns:p14="http://schemas.microsoft.com/office/powerpoint/2010/main" val="2837576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Location</a:t>
            </a:r>
            <a:r>
              <a:rPr lang="en-GB" baseline="0" dirty="0" smtClean="0"/>
              <a:t> connection – base 6 months</a:t>
            </a:r>
          </a:p>
          <a:p>
            <a:pPr marL="0" lvl="1" indent="0" defTabSz="622300">
              <a:lnSpc>
                <a:spcPct val="90000"/>
              </a:lnSpc>
              <a:spcAft>
                <a:spcPct val="15000"/>
              </a:spcAft>
              <a:buFont typeface="Wingdings" pitchFamily="2" charset="2"/>
              <a:buNone/>
              <a:defRPr/>
            </a:pPr>
            <a:r>
              <a:rPr lang="en-GB" baseline="0" dirty="0" smtClean="0"/>
              <a:t>Waiting lists – stay on list if deployed</a:t>
            </a:r>
          </a:p>
          <a:p>
            <a:pPr marL="0" lvl="1" indent="0" defTabSz="622300">
              <a:lnSpc>
                <a:spcPct val="90000"/>
              </a:lnSpc>
              <a:spcAft>
                <a:spcPct val="15000"/>
              </a:spcAft>
              <a:buFont typeface="Wingdings" pitchFamily="2" charset="2"/>
              <a:buNone/>
              <a:defRPr/>
            </a:pPr>
            <a:r>
              <a:rPr lang="en-GB" baseline="0" dirty="0" smtClean="0"/>
              <a:t>Bedroom tax</a:t>
            </a:r>
          </a:p>
          <a:p>
            <a:pPr marL="0" lvl="1" indent="0" defTabSz="622300">
              <a:lnSpc>
                <a:spcPct val="90000"/>
              </a:lnSpc>
              <a:spcAft>
                <a:spcPct val="15000"/>
              </a:spcAft>
              <a:buFont typeface="Wingdings" pitchFamily="2" charset="2"/>
              <a:buNone/>
              <a:defRPr/>
            </a:pPr>
            <a:endParaRPr lang="en-GB" baseline="0" dirty="0" smtClean="0"/>
          </a:p>
          <a:p>
            <a:r>
              <a:rPr lang="en-GB" altLang="en-US" sz="2000" b="1" dirty="0" smtClean="0">
                <a:solidFill>
                  <a:srgbClr val="990000"/>
                </a:solidFill>
              </a:rPr>
              <a:t>Rough Sleeping  </a:t>
            </a:r>
            <a:r>
              <a:rPr lang="en-GB" altLang="en-US" sz="2000" dirty="0" smtClean="0">
                <a:latin typeface="Arial" pitchFamily="34" charset="0"/>
              </a:rPr>
              <a:t>A recent study showed that only 3% of </a:t>
            </a:r>
            <a:r>
              <a:rPr lang="en-GB" altLang="en-US" sz="2000" b="1" dirty="0" smtClean="0">
                <a:solidFill>
                  <a:srgbClr val="800000"/>
                </a:solidFill>
                <a:latin typeface="Arial" pitchFamily="34" charset="0"/>
              </a:rPr>
              <a:t>rough sleepers </a:t>
            </a:r>
            <a:r>
              <a:rPr lang="en-GB" altLang="en-US" sz="2000" dirty="0" smtClean="0">
                <a:latin typeface="Arial" pitchFamily="34" charset="0"/>
              </a:rPr>
              <a:t>in London in 2013/14 had ever served in the UK military. Brighton 0.5% but it fluctuates.</a:t>
            </a:r>
          </a:p>
          <a:p>
            <a:pPr lvl="1"/>
            <a:r>
              <a:rPr lang="en-GB" altLang="en-US" sz="1600" dirty="0" smtClean="0">
                <a:latin typeface="Arial" pitchFamily="34" charset="0"/>
              </a:rPr>
              <a:t>Sleeping in the car (services pulled together to get the individual into a safe environment)</a:t>
            </a:r>
          </a:p>
          <a:p>
            <a:r>
              <a:rPr lang="en-GB" altLang="en-US" sz="2000" b="1" dirty="0" smtClean="0">
                <a:solidFill>
                  <a:srgbClr val="990000"/>
                </a:solidFill>
              </a:rPr>
              <a:t>Housing </a:t>
            </a:r>
            <a:r>
              <a:rPr lang="en-GB" altLang="en-US" sz="2000" dirty="0" smtClean="0">
                <a:latin typeface="Arial" pitchFamily="34" charset="0"/>
              </a:rPr>
              <a:t> </a:t>
            </a:r>
            <a:r>
              <a:rPr lang="en-GB" altLang="en-US" sz="1600" dirty="0" smtClean="0">
                <a:latin typeface="Arial" pitchFamily="34" charset="0"/>
              </a:rPr>
              <a:t>National Guidance – Housing Policy not disadvantaged.</a:t>
            </a:r>
          </a:p>
          <a:p>
            <a:pPr lvl="1"/>
            <a:r>
              <a:rPr lang="en-GB" altLang="en-US" sz="1600" dirty="0" smtClean="0">
                <a:latin typeface="Arial" pitchFamily="34" charset="0"/>
              </a:rPr>
              <a:t>MP wanted to have support around housing, contact was made with manager at council who supported the individual.</a:t>
            </a:r>
          </a:p>
          <a:p>
            <a:pPr lvl="1"/>
            <a:r>
              <a:rPr lang="en-GB" altLang="en-US" sz="1600" dirty="0" smtClean="0">
                <a:latin typeface="Arial" pitchFamily="34" charset="0"/>
              </a:rPr>
              <a:t>Don’t live in the area (5 years post leaving)</a:t>
            </a:r>
          </a:p>
          <a:p>
            <a:pPr lvl="1"/>
            <a:r>
              <a:rPr lang="en-GB" altLang="en-US" sz="1600" dirty="0" smtClean="0">
                <a:latin typeface="Arial" pitchFamily="34" charset="0"/>
              </a:rPr>
              <a:t>Vulnerable Veteran</a:t>
            </a:r>
          </a:p>
          <a:p>
            <a:pPr lvl="1"/>
            <a:r>
              <a:rPr lang="en-GB" altLang="en-US" sz="1600" dirty="0" smtClean="0">
                <a:latin typeface="Arial" pitchFamily="34" charset="0"/>
              </a:rPr>
              <a:t>Family – Divorce or separated should be given the same consideration</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49</a:t>
            </a:fld>
            <a:endParaRPr lang="en-GB" dirty="0"/>
          </a:p>
        </p:txBody>
      </p:sp>
    </p:spTree>
    <p:extLst>
      <p:ext uri="{BB962C8B-B14F-4D97-AF65-F5344CB8AC3E}">
        <p14:creationId xmlns:p14="http://schemas.microsoft.com/office/powerpoint/2010/main" val="3179113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Hants CC – Economic Development info</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50</a:t>
            </a:fld>
            <a:endParaRPr lang="en-GB" dirty="0"/>
          </a:p>
        </p:txBody>
      </p:sp>
    </p:spTree>
    <p:extLst>
      <p:ext uri="{BB962C8B-B14F-4D97-AF65-F5344CB8AC3E}">
        <p14:creationId xmlns:p14="http://schemas.microsoft.com/office/powerpoint/2010/main" val="2168001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51</a:t>
            </a:fld>
            <a:endParaRPr lang="en-GB" dirty="0"/>
          </a:p>
        </p:txBody>
      </p:sp>
    </p:spTree>
    <p:extLst>
      <p:ext uri="{BB962C8B-B14F-4D97-AF65-F5344CB8AC3E}">
        <p14:creationId xmlns:p14="http://schemas.microsoft.com/office/powerpoint/2010/main" val="19035193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52</a:t>
            </a:fld>
            <a:endParaRPr lang="en-GB" dirty="0"/>
          </a:p>
        </p:txBody>
      </p:sp>
    </p:spTree>
    <p:extLst>
      <p:ext uri="{BB962C8B-B14F-4D97-AF65-F5344CB8AC3E}">
        <p14:creationId xmlns:p14="http://schemas.microsoft.com/office/powerpoint/2010/main" val="3353321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Businesses sign up to the</a:t>
            </a:r>
            <a:r>
              <a:rPr lang="en-GB" baseline="0" dirty="0" smtClean="0"/>
              <a:t> covenant to work with the MoD to better understand the community and create opportunities</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53</a:t>
            </a:fld>
            <a:endParaRPr lang="en-GB" dirty="0"/>
          </a:p>
        </p:txBody>
      </p:sp>
    </p:spTree>
    <p:extLst>
      <p:ext uri="{BB962C8B-B14F-4D97-AF65-F5344CB8AC3E}">
        <p14:creationId xmlns:p14="http://schemas.microsoft.com/office/powerpoint/2010/main" val="2964615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£321,300</a:t>
            </a:r>
          </a:p>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6</a:t>
            </a:fld>
            <a:endParaRPr lang="en-GB" dirty="0"/>
          </a:p>
        </p:txBody>
      </p:sp>
    </p:spTree>
    <p:extLst>
      <p:ext uri="{BB962C8B-B14F-4D97-AF65-F5344CB8AC3E}">
        <p14:creationId xmlns:p14="http://schemas.microsoft.com/office/powerpoint/2010/main" val="1709949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very confusing difficult to access for layman </a:t>
            </a:r>
          </a:p>
          <a:p>
            <a:endParaRPr lang="en-GB" dirty="0"/>
          </a:p>
        </p:txBody>
      </p:sp>
      <p:sp>
        <p:nvSpPr>
          <p:cNvPr id="4" name="Slide Number Placeholder 3"/>
          <p:cNvSpPr>
            <a:spLocks noGrp="1"/>
          </p:cNvSpPr>
          <p:nvPr>
            <p:ph type="sldNum" sz="quarter" idx="10"/>
          </p:nvPr>
        </p:nvSpPr>
        <p:spPr/>
        <p:txBody>
          <a:bodyPr/>
          <a:lstStyle/>
          <a:p>
            <a:fld id="{AD447708-B647-4103-BC83-0161DFD00636}" type="slidenum">
              <a:rPr lang="en-GB" smtClean="0"/>
              <a:t>54</a:t>
            </a:fld>
            <a:endParaRPr lang="en-GB" dirty="0"/>
          </a:p>
        </p:txBody>
      </p:sp>
    </p:spTree>
    <p:extLst>
      <p:ext uri="{BB962C8B-B14F-4D97-AF65-F5344CB8AC3E}">
        <p14:creationId xmlns:p14="http://schemas.microsoft.com/office/powerpoint/2010/main" val="356751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55</a:t>
            </a:fld>
            <a:endParaRPr lang="en-GB" dirty="0"/>
          </a:p>
        </p:txBody>
      </p:sp>
    </p:spTree>
    <p:extLst>
      <p:ext uri="{BB962C8B-B14F-4D97-AF65-F5344CB8AC3E}">
        <p14:creationId xmlns:p14="http://schemas.microsoft.com/office/powerpoint/2010/main" val="1603522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Veterans’ Gateway is made up of a consortium of organisations and Armed Forces charities, including The Royal British Legion, SSAFA – the Armed Forces charity, </a:t>
            </a:r>
            <a:r>
              <a:rPr lang="en-GB" dirty="0" err="1" smtClean="0"/>
              <a:t>Poppyscotland</a:t>
            </a:r>
            <a:r>
              <a:rPr lang="en-GB" dirty="0" smtClean="0"/>
              <a:t>, Combat Stress and Connect Assist.</a:t>
            </a:r>
          </a:p>
          <a:p>
            <a:endParaRPr lang="en-GB" dirty="0" smtClean="0"/>
          </a:p>
          <a:p>
            <a:r>
              <a:rPr lang="en-GB" dirty="0" smtClean="0"/>
              <a:t>Funded by The Armed Forces Covenant</a:t>
            </a:r>
          </a:p>
          <a:p>
            <a:endParaRPr lang="en-GB" dirty="0" smtClean="0"/>
          </a:p>
          <a:p>
            <a:r>
              <a:rPr lang="en-GB" dirty="0" smtClean="0">
                <a:effectLst/>
              </a:rPr>
              <a:t>first point of contact for veterans seeking support. </a:t>
            </a:r>
            <a:r>
              <a:rPr lang="en-GB" b="0" dirty="0" smtClean="0">
                <a:effectLst/>
              </a:rPr>
              <a:t>There is a huge network of organisations supporting the Armed Forces community, so finding the right one for your needs can be tricky.</a:t>
            </a:r>
          </a:p>
          <a:p>
            <a:endParaRPr lang="en-GB" b="0" dirty="0" smtClean="0">
              <a:effectLst/>
            </a:endParaRPr>
          </a:p>
          <a:p>
            <a:r>
              <a:rPr lang="en-GB" b="0" dirty="0" smtClean="0">
                <a:effectLst/>
              </a:rPr>
              <a:t>24 hours a day, 7 days a week</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56</a:t>
            </a:fld>
            <a:endParaRPr lang="en-GB"/>
          </a:p>
        </p:txBody>
      </p:sp>
    </p:spTree>
    <p:extLst>
      <p:ext uri="{BB962C8B-B14F-4D97-AF65-F5344CB8AC3E}">
        <p14:creationId xmlns:p14="http://schemas.microsoft.com/office/powerpoint/2010/main" val="16035227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57</a:t>
            </a:fld>
            <a:endParaRPr lang="en-GB"/>
          </a:p>
        </p:txBody>
      </p:sp>
    </p:spTree>
    <p:extLst>
      <p:ext uri="{BB962C8B-B14F-4D97-AF65-F5344CB8AC3E}">
        <p14:creationId xmlns:p14="http://schemas.microsoft.com/office/powerpoint/2010/main" val="34467284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baseline="0" dirty="0" smtClean="0"/>
              <a:t>Mention waiting lists</a:t>
            </a:r>
          </a:p>
          <a:p>
            <a:pPr marL="0" lvl="1" indent="0" defTabSz="622300">
              <a:lnSpc>
                <a:spcPct val="90000"/>
              </a:lnSpc>
              <a:spcAft>
                <a:spcPct val="15000"/>
              </a:spcAft>
              <a:buFont typeface="Wingdings" pitchFamily="2" charset="2"/>
              <a:buNone/>
              <a:defRPr/>
            </a:pPr>
            <a:endParaRPr lang="en-GB" baseline="0" dirty="0" smtClean="0"/>
          </a:p>
          <a:p>
            <a:pPr marL="0" lvl="1" indent="0" defTabSz="622300">
              <a:lnSpc>
                <a:spcPct val="90000"/>
              </a:lnSpc>
              <a:spcAft>
                <a:spcPct val="15000"/>
              </a:spcAft>
              <a:buFont typeface="Wingdings" pitchFamily="2" charset="2"/>
              <a:buNone/>
              <a:defRPr/>
            </a:pPr>
            <a:r>
              <a:rPr lang="en-GB" baseline="0" dirty="0" smtClean="0"/>
              <a:t>Carers needs assessment – legal duty</a:t>
            </a:r>
          </a:p>
          <a:p>
            <a:pPr marL="0" lvl="1" indent="0" defTabSz="622300">
              <a:lnSpc>
                <a:spcPct val="90000"/>
              </a:lnSpc>
              <a:spcAft>
                <a:spcPct val="15000"/>
              </a:spcAft>
              <a:buFont typeface="Wingdings" pitchFamily="2" charset="2"/>
              <a:buNone/>
              <a:defRPr/>
            </a:pPr>
            <a:endParaRPr lang="en-GB" baseline="0" dirty="0" smtClean="0"/>
          </a:p>
          <a:p>
            <a:pPr marL="0" indent="0" algn="ctr">
              <a:lnSpc>
                <a:spcPct val="200000"/>
              </a:lnSpc>
              <a:buNone/>
            </a:pPr>
            <a:r>
              <a:rPr lang="en-GB" sz="1600" i="1" dirty="0" smtClean="0"/>
              <a:t>‘Between 2007 and 2013, up to 11,000 serving members of the military were diagnosed with mental health conditions including post-traumatic stress disorder (PTSD) and depression. Many more suffer from existing conditions, go un-diagnosed and untreated’</a:t>
            </a:r>
            <a:r>
              <a:rPr lang="en-GB" sz="1600" dirty="0" smtClean="0"/>
              <a:t> </a:t>
            </a:r>
          </a:p>
          <a:p>
            <a:pPr marL="0" indent="0" algn="ctr">
              <a:buNone/>
            </a:pPr>
            <a:r>
              <a:rPr lang="en-GB" sz="1600" dirty="0" smtClean="0"/>
              <a:t>(Centre for Social Justice, ‘Military Families and Transition’ Report, 2016)</a:t>
            </a:r>
          </a:p>
          <a:p>
            <a:pPr marL="0" lvl="1" indent="0" defTabSz="622300">
              <a:lnSpc>
                <a:spcPct val="90000"/>
              </a:lnSpc>
              <a:spcAft>
                <a:spcPct val="15000"/>
              </a:spcAft>
              <a:buFont typeface="Wingdings" pitchFamily="2" charset="2"/>
              <a:buNone/>
              <a:defRPr/>
            </a:pPr>
            <a:endParaRPr lang="en-GB" dirty="0" smtClean="0"/>
          </a:p>
          <a:p>
            <a:r>
              <a:rPr lang="en-GB" altLang="en-US" sz="2000" b="1" dirty="0" smtClean="0">
                <a:solidFill>
                  <a:srgbClr val="990000"/>
                </a:solidFill>
              </a:rPr>
              <a:t>PTSD </a:t>
            </a:r>
            <a:r>
              <a:rPr lang="en-GB" altLang="en-US" sz="2000" dirty="0" smtClean="0"/>
              <a:t>– 4% same as population, though Reservist deployed 5-6%</a:t>
            </a:r>
          </a:p>
          <a:p>
            <a:pPr marL="0" lvl="0" indent="0" algn="ctr">
              <a:buNone/>
            </a:pPr>
            <a:r>
              <a:rPr lang="en-US" sz="2000" u="sng" dirty="0" smtClean="0">
                <a:solidFill>
                  <a:srgbClr val="0098FF"/>
                </a:solidFill>
                <a:latin typeface="Arial" panose="020B0604020202020204" pitchFamily="34" charset="0"/>
                <a:cs typeface="Arial" panose="020B0604020202020204" pitchFamily="34" charset="0"/>
              </a:rPr>
              <a:t>www.kcl.ac.uk/kcmhr/pubdb</a:t>
            </a:r>
            <a:endParaRPr lang="en-GB" altLang="en-US" sz="2000" u="sng" dirty="0" smtClean="0">
              <a:solidFill>
                <a:srgbClr val="0098FF"/>
              </a:solidFill>
            </a:endParaRPr>
          </a:p>
          <a:p>
            <a:endParaRPr lang="en-GB" altLang="en-US" sz="1600" dirty="0" smtClean="0"/>
          </a:p>
          <a:p>
            <a:pPr algn="ctr"/>
            <a:r>
              <a:rPr lang="en-GB" altLang="en-US" sz="1600" i="1" dirty="0" smtClean="0"/>
              <a:t>Veteran wanted support with having an assistance dog to help with his PTSD referral made to Service Dogs UK, dog now with individual and training on-going.</a:t>
            </a:r>
          </a:p>
          <a:p>
            <a:pPr marL="0" lvl="1" indent="0" defTabSz="622300">
              <a:lnSpc>
                <a:spcPct val="90000"/>
              </a:lnSpc>
              <a:spcAft>
                <a:spcPct val="15000"/>
              </a:spcAft>
              <a:buFont typeface="Wingdings" pitchFamily="2" charset="2"/>
              <a:buNone/>
              <a:defRPr/>
            </a:pPr>
            <a:endParaRPr lang="en-GB" dirty="0" smtClean="0"/>
          </a:p>
          <a:p>
            <a:pPr algn="ctr"/>
            <a:r>
              <a:rPr lang="en-GB" altLang="en-US" dirty="0" smtClean="0"/>
              <a:t>The rates of </a:t>
            </a:r>
            <a:r>
              <a:rPr lang="en-GB" altLang="en-US" b="1" dirty="0" smtClean="0">
                <a:solidFill>
                  <a:srgbClr val="800000"/>
                </a:solidFill>
              </a:rPr>
              <a:t>common mental disorders </a:t>
            </a:r>
            <a:r>
              <a:rPr lang="en-GB" altLang="en-US" dirty="0" smtClean="0"/>
              <a:t>in deployed reservists are found to be higher. </a:t>
            </a:r>
          </a:p>
          <a:p>
            <a:pPr algn="ctr"/>
            <a:r>
              <a:rPr lang="en-GB" altLang="en-US" dirty="0" smtClean="0"/>
              <a:t>1 in 4 (2015/16),  1 in 3 (2017) 18%-19.9% </a:t>
            </a:r>
          </a:p>
          <a:p>
            <a:pPr algn="ctr"/>
            <a:endParaRPr lang="en-GB" altLang="en-US" b="1" dirty="0" smtClean="0">
              <a:solidFill>
                <a:srgbClr val="990000"/>
              </a:solidFill>
            </a:endParaRPr>
          </a:p>
          <a:p>
            <a:pPr algn="ctr"/>
            <a:r>
              <a:rPr lang="en-GB" altLang="en-US" b="1" dirty="0" smtClean="0">
                <a:solidFill>
                  <a:srgbClr val="990000"/>
                </a:solidFill>
              </a:rPr>
              <a:t>Rates of PTSD the same but complexities generally greater</a:t>
            </a:r>
          </a:p>
          <a:p>
            <a:pPr algn="ctr"/>
            <a:endParaRPr lang="en-GB" b="1" dirty="0" smtClean="0">
              <a:solidFill>
                <a:srgbClr val="990000"/>
              </a:solidFill>
            </a:endParaRPr>
          </a:p>
          <a:p>
            <a:pPr algn="ctr"/>
            <a:r>
              <a:rPr lang="en-GB" b="1" dirty="0" smtClean="0">
                <a:solidFill>
                  <a:srgbClr val="990000"/>
                </a:solidFill>
              </a:rPr>
              <a:t>Adjustment disorder</a:t>
            </a:r>
            <a:r>
              <a:rPr lang="en-GB" dirty="0" smtClean="0"/>
              <a:t> , </a:t>
            </a:r>
            <a:r>
              <a:rPr lang="en-GB" altLang="en-US" dirty="0" smtClean="0"/>
              <a:t>Anxiety and Depression</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58</a:t>
            </a:fld>
            <a:endParaRPr lang="en-GB"/>
          </a:p>
        </p:txBody>
      </p:sp>
    </p:spTree>
    <p:extLst>
      <p:ext uri="{BB962C8B-B14F-4D97-AF65-F5344CB8AC3E}">
        <p14:creationId xmlns:p14="http://schemas.microsoft.com/office/powerpoint/2010/main" val="3446728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59</a:t>
            </a:fld>
            <a:endParaRPr lang="en-GB"/>
          </a:p>
        </p:txBody>
      </p:sp>
    </p:spTree>
    <p:extLst>
      <p:ext uri="{BB962C8B-B14F-4D97-AF65-F5344CB8AC3E}">
        <p14:creationId xmlns:p14="http://schemas.microsoft.com/office/powerpoint/2010/main" val="3446728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60</a:t>
            </a:fld>
            <a:endParaRPr lang="en-GB"/>
          </a:p>
        </p:txBody>
      </p:sp>
    </p:spTree>
    <p:extLst>
      <p:ext uri="{BB962C8B-B14F-4D97-AF65-F5344CB8AC3E}">
        <p14:creationId xmlns:p14="http://schemas.microsoft.com/office/powerpoint/2010/main" val="34467284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THE ‘ONE STOP SHOP’ </a:t>
            </a:r>
            <a:r>
              <a:rPr lang="en-GB" baseline="0" dirty="0" smtClean="0"/>
              <a:t> </a:t>
            </a:r>
            <a:r>
              <a:rPr lang="en-GB" dirty="0" smtClean="0"/>
              <a:t>for ALL Servicemen, Servicewomen, Veterans and their Dependents Who are in Need</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61</a:t>
            </a:fld>
            <a:endParaRPr lang="en-GB"/>
          </a:p>
        </p:txBody>
      </p:sp>
    </p:spTree>
    <p:extLst>
      <p:ext uri="{BB962C8B-B14F-4D97-AF65-F5344CB8AC3E}">
        <p14:creationId xmlns:p14="http://schemas.microsoft.com/office/powerpoint/2010/main" val="3446728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Our Values:</a:t>
            </a:r>
          </a:p>
          <a:p>
            <a:pPr marL="171450" indent="-171450">
              <a:buFont typeface="Arial" panose="020B0604020202020204" pitchFamily="34" charset="0"/>
              <a:buChar char="•"/>
            </a:pPr>
            <a:r>
              <a:rPr lang="en-GB" sz="1200" b="0" dirty="0" smtClean="0">
                <a:solidFill>
                  <a:schemeClr val="tx1">
                    <a:lumMod val="75000"/>
                    <a:lumOff val="25000"/>
                  </a:schemeClr>
                </a:solidFill>
                <a:latin typeface="+mn-lt"/>
                <a:ea typeface="MingLiU-ExtB" panose="02020500000000000000" pitchFamily="18" charset="-120"/>
              </a:rPr>
              <a:t>We are Understanding</a:t>
            </a:r>
          </a:p>
          <a:p>
            <a:pPr marL="171450" indent="-171450">
              <a:buFont typeface="Arial" panose="020B0604020202020204" pitchFamily="34" charset="0"/>
              <a:buChar char="•"/>
            </a:pPr>
            <a:r>
              <a:rPr lang="en-GB" sz="1200" b="0" dirty="0" smtClean="0">
                <a:solidFill>
                  <a:schemeClr val="tx1">
                    <a:lumMod val="75000"/>
                    <a:lumOff val="25000"/>
                  </a:schemeClr>
                </a:solidFill>
                <a:ea typeface="MingLiU-ExtB" panose="02020500000000000000" pitchFamily="18" charset="-120"/>
              </a:rPr>
              <a:t>We are Committed and Professional</a:t>
            </a:r>
          </a:p>
          <a:p>
            <a:pPr marL="171450" indent="-171450">
              <a:buFont typeface="Arial" panose="020B0604020202020204" pitchFamily="34" charset="0"/>
              <a:buChar char="•"/>
            </a:pPr>
            <a:r>
              <a:rPr lang="en-GB" sz="1200" b="0" dirty="0" smtClean="0">
                <a:solidFill>
                  <a:schemeClr val="tx1">
                    <a:lumMod val="75000"/>
                    <a:lumOff val="25000"/>
                  </a:schemeClr>
                </a:solidFill>
                <a:ea typeface="MingLiU-ExtB" panose="02020500000000000000" pitchFamily="18" charset="-120"/>
              </a:rPr>
              <a:t>We are Fair</a:t>
            </a:r>
          </a:p>
          <a:p>
            <a:pPr marL="171450" indent="-171450">
              <a:buFont typeface="Arial" panose="020B0604020202020204" pitchFamily="34" charset="0"/>
              <a:buChar char="•"/>
            </a:pPr>
            <a:r>
              <a:rPr lang="en-GB" sz="1200" b="0" dirty="0" smtClean="0">
                <a:solidFill>
                  <a:schemeClr val="tx1">
                    <a:lumMod val="75000"/>
                    <a:lumOff val="25000"/>
                  </a:schemeClr>
                </a:solidFill>
                <a:ea typeface="MingLiU-ExtB" panose="02020500000000000000" pitchFamily="18" charset="-120"/>
              </a:rPr>
              <a:t>We are Courageous</a:t>
            </a:r>
          </a:p>
          <a:p>
            <a:pPr marL="171450" indent="-171450">
              <a:buFont typeface="Arial" panose="020B0604020202020204" pitchFamily="34" charset="0"/>
              <a:buChar char="•"/>
            </a:pPr>
            <a:endParaRPr lang="en-GB" sz="1200" b="0" dirty="0" smtClean="0">
              <a:solidFill>
                <a:schemeClr val="tx1">
                  <a:lumMod val="75000"/>
                  <a:lumOff val="25000"/>
                </a:schemeClr>
              </a:solidFill>
              <a:latin typeface="+mn-lt"/>
              <a:ea typeface="MingLiU-ExtB" panose="02020500000000000000" pitchFamily="18" charset="-120"/>
            </a:endParaRPr>
          </a:p>
          <a:p>
            <a:pPr marL="0" indent="0">
              <a:buFont typeface="Arial" panose="020B0604020202020204" pitchFamily="34" charset="0"/>
              <a:buNone/>
            </a:pPr>
            <a:r>
              <a:rPr lang="en-GB" sz="1200" b="0" dirty="0" smtClean="0">
                <a:solidFill>
                  <a:schemeClr val="tx1">
                    <a:lumMod val="75000"/>
                    <a:lumOff val="25000"/>
                  </a:schemeClr>
                </a:solidFill>
                <a:latin typeface="+mn-lt"/>
                <a:ea typeface="MingLiU-ExtB" panose="02020500000000000000" pitchFamily="18" charset="-120"/>
              </a:rPr>
              <a:t>Our vision:</a:t>
            </a:r>
          </a:p>
          <a:p>
            <a:pPr marL="0" indent="0">
              <a:buFont typeface="Arial" panose="020B0604020202020204" pitchFamily="34" charset="0"/>
              <a:buNone/>
            </a:pPr>
            <a:r>
              <a:rPr lang="en-GB" b="0" dirty="0" smtClean="0">
                <a:effectLst/>
              </a:rPr>
              <a:t>In recognition of their service to the Nation, SSAFA works to ensure that the needs of the Armed Forces, veterans and their families are met in an appropriate and timely way.</a:t>
            </a:r>
            <a:endParaRPr lang="en-GB" sz="1200" b="0" dirty="0" smtClean="0">
              <a:solidFill>
                <a:schemeClr val="tx1">
                  <a:lumMod val="75000"/>
                  <a:lumOff val="25000"/>
                </a:schemeClr>
              </a:solidFill>
              <a:latin typeface="+mn-lt"/>
              <a:ea typeface="MingLiU-ExtB" panose="02020500000000000000" pitchFamily="18" charset="-120"/>
            </a:endParaRP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62</a:t>
            </a:fld>
            <a:endParaRPr lang="en-GB"/>
          </a:p>
        </p:txBody>
      </p:sp>
    </p:spTree>
    <p:extLst>
      <p:ext uri="{BB962C8B-B14F-4D97-AF65-F5344CB8AC3E}">
        <p14:creationId xmlns:p14="http://schemas.microsoft.com/office/powerpoint/2010/main" val="34467284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GB" dirty="0"/>
              <a:t>SSAFA</a:t>
            </a:r>
            <a:r>
              <a:rPr lang="en-GB" baseline="0" dirty="0"/>
              <a:t> provides p</a:t>
            </a:r>
            <a:r>
              <a:rPr lang="en-GB" sz="1200" b="0" kern="0" dirty="0">
                <a:solidFill>
                  <a:srgbClr val="002060"/>
                </a:solidFill>
                <a:latin typeface="Arial" panose="020B0604020202020204" pitchFamily="34" charset="0"/>
                <a:cs typeface="Arial" panose="020B0604020202020204" pitchFamily="34" charset="0"/>
              </a:rPr>
              <a:t>ractical, emotional and financial support for serving personnel, veterans and their families. </a:t>
            </a:r>
          </a:p>
          <a:p>
            <a:pPr>
              <a:lnSpc>
                <a:spcPct val="120000"/>
              </a:lnSpc>
            </a:pPr>
            <a:endParaRPr lang="en-GB" sz="1200" b="0" kern="0" dirty="0">
              <a:solidFill>
                <a:srgbClr val="002060"/>
              </a:solidFill>
              <a:latin typeface="Arial" panose="020B0604020202020204" pitchFamily="34" charset="0"/>
              <a:cs typeface="Arial" panose="020B0604020202020204" pitchFamily="34" charset="0"/>
            </a:endParaRPr>
          </a:p>
          <a:p>
            <a:pPr>
              <a:lnSpc>
                <a:spcPct val="120000"/>
              </a:lnSpc>
            </a:pPr>
            <a:r>
              <a:rPr lang="en-GB" sz="1200" b="0" kern="0" dirty="0">
                <a:solidFill>
                  <a:srgbClr val="002060"/>
                </a:solidFill>
                <a:latin typeface="Arial" panose="020B0604020202020204" pitchFamily="34" charset="0"/>
                <a:cs typeface="Arial" panose="020B0604020202020204" pitchFamily="34" charset="0"/>
              </a:rPr>
              <a:t>Including both regulars and reserves and anyone who completed National Service.</a:t>
            </a:r>
          </a:p>
          <a:p>
            <a:endParaRPr lang="en-GB" dirty="0"/>
          </a:p>
        </p:txBody>
      </p:sp>
      <p:sp>
        <p:nvSpPr>
          <p:cNvPr id="4" name="Slide Number Placeholder 3"/>
          <p:cNvSpPr>
            <a:spLocks noGrp="1"/>
          </p:cNvSpPr>
          <p:nvPr>
            <p:ph type="sldNum" sz="quarter" idx="10"/>
          </p:nvPr>
        </p:nvSpPr>
        <p:spPr/>
        <p:txBody>
          <a:bodyPr/>
          <a:lstStyle/>
          <a:p>
            <a:fld id="{F409B9EC-EFB6-4938-A99E-FC74B18C1C11}" type="slidenum">
              <a:rPr lang="en-GB" smtClean="0"/>
              <a:t>63</a:t>
            </a:fld>
            <a:endParaRPr lang="en-GB"/>
          </a:p>
        </p:txBody>
      </p:sp>
    </p:spTree>
    <p:extLst>
      <p:ext uri="{BB962C8B-B14F-4D97-AF65-F5344CB8AC3E}">
        <p14:creationId xmlns:p14="http://schemas.microsoft.com/office/powerpoint/2010/main" val="484902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Make authority specific</a:t>
            </a:r>
          </a:p>
          <a:p>
            <a:endParaRPr lang="en-GB" dirty="0" smtClean="0"/>
          </a:p>
          <a:p>
            <a:r>
              <a:rPr lang="en-GB" dirty="0" smtClean="0"/>
              <a:t>Kate F has sent through info for </a:t>
            </a:r>
            <a:r>
              <a:rPr lang="en-GB" dirty="0" err="1" smtClean="0"/>
              <a:t>hants</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7</a:t>
            </a:fld>
            <a:endParaRPr lang="en-GB"/>
          </a:p>
        </p:txBody>
      </p:sp>
    </p:spTree>
    <p:extLst>
      <p:ext uri="{BB962C8B-B14F-4D97-AF65-F5344CB8AC3E}">
        <p14:creationId xmlns:p14="http://schemas.microsoft.com/office/powerpoint/2010/main" val="1749149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understand that being in the Forces is a unique experience. It can make it more difficult to cope with civilian life.</a:t>
            </a:r>
          </a:p>
          <a:p>
            <a:r>
              <a:rPr lang="en-GB" baseline="0" dirty="0"/>
              <a:t>From unemployment to mental health problem – we can help with accessing a range of services.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We have a variety of support for ex-service men and women of all ages, including housing services and mentoring schemes, no matter how their circumstances might change.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In some areas we organise activities that combat isolation, such as veteran’s lunch clubs.</a:t>
            </a:r>
          </a:p>
          <a:p>
            <a:pPr eaLnBrk="1" hangingPunct="1"/>
            <a:r>
              <a:rPr lang="en-US" altLang="en-US" dirty="0"/>
              <a:t>What makes</a:t>
            </a:r>
            <a:r>
              <a:rPr lang="en-US" altLang="en-US" baseline="0" dirty="0"/>
              <a:t> SSAFA unique is our volunteer network and we deliver </a:t>
            </a:r>
            <a:r>
              <a:rPr lang="en-US" altLang="en-US" baseline="0" dirty="0" err="1"/>
              <a:t>personalised</a:t>
            </a:r>
            <a:r>
              <a:rPr lang="en-US" altLang="en-US" baseline="0" dirty="0"/>
              <a:t> support to those in need through a range of volunteer-led services.</a:t>
            </a:r>
          </a:p>
          <a:p>
            <a:pPr eaLnBrk="1" hangingPunct="1"/>
            <a:r>
              <a:rPr lang="en-US" altLang="en-US" baseline="0" dirty="0"/>
              <a:t>We’re developing a preventative, early-intervention strategy to meet the changing beneficiary need, that will allow them to continue to maintain their independence and dignity.</a:t>
            </a:r>
            <a:endParaRPr lang="en-GB" baseline="0" dirty="0"/>
          </a:p>
          <a:p>
            <a:endParaRPr lang="en-GB" b="1" dirty="0"/>
          </a:p>
          <a:p>
            <a:r>
              <a:rPr lang="en-GB" b="1" dirty="0"/>
              <a:t>Mentoring</a:t>
            </a:r>
          </a:p>
          <a:p>
            <a:r>
              <a:rPr lang="en-GB" dirty="0"/>
              <a:t>We provide long-term. face-to-face support during and after transition. Our mentoring partnerships are also independent to the chain of command, so they complement the support people receive from their military unit. </a:t>
            </a:r>
          </a:p>
          <a:p>
            <a:r>
              <a:rPr lang="en-GB" dirty="0"/>
              <a:t>We are starting a pilot in</a:t>
            </a:r>
            <a:r>
              <a:rPr lang="en-GB" baseline="0" dirty="0"/>
              <a:t> Catterick where we will offer transitional mentoring support to all service leavers.</a:t>
            </a:r>
          </a:p>
          <a:p>
            <a:endParaRPr lang="en-GB" baseline="0" dirty="0"/>
          </a:p>
          <a:p>
            <a:r>
              <a:rPr lang="en-GB" b="1" dirty="0">
                <a:effectLst/>
              </a:rPr>
              <a:t>Prison In-reach (PIR)</a:t>
            </a:r>
          </a:p>
          <a:p>
            <a:r>
              <a:rPr lang="en-GB" dirty="0">
                <a:effectLst/>
              </a:rPr>
              <a:t>In line with SSAFA's commitment</a:t>
            </a:r>
            <a:r>
              <a:rPr lang="en-GB" baseline="0" dirty="0">
                <a:effectLst/>
              </a:rPr>
              <a:t> to provide </a:t>
            </a:r>
            <a:r>
              <a:rPr lang="en-GB" dirty="0">
                <a:effectLst/>
              </a:rPr>
              <a:t>lifelong support for our Forces and their families, some</a:t>
            </a:r>
            <a:r>
              <a:rPr lang="en-GB" baseline="0" dirty="0">
                <a:effectLst/>
              </a:rPr>
              <a:t> of our </a:t>
            </a:r>
            <a:r>
              <a:rPr lang="en-GB" dirty="0">
                <a:effectLst/>
              </a:rPr>
              <a:t>experienced caseworkers volunteer to undergo special training to engage with and support ex-serving personnel or members of their families in prison and/or on release. Support is also available for their dependants, and includes practical help such as the provision of essential household items and/or children's clothing, together with advice and information on matters like housing and resettlement. Neither cash grants nor legal support can be provided to prisoners, but branches may be able to signpost clients to the relevant organisations for specific support.</a:t>
            </a:r>
          </a:p>
          <a:p>
            <a:endParaRPr lang="en-GB" b="1" dirty="0">
              <a:effectLst/>
            </a:endParaRPr>
          </a:p>
          <a:p>
            <a:r>
              <a:rPr lang="en-GB" b="1" dirty="0">
                <a:effectLst/>
              </a:rPr>
              <a:t>Independent Service Custody Visiting (ISCV)</a:t>
            </a:r>
            <a:endParaRPr lang="en-GB" dirty="0">
              <a:effectLst/>
            </a:endParaRPr>
          </a:p>
          <a:p>
            <a:r>
              <a:rPr lang="en-GB" dirty="0">
                <a:effectLst/>
              </a:rPr>
              <a:t>This service provides independent oversight of military custody facilities in order to assure quality and professionalism of staff, provide transparency of the military detention process and most importantly to ensure that detainees are being cared for appropriately, and their health and welfare needs are met while in detention. A small number of volunteers from our network are being recruited and trained to fulfil this requirement in the UK based custody facilities for Army, Navy and RAF.</a:t>
            </a:r>
            <a:endParaRPr lang="en-GB" baseline="0" dirty="0"/>
          </a:p>
          <a:p>
            <a:endParaRPr lang="en-GB" dirty="0"/>
          </a:p>
        </p:txBody>
      </p:sp>
      <p:sp>
        <p:nvSpPr>
          <p:cNvPr id="4" name="Slide Number Placeholder 3"/>
          <p:cNvSpPr>
            <a:spLocks noGrp="1"/>
          </p:cNvSpPr>
          <p:nvPr>
            <p:ph type="sldNum" sz="quarter" idx="10"/>
          </p:nvPr>
        </p:nvSpPr>
        <p:spPr/>
        <p:txBody>
          <a:bodyPr/>
          <a:lstStyle/>
          <a:p>
            <a:fld id="{F409B9EC-EFB6-4938-A99E-FC74B18C1C11}" type="slidenum">
              <a:rPr lang="en-GB" smtClean="0"/>
              <a:t>64</a:t>
            </a:fld>
            <a:endParaRPr lang="en-GB"/>
          </a:p>
        </p:txBody>
      </p:sp>
    </p:spTree>
    <p:extLst>
      <p:ext uri="{BB962C8B-B14F-4D97-AF65-F5344CB8AC3E}">
        <p14:creationId xmlns:p14="http://schemas.microsoft.com/office/powerpoint/2010/main" val="1883254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THE ‘ONE STOP SHOP’ </a:t>
            </a:r>
            <a:r>
              <a:rPr lang="en-GB" baseline="0" dirty="0" smtClean="0"/>
              <a:t> </a:t>
            </a:r>
            <a:r>
              <a:rPr lang="en-GB" dirty="0" smtClean="0"/>
              <a:t>for ALL Servicemen, Servicewomen, Veterans and their Dependents Who are in Need</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65</a:t>
            </a:fld>
            <a:endParaRPr lang="en-GB"/>
          </a:p>
        </p:txBody>
      </p:sp>
    </p:spTree>
    <p:extLst>
      <p:ext uri="{BB962C8B-B14F-4D97-AF65-F5344CB8AC3E}">
        <p14:creationId xmlns:p14="http://schemas.microsoft.com/office/powerpoint/2010/main" val="34467284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We are seeing an increase in complexity of cases – no longer just one issue to deal with. </a:t>
            </a:r>
          </a:p>
          <a:p>
            <a:pPr marL="0" lvl="1" indent="0" defTabSz="622300">
              <a:lnSpc>
                <a:spcPct val="90000"/>
              </a:lnSpc>
              <a:spcAft>
                <a:spcPct val="15000"/>
              </a:spcAft>
              <a:buFont typeface="Wingdings" pitchFamily="2" charset="2"/>
              <a:buNone/>
              <a:defRPr/>
            </a:pPr>
            <a:r>
              <a:rPr lang="en-GB" dirty="0" smtClean="0"/>
              <a:t>Our caseworkers need to signpost to multiple organisations for support.</a:t>
            </a:r>
          </a:p>
          <a:p>
            <a:pPr marL="0" lvl="1" indent="0" defTabSz="622300">
              <a:lnSpc>
                <a:spcPct val="90000"/>
              </a:lnSpc>
              <a:spcAft>
                <a:spcPct val="15000"/>
              </a:spcAft>
              <a:buFont typeface="Wingdings" pitchFamily="2" charset="2"/>
              <a:buNone/>
              <a:defRPr/>
            </a:pPr>
            <a:r>
              <a:rPr lang="en-GB" dirty="0" smtClean="0"/>
              <a:t>Organisations require more evidence and detail from beneficiaries so the volunteer load is growing.</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66</a:t>
            </a:fld>
            <a:endParaRPr lang="en-GB"/>
          </a:p>
        </p:txBody>
      </p:sp>
    </p:spTree>
    <p:extLst>
      <p:ext uri="{BB962C8B-B14F-4D97-AF65-F5344CB8AC3E}">
        <p14:creationId xmlns:p14="http://schemas.microsoft.com/office/powerpoint/2010/main" val="34467284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3597346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3597346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ACC3BDD-4A0B-4528-9D96-A4023DE50C0A}" type="slidenum">
              <a:rPr lang="en-GB" smtClean="0"/>
              <a:t>69</a:t>
            </a:fld>
            <a:endParaRPr lang="en-GB"/>
          </a:p>
        </p:txBody>
      </p:sp>
    </p:spTree>
    <p:extLst>
      <p:ext uri="{BB962C8B-B14F-4D97-AF65-F5344CB8AC3E}">
        <p14:creationId xmlns:p14="http://schemas.microsoft.com/office/powerpoint/2010/main" val="12553978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26396465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622362">
              <a:lnSpc>
                <a:spcPct val="90000"/>
              </a:lnSpc>
              <a:spcAft>
                <a:spcPct val="15000"/>
              </a:spcAft>
              <a:defRPr/>
            </a:pPr>
            <a:r>
              <a:rPr lang="en-GB" dirty="0"/>
              <a:t>As a Service Champion</a:t>
            </a:r>
            <a:r>
              <a:rPr lang="en-GB" baseline="0" dirty="0"/>
              <a:t> we would like to you take what you have learnt on this course and help spread the key messages to colleagues back in your workplace.</a:t>
            </a:r>
          </a:p>
          <a:p>
            <a:pPr marL="0" lvl="1" defTabSz="622362">
              <a:lnSpc>
                <a:spcPct val="90000"/>
              </a:lnSpc>
              <a:spcAft>
                <a:spcPct val="15000"/>
              </a:spcAft>
              <a:defRPr/>
            </a:pPr>
            <a:endParaRPr lang="en-GB" baseline="0" dirty="0"/>
          </a:p>
          <a:p>
            <a:pPr marL="0" lvl="1" defTabSz="622362">
              <a:lnSpc>
                <a:spcPct val="90000"/>
              </a:lnSpc>
              <a:spcAft>
                <a:spcPct val="15000"/>
              </a:spcAft>
              <a:defRPr/>
            </a:pPr>
            <a:r>
              <a:rPr lang="en-GB" baseline="0" dirty="0"/>
              <a:t>We will help you do this by providing you with a standalone presentation, and script, which summarise in about 45 minutes, the key learning from your training today.</a:t>
            </a: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8278437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622362">
              <a:lnSpc>
                <a:spcPct val="90000"/>
              </a:lnSpc>
              <a:spcAft>
                <a:spcPct val="15000"/>
              </a:spcAft>
              <a:defRPr/>
            </a:pPr>
            <a:r>
              <a:rPr lang="en-GB" dirty="0"/>
              <a:t>Here are some tips that you may find useful:</a:t>
            </a:r>
          </a:p>
          <a:p>
            <a:pPr lvl="1"/>
            <a:r>
              <a:rPr lang="en-GB" dirty="0">
                <a:latin typeface="Verdana" panose="020B0604030504040204" pitchFamily="34" charset="0"/>
                <a:ea typeface="Verdana" panose="020B0604030504040204" pitchFamily="34" charset="0"/>
                <a:cs typeface="Verdana" panose="020B0604030504040204" pitchFamily="34" charset="0"/>
              </a:rPr>
              <a:t>Be enthusiastic, maintain eye contact and keep to time to 1 hour.</a:t>
            </a:r>
          </a:p>
          <a:p>
            <a:pPr lvl="1"/>
            <a:r>
              <a:rPr lang="en-GB" dirty="0">
                <a:latin typeface="Verdana" panose="020B0604030504040204" pitchFamily="34" charset="0"/>
                <a:ea typeface="Verdana" panose="020B0604030504040204" pitchFamily="34" charset="0"/>
                <a:cs typeface="Verdana" panose="020B0604030504040204" pitchFamily="34" charset="0"/>
              </a:rPr>
              <a:t>Keep it light and informal with plenty of pauses to allow people to ask questions</a:t>
            </a:r>
          </a:p>
          <a:p>
            <a:pPr lvl="1"/>
            <a:r>
              <a:rPr lang="en-GB" dirty="0">
                <a:latin typeface="Verdana" panose="020B0604030504040204" pitchFamily="34" charset="0"/>
                <a:ea typeface="Verdana" panose="020B0604030504040204" pitchFamily="34" charset="0"/>
                <a:cs typeface="Verdana" panose="020B0604030504040204" pitchFamily="34" charset="0"/>
              </a:rPr>
              <a:t>Familiarise yourself with local resources including the </a:t>
            </a:r>
            <a:r>
              <a:rPr lang="en-GB" dirty="0" err="1">
                <a:latin typeface="Verdana" panose="020B0604030504040204" pitchFamily="34" charset="0"/>
                <a:ea typeface="Verdana" panose="020B0604030504040204" pitchFamily="34" charset="0"/>
                <a:cs typeface="Verdana" panose="020B0604030504040204" pitchFamily="34" charset="0"/>
              </a:rPr>
              <a:t>elearning</a:t>
            </a:r>
            <a:r>
              <a:rPr lang="en-GB" dirty="0">
                <a:latin typeface="Verdana" panose="020B0604030504040204" pitchFamily="34" charset="0"/>
                <a:ea typeface="Verdana" panose="020B0604030504040204" pitchFamily="34" charset="0"/>
                <a:cs typeface="Verdana" panose="020B0604030504040204" pitchFamily="34" charset="0"/>
              </a:rPr>
              <a:t> module on the Covenant for Frontline Staff and any local leaflets</a:t>
            </a:r>
          </a:p>
          <a:p>
            <a:pPr lvl="1"/>
            <a:r>
              <a:rPr lang="en-GB" dirty="0">
                <a:latin typeface="Verdana" panose="020B0604030504040204" pitchFamily="34" charset="0"/>
                <a:ea typeface="Verdana" panose="020B0604030504040204" pitchFamily="34" charset="0"/>
                <a:cs typeface="Verdana" panose="020B0604030504040204" pitchFamily="34" charset="0"/>
              </a:rPr>
              <a:t>Use </a:t>
            </a:r>
            <a:r>
              <a:rPr lang="en-GB" dirty="0" err="1">
                <a:latin typeface="Verdana" panose="020B0604030504040204" pitchFamily="34" charset="0"/>
                <a:ea typeface="Verdana" panose="020B0604030504040204" pitchFamily="34" charset="0"/>
                <a:cs typeface="Verdana" panose="020B0604030504040204" pitchFamily="34" charset="0"/>
              </a:rPr>
              <a:t>proforma</a:t>
            </a:r>
            <a:r>
              <a:rPr lang="en-GB" dirty="0">
                <a:latin typeface="Verdana" panose="020B0604030504040204" pitchFamily="34" charset="0"/>
                <a:ea typeface="Verdana" panose="020B0604030504040204" pitchFamily="34" charset="0"/>
                <a:cs typeface="Verdana" panose="020B0604030504040204" pitchFamily="34" charset="0"/>
              </a:rPr>
              <a:t> attached to slide pack to get people to sign in, and email the completed form to </a:t>
            </a:r>
            <a:r>
              <a:rPr lang="en-GB" dirty="0">
                <a:latin typeface="Verdana" panose="020B0604030504040204" pitchFamily="34" charset="0"/>
                <a:ea typeface="Verdana" panose="020B0604030504040204" pitchFamily="34" charset="0"/>
                <a:cs typeface="Verdana" panose="020B0604030504040204" pitchFamily="34" charset="0"/>
                <a:hlinkClick r:id="rId3"/>
              </a:rPr>
              <a:t>armedforces@surreycc.gov.uk</a:t>
            </a:r>
            <a:r>
              <a:rPr lang="en-GB" dirty="0">
                <a:latin typeface="Verdana" panose="020B0604030504040204" pitchFamily="34" charset="0"/>
                <a:ea typeface="Verdana" panose="020B0604030504040204" pitchFamily="34" charset="0"/>
                <a:cs typeface="Verdana" panose="020B0604030504040204" pitchFamily="34" charset="0"/>
              </a:rPr>
              <a:t> </a:t>
            </a:r>
          </a:p>
          <a:p>
            <a:pPr marL="0" lvl="1" defTabSz="622362">
              <a:lnSpc>
                <a:spcPct val="90000"/>
              </a:lnSpc>
              <a:spcAft>
                <a:spcPct val="15000"/>
              </a:spcAft>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9482157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INSERT COUNTY OFFICER LEAD and Armed Forces Champion name and email</a:t>
            </a:r>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896863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smtClean="0"/>
              <a:t>To raise the profile and help address needs of the Armed Forces Community </a:t>
            </a:r>
          </a:p>
          <a:p>
            <a:r>
              <a:rPr lang="en-GB" altLang="en-US" sz="1200" dirty="0" smtClean="0"/>
              <a:t>Liaise closely with Council representative on Surrey Civilian Military Partnership Board.</a:t>
            </a:r>
          </a:p>
          <a:p>
            <a:r>
              <a:rPr lang="en-GB" altLang="en-US" sz="1200" dirty="0" smtClean="0"/>
              <a:t>Liaise closely with the Council Officer appointed to lead on work related to Armed Forces Community Covenant. </a:t>
            </a:r>
          </a:p>
          <a:p>
            <a:r>
              <a:rPr lang="en-GB" altLang="en-US" sz="1200" dirty="0" smtClean="0"/>
              <a:t>Set up (where appropriate) and lead on the work Armed Forces Members panel.</a:t>
            </a:r>
          </a:p>
          <a:p>
            <a:r>
              <a:rPr lang="en-GB" altLang="en-US" sz="1200" dirty="0" smtClean="0"/>
              <a:t>To liaise as appropriate with members of local Armed Forces.</a:t>
            </a:r>
          </a:p>
          <a:p>
            <a:r>
              <a:rPr lang="en-GB" altLang="en-US" sz="1200" dirty="0" smtClean="0"/>
              <a:t>To promote the Armed Forces Covenant to the business community.</a:t>
            </a:r>
          </a:p>
          <a:p>
            <a:r>
              <a:rPr lang="en-GB" altLang="en-US" sz="1200" dirty="0" smtClean="0"/>
              <a:t> To keep abreast of national developments in relation to promoting Armed Forces Covenant and military-civilian engagement.</a:t>
            </a:r>
          </a:p>
          <a:p>
            <a:r>
              <a:rPr lang="en-GB" altLang="en-US" sz="1200" dirty="0" smtClean="0"/>
              <a:t>To sponsor an annual report on Covenant activities. </a:t>
            </a:r>
          </a:p>
          <a:p>
            <a:r>
              <a:rPr lang="en-GB" altLang="en-US" sz="1200" dirty="0" smtClean="0"/>
              <a:t>To keep the Mayor/Chairman, local Churches and local MP aware and involved on ceremonial matters</a:t>
            </a:r>
          </a:p>
          <a:p>
            <a:endParaRPr lang="en-GB" altLang="en-US" sz="1200" dirty="0" smtClean="0"/>
          </a:p>
          <a:p>
            <a:pPr marL="0" indent="0">
              <a:buNone/>
              <a:defRPr/>
            </a:pPr>
            <a:r>
              <a:rPr lang="en-GB" altLang="en-US" sz="1200" dirty="0" smtClean="0"/>
              <a:t>But there</a:t>
            </a:r>
            <a:r>
              <a:rPr lang="en-GB" altLang="en-US" sz="1200" baseline="0" dirty="0" smtClean="0"/>
              <a:t> are other champions </a:t>
            </a:r>
            <a:r>
              <a:rPr lang="en-GB" sz="1200" dirty="0" smtClean="0"/>
              <a:t>Over time 5 types of Armed Forces Champions have developed</a:t>
            </a:r>
          </a:p>
          <a:p>
            <a:pPr marL="0" indent="0">
              <a:buNone/>
              <a:defRPr/>
            </a:pPr>
            <a:endParaRPr lang="en-GB" sz="1100" dirty="0" smtClean="0"/>
          </a:p>
          <a:p>
            <a:pPr marL="804863" indent="-536575">
              <a:buFont typeface="+mj-lt"/>
              <a:buAutoNum type="arabicPeriod"/>
              <a:defRPr/>
            </a:pPr>
            <a:r>
              <a:rPr lang="en-GB" sz="1200" b="1" dirty="0" smtClean="0"/>
              <a:t>Armed Forces Champions</a:t>
            </a:r>
            <a:r>
              <a:rPr lang="en-GB" sz="1200" dirty="0" smtClean="0"/>
              <a:t> – Elected Councillor </a:t>
            </a:r>
          </a:p>
          <a:p>
            <a:pPr marL="804863" indent="-536575">
              <a:buFont typeface="+mj-lt"/>
              <a:buAutoNum type="arabicPeriod"/>
              <a:defRPr/>
            </a:pPr>
            <a:endParaRPr lang="en-GB" sz="900" dirty="0" smtClean="0">
              <a:solidFill>
                <a:schemeClr val="accent4"/>
              </a:solidFill>
            </a:endParaRPr>
          </a:p>
          <a:p>
            <a:pPr marL="804863" indent="-536575">
              <a:buFont typeface="+mj-lt"/>
              <a:buAutoNum type="arabicPeriod"/>
              <a:defRPr/>
            </a:pPr>
            <a:r>
              <a:rPr lang="en-GB" sz="1200" b="1" dirty="0" smtClean="0"/>
              <a:t>Armed Forces Champions</a:t>
            </a:r>
            <a:r>
              <a:rPr lang="en-GB" sz="1200" dirty="0" smtClean="0"/>
              <a:t> – Behind the wire </a:t>
            </a:r>
          </a:p>
          <a:p>
            <a:pPr marL="804863" indent="-536575">
              <a:buFont typeface="+mj-lt"/>
              <a:buAutoNum type="arabicPeriod"/>
              <a:defRPr/>
            </a:pPr>
            <a:endParaRPr lang="en-GB" sz="900" dirty="0" smtClean="0"/>
          </a:p>
          <a:p>
            <a:pPr marL="804863" indent="-536575">
              <a:buFont typeface="+mj-lt"/>
              <a:buAutoNum type="arabicPeriod"/>
              <a:defRPr/>
            </a:pPr>
            <a:r>
              <a:rPr lang="en-GB" sz="1400" b="1" dirty="0" smtClean="0">
                <a:solidFill>
                  <a:srgbClr val="800000"/>
                </a:solidFill>
              </a:rPr>
              <a:t>Armed Forces Service Champions</a:t>
            </a:r>
            <a:r>
              <a:rPr lang="en-GB" sz="1400" dirty="0" smtClean="0">
                <a:solidFill>
                  <a:srgbClr val="800000"/>
                </a:solidFill>
              </a:rPr>
              <a:t> – </a:t>
            </a:r>
            <a:r>
              <a:rPr lang="en-GB" sz="1200" dirty="0" smtClean="0"/>
              <a:t>CPD trained</a:t>
            </a:r>
          </a:p>
          <a:p>
            <a:pPr marL="804863" indent="-536575">
              <a:buFont typeface="+mj-lt"/>
              <a:buAutoNum type="arabicPeriod"/>
              <a:defRPr/>
            </a:pPr>
            <a:endParaRPr lang="en-GB" sz="900" dirty="0" smtClean="0"/>
          </a:p>
          <a:p>
            <a:pPr marL="804863" indent="-536575">
              <a:buFont typeface="+mj-lt"/>
              <a:buAutoNum type="arabicPeriod"/>
              <a:defRPr/>
            </a:pPr>
            <a:r>
              <a:rPr lang="en-GB" sz="1200" b="1" dirty="0" smtClean="0"/>
              <a:t>NHS Reserve Forces Champions</a:t>
            </a:r>
            <a:r>
              <a:rPr lang="en-GB" sz="1200" dirty="0" smtClean="0"/>
              <a:t> – NHS Employers</a:t>
            </a:r>
          </a:p>
          <a:p>
            <a:pPr marL="804863" indent="-536575">
              <a:buFont typeface="+mj-lt"/>
              <a:buAutoNum type="arabicPeriod"/>
              <a:defRPr/>
            </a:pPr>
            <a:endParaRPr lang="en-GB" sz="900" dirty="0" smtClean="0"/>
          </a:p>
          <a:p>
            <a:pPr marL="804863" indent="-536575">
              <a:buFont typeface="+mj-lt"/>
              <a:buAutoNum type="arabicPeriod"/>
              <a:defRPr/>
            </a:pPr>
            <a:r>
              <a:rPr lang="en-GB" sz="1200" b="1" dirty="0" smtClean="0"/>
              <a:t>Informal Armed Forces Champions</a:t>
            </a:r>
            <a:r>
              <a:rPr lang="en-GB" sz="1200" dirty="0" smtClean="0"/>
              <a:t> – Many organisations nominate individuals who takes the lead. </a:t>
            </a:r>
            <a:endParaRPr lang="en-GB" sz="800" dirty="0" smtClean="0"/>
          </a:p>
          <a:p>
            <a:endParaRPr lang="en-GB" altLang="en-US" sz="1200" dirty="0" smtClean="0"/>
          </a:p>
          <a:p>
            <a:endParaRPr lang="en-GB" dirty="0"/>
          </a:p>
        </p:txBody>
      </p:sp>
      <p:sp>
        <p:nvSpPr>
          <p:cNvPr id="4" name="Slide Number Placeholder 3"/>
          <p:cNvSpPr>
            <a:spLocks noGrp="1"/>
          </p:cNvSpPr>
          <p:nvPr>
            <p:ph type="sldNum" sz="quarter" idx="10"/>
          </p:nvPr>
        </p:nvSpPr>
        <p:spPr/>
        <p:txBody>
          <a:bodyPr/>
          <a:lstStyle/>
          <a:p>
            <a:fld id="{D0544EA3-BCD3-7748-B2C5-0D6C145BA40F}" type="slidenum">
              <a:rPr lang="en-US" smtClean="0"/>
              <a:pPr/>
              <a:t>8</a:t>
            </a:fld>
            <a:endParaRPr lang="en-US"/>
          </a:p>
        </p:txBody>
      </p:sp>
    </p:spTree>
    <p:extLst>
      <p:ext uri="{BB962C8B-B14F-4D97-AF65-F5344CB8AC3E}">
        <p14:creationId xmlns:p14="http://schemas.microsoft.com/office/powerpoint/2010/main" val="2517642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Inset county council links – </a:t>
            </a:r>
            <a:r>
              <a:rPr lang="en-GB" dirty="0" err="1" smtClean="0"/>
              <a:t>eg</a:t>
            </a:r>
            <a:r>
              <a:rPr lang="en-GB" dirty="0" smtClean="0"/>
              <a:t> www.surreycc.gov.uk/armedforces</a:t>
            </a:r>
          </a:p>
          <a:p>
            <a:pPr marL="0" lvl="1" indent="0" defTabSz="622300">
              <a:lnSpc>
                <a:spcPct val="90000"/>
              </a:lnSpc>
              <a:spcAft>
                <a:spcPct val="15000"/>
              </a:spcAft>
              <a:buFont typeface="Wingdings" pitchFamily="2" charset="2"/>
              <a:buNone/>
              <a:defRPr/>
            </a:pPr>
            <a:endParaRPr lang="en-GB" dirty="0" smtClean="0"/>
          </a:p>
          <a:p>
            <a:pPr>
              <a:defRPr/>
            </a:pPr>
            <a:r>
              <a:rPr lang="en-GB" sz="3200" b="1" dirty="0" smtClean="0">
                <a:solidFill>
                  <a:srgbClr val="800000"/>
                </a:solidFill>
              </a:rPr>
              <a:t>Pathways</a:t>
            </a:r>
          </a:p>
          <a:p>
            <a:pPr>
              <a:defRPr/>
            </a:pPr>
            <a:r>
              <a:rPr lang="en-GB" sz="2000" dirty="0" smtClean="0">
                <a:solidFill>
                  <a:srgbClr val="800000"/>
                </a:solidFill>
              </a:rPr>
              <a:t>In development</a:t>
            </a:r>
          </a:p>
          <a:p>
            <a:pPr>
              <a:defRPr/>
            </a:pPr>
            <a:r>
              <a:rPr lang="en-GB" sz="2000" dirty="0" smtClean="0">
                <a:solidFill>
                  <a:srgbClr val="800000"/>
                </a:solidFill>
              </a:rPr>
              <a:t>Your involvement </a:t>
            </a:r>
          </a:p>
          <a:p>
            <a:pPr marL="285750" indent="-285750">
              <a:buFont typeface="Arial" pitchFamily="34" charset="0"/>
              <a:buChar char="•"/>
              <a:defRPr/>
            </a:pPr>
            <a:r>
              <a:rPr lang="en-GB" dirty="0" smtClean="0"/>
              <a:t>Education and Training</a:t>
            </a:r>
          </a:p>
          <a:p>
            <a:pPr marL="285750" indent="-285750">
              <a:buFont typeface="Arial" pitchFamily="34" charset="0"/>
              <a:buChar char="•"/>
              <a:defRPr/>
            </a:pPr>
            <a:r>
              <a:rPr lang="en-GB" dirty="0" smtClean="0"/>
              <a:t>Employment</a:t>
            </a:r>
          </a:p>
          <a:p>
            <a:pPr marL="285750" indent="-285750">
              <a:buFont typeface="Arial" pitchFamily="34" charset="0"/>
              <a:buChar char="•"/>
              <a:defRPr/>
            </a:pPr>
            <a:r>
              <a:rPr lang="en-GB" dirty="0" smtClean="0"/>
              <a:t>Housing</a:t>
            </a:r>
          </a:p>
          <a:p>
            <a:pPr marL="285750" indent="-285750">
              <a:buFont typeface="Arial" pitchFamily="34" charset="0"/>
              <a:buChar char="•"/>
              <a:defRPr/>
            </a:pPr>
            <a:r>
              <a:rPr lang="en-GB" dirty="0" smtClean="0"/>
              <a:t>Mental Health</a:t>
            </a:r>
          </a:p>
          <a:p>
            <a:pPr marL="285750" indent="-285750">
              <a:buFont typeface="Arial" pitchFamily="34" charset="0"/>
              <a:buChar char="•"/>
              <a:defRPr/>
            </a:pPr>
            <a:r>
              <a:rPr lang="en-GB" dirty="0" smtClean="0"/>
              <a:t>Physical Health</a:t>
            </a:r>
          </a:p>
          <a:p>
            <a:pPr marL="285750" indent="-285750">
              <a:buFont typeface="Arial" pitchFamily="34" charset="0"/>
              <a:buChar char="•"/>
              <a:defRPr/>
            </a:pPr>
            <a:r>
              <a:rPr lang="en-GB" dirty="0" smtClean="0"/>
              <a:t>Rough Sleeping</a:t>
            </a:r>
          </a:p>
          <a:p>
            <a:pPr marL="285750" indent="-285750">
              <a:buFont typeface="Arial" pitchFamily="34" charset="0"/>
              <a:buChar char="•"/>
              <a:defRPr/>
            </a:pPr>
            <a:r>
              <a:rPr lang="en-GB" dirty="0" smtClean="0"/>
              <a:t>Social Care</a:t>
            </a:r>
          </a:p>
          <a:p>
            <a:pPr marL="285750" indent="-285750">
              <a:buFont typeface="Arial" pitchFamily="34" charset="0"/>
              <a:buChar char="•"/>
              <a:defRPr/>
            </a:pPr>
            <a:r>
              <a:rPr lang="en-GB" dirty="0" smtClean="0"/>
              <a:t>Alcohol and substance Misuse</a:t>
            </a:r>
          </a:p>
          <a:p>
            <a:pPr marL="285750" indent="-285750">
              <a:buFont typeface="Arial" pitchFamily="34" charset="0"/>
              <a:buChar char="•"/>
              <a:defRPr/>
            </a:pPr>
            <a:r>
              <a:rPr lang="en-GB" dirty="0" smtClean="0"/>
              <a:t>Carers</a:t>
            </a:r>
          </a:p>
          <a:p>
            <a:pPr marL="285750" indent="-285750">
              <a:buFont typeface="Arial" pitchFamily="34" charset="0"/>
              <a:buChar char="•"/>
              <a:defRPr/>
            </a:pPr>
            <a:r>
              <a:rPr lang="en-GB" dirty="0" smtClean="0"/>
              <a:t>Criminal Justice System</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34791158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r>
              <a:rPr lang="en-GB" dirty="0" smtClean="0"/>
              <a:t>Inset county council links – </a:t>
            </a:r>
            <a:r>
              <a:rPr lang="en-GB" dirty="0" err="1" smtClean="0"/>
              <a:t>eg</a:t>
            </a:r>
            <a:r>
              <a:rPr lang="en-GB" dirty="0" smtClean="0"/>
              <a:t> www.surreycc.gov.uk/armedforces</a:t>
            </a:r>
          </a:p>
          <a:p>
            <a:pPr marL="0" lvl="1" indent="0" defTabSz="622300">
              <a:lnSpc>
                <a:spcPct val="90000"/>
              </a:lnSpc>
              <a:spcAft>
                <a:spcPct val="15000"/>
              </a:spcAft>
              <a:buFont typeface="Wingdings" pitchFamily="2" charset="2"/>
              <a:buNone/>
              <a:defRPr/>
            </a:pPr>
            <a:endParaRPr lang="en-GB" dirty="0" smtClean="0"/>
          </a:p>
          <a:p>
            <a:pPr>
              <a:defRPr/>
            </a:pPr>
            <a:r>
              <a:rPr lang="en-GB" sz="3200" b="1" dirty="0" smtClean="0">
                <a:solidFill>
                  <a:srgbClr val="800000"/>
                </a:solidFill>
              </a:rPr>
              <a:t>Pathways</a:t>
            </a:r>
          </a:p>
          <a:p>
            <a:pPr>
              <a:defRPr/>
            </a:pPr>
            <a:r>
              <a:rPr lang="en-GB" sz="2000" dirty="0" smtClean="0">
                <a:solidFill>
                  <a:srgbClr val="800000"/>
                </a:solidFill>
              </a:rPr>
              <a:t>In development</a:t>
            </a:r>
          </a:p>
          <a:p>
            <a:pPr>
              <a:defRPr/>
            </a:pPr>
            <a:r>
              <a:rPr lang="en-GB" sz="2000" dirty="0" smtClean="0">
                <a:solidFill>
                  <a:srgbClr val="800000"/>
                </a:solidFill>
              </a:rPr>
              <a:t>Your involvement </a:t>
            </a:r>
          </a:p>
          <a:p>
            <a:pPr marL="285750" indent="-285750">
              <a:buFont typeface="Arial" pitchFamily="34" charset="0"/>
              <a:buChar char="•"/>
              <a:defRPr/>
            </a:pPr>
            <a:r>
              <a:rPr lang="en-GB" dirty="0" smtClean="0"/>
              <a:t>Education and Training</a:t>
            </a:r>
          </a:p>
          <a:p>
            <a:pPr marL="285750" indent="-285750">
              <a:buFont typeface="Arial" pitchFamily="34" charset="0"/>
              <a:buChar char="•"/>
              <a:defRPr/>
            </a:pPr>
            <a:r>
              <a:rPr lang="en-GB" dirty="0" smtClean="0"/>
              <a:t>Employment</a:t>
            </a:r>
          </a:p>
          <a:p>
            <a:pPr marL="285750" indent="-285750">
              <a:buFont typeface="Arial" pitchFamily="34" charset="0"/>
              <a:buChar char="•"/>
              <a:defRPr/>
            </a:pPr>
            <a:r>
              <a:rPr lang="en-GB" dirty="0" smtClean="0"/>
              <a:t>Housing</a:t>
            </a:r>
          </a:p>
          <a:p>
            <a:pPr marL="285750" indent="-285750">
              <a:buFont typeface="Arial" pitchFamily="34" charset="0"/>
              <a:buChar char="•"/>
              <a:defRPr/>
            </a:pPr>
            <a:r>
              <a:rPr lang="en-GB" dirty="0" smtClean="0"/>
              <a:t>Mental Health</a:t>
            </a:r>
          </a:p>
          <a:p>
            <a:pPr marL="285750" indent="-285750">
              <a:buFont typeface="Arial" pitchFamily="34" charset="0"/>
              <a:buChar char="•"/>
              <a:defRPr/>
            </a:pPr>
            <a:r>
              <a:rPr lang="en-GB" dirty="0" smtClean="0"/>
              <a:t>Physical Health</a:t>
            </a:r>
          </a:p>
          <a:p>
            <a:pPr marL="285750" indent="-285750">
              <a:buFont typeface="Arial" pitchFamily="34" charset="0"/>
              <a:buChar char="•"/>
              <a:defRPr/>
            </a:pPr>
            <a:r>
              <a:rPr lang="en-GB" dirty="0" smtClean="0"/>
              <a:t>Rough Sleeping</a:t>
            </a:r>
          </a:p>
          <a:p>
            <a:pPr marL="285750" indent="-285750">
              <a:buFont typeface="Arial" pitchFamily="34" charset="0"/>
              <a:buChar char="•"/>
              <a:defRPr/>
            </a:pPr>
            <a:r>
              <a:rPr lang="en-GB" dirty="0" smtClean="0"/>
              <a:t>Social Care</a:t>
            </a:r>
          </a:p>
          <a:p>
            <a:pPr marL="285750" indent="-285750">
              <a:buFont typeface="Arial" pitchFamily="34" charset="0"/>
              <a:buChar char="•"/>
              <a:defRPr/>
            </a:pPr>
            <a:r>
              <a:rPr lang="en-GB" dirty="0" smtClean="0"/>
              <a:t>Alcohol and substance Misuse</a:t>
            </a:r>
          </a:p>
          <a:p>
            <a:pPr marL="285750" indent="-285750">
              <a:buFont typeface="Arial" pitchFamily="34" charset="0"/>
              <a:buChar char="•"/>
              <a:defRPr/>
            </a:pPr>
            <a:r>
              <a:rPr lang="en-GB" dirty="0" smtClean="0"/>
              <a:t>Carers</a:t>
            </a:r>
          </a:p>
          <a:p>
            <a:pPr marL="285750" indent="-285750">
              <a:buFont typeface="Arial" pitchFamily="34" charset="0"/>
              <a:buChar char="•"/>
              <a:defRPr/>
            </a:pPr>
            <a:r>
              <a:rPr lang="en-GB" dirty="0" smtClean="0"/>
              <a:t>Criminal Justice System</a:t>
            </a:r>
          </a:p>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347911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22300">
              <a:lnSpc>
                <a:spcPct val="90000"/>
              </a:lnSpc>
              <a:spcAft>
                <a:spcPct val="15000"/>
              </a:spcAft>
              <a:buFont typeface="Wingdings" pitchFamily="2" charset="2"/>
              <a:buNone/>
              <a:defRPr/>
            </a:pPr>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237503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C3BDD-4A0B-4528-9D96-A4023DE50C0A}" type="slidenum">
              <a:rPr lang="en-GB" smtClean="0"/>
              <a:t>10</a:t>
            </a:fld>
            <a:endParaRPr lang="en-GB"/>
          </a:p>
        </p:txBody>
      </p:sp>
    </p:spTree>
    <p:extLst>
      <p:ext uri="{BB962C8B-B14F-4D97-AF65-F5344CB8AC3E}">
        <p14:creationId xmlns:p14="http://schemas.microsoft.com/office/powerpoint/2010/main" val="254839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980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502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36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61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931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940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367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14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50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541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11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Forces connect powerpoint.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714560"/>
            <a:ext cx="9144000" cy="514344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C9712-BEBB-0F48-9366-86C62C4CCBF8}" type="datetimeFigureOut">
              <a:rPr lang="en-US" smtClean="0">
                <a:solidFill>
                  <a:prstClr val="black">
                    <a:tint val="75000"/>
                  </a:prstClr>
                </a:solidFill>
              </a:rPr>
              <a:pPr/>
              <a:t>4/10/2019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26814-16BC-5A42-A169-02CB0C3878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413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1.jpg"/><Relationship Id="rId4" Type="http://schemas.openxmlformats.org/officeDocument/2006/relationships/hyperlink" Target="https://en.m.wikipedia.org/wiki/Land_warfar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hyperlink" Target="https://www.veteransgateway.org.uk/" TargetMode="External"/><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www.veteransgateway.org.uk/" TargetMode="Externa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2.jpeg"/><Relationship Id="rId4" Type="http://schemas.openxmlformats.org/officeDocument/2006/relationships/image" Target="../media/image51.jp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6.png"/><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6.png"/><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0.jpeg"/><Relationship Id="rId5" Type="http://schemas.microsoft.com/office/2007/relationships/hdphoto" Target="../media/hdphoto2.wdp"/><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mailto:armedforces@surreycc.gov.uk"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surreyskillsacademy.learningpool.co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mailto:armedforces@surreycc.gov.uk"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chairmans.office@surreycc.gov.uk" TargetMode="External"/><Relationship Id="rId4" Type="http://schemas.openxmlformats.org/officeDocument/2006/relationships/hyperlink" Target="mailto:canonpeter.Bruinvels@surreycc.gov.uk"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2927"/>
            <a:ext cx="9144000" cy="1395663"/>
          </a:xfrm>
        </p:spPr>
        <p:txBody>
          <a:bodyPr>
            <a:noAutofit/>
          </a:bodyPr>
          <a:lstStyle/>
          <a:p>
            <a:r>
              <a:rPr lang="en-US" sz="4800" b="1" dirty="0" smtClean="0">
                <a:solidFill>
                  <a:srgbClr val="1C307E"/>
                </a:solidFill>
              </a:rPr>
              <a:t>Slides that need local information and speaker notes</a:t>
            </a:r>
            <a:endParaRPr lang="en-US" sz="4800" b="1" dirty="0">
              <a:solidFill>
                <a:srgbClr val="1C307E"/>
              </a:solidFill>
            </a:endParaRPr>
          </a:p>
        </p:txBody>
      </p:sp>
      <p:sp>
        <p:nvSpPr>
          <p:cNvPr id="3" name="Subtitle 2"/>
          <p:cNvSpPr>
            <a:spLocks noGrp="1"/>
          </p:cNvSpPr>
          <p:nvPr>
            <p:ph type="subTitle" idx="1"/>
          </p:nvPr>
        </p:nvSpPr>
        <p:spPr>
          <a:xfrm>
            <a:off x="1371600" y="2458452"/>
            <a:ext cx="6400800" cy="1752600"/>
          </a:xfrm>
        </p:spPr>
        <p:txBody>
          <a:bodyPr/>
          <a:lstStyle/>
          <a:p>
            <a:r>
              <a:rPr lang="en-US" dirty="0" smtClean="0">
                <a:solidFill>
                  <a:schemeClr val="tx1"/>
                </a:solidFill>
              </a:rPr>
              <a:t>7, 12, 13, 14, 15, 72 and 73 </a:t>
            </a:r>
            <a:endParaRPr lang="en-US" dirty="0">
              <a:solidFill>
                <a:schemeClr val="tx1"/>
              </a:solidFill>
            </a:endParaRPr>
          </a:p>
        </p:txBody>
      </p:sp>
    </p:spTree>
    <p:extLst>
      <p:ext uri="{BB962C8B-B14F-4D97-AF65-F5344CB8AC3E}">
        <p14:creationId xmlns:p14="http://schemas.microsoft.com/office/powerpoint/2010/main" val="1915523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66" y="0"/>
            <a:ext cx="9158166"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Armed Forces</a:t>
            </a:r>
            <a:endPar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717222" y="5891594"/>
            <a:ext cx="2901760" cy="858128"/>
          </a:xfrm>
        </p:spPr>
        <p:txBody>
          <a:bodyPr>
            <a:normAutofit/>
          </a:bodyPr>
          <a:lstStyle/>
          <a:p>
            <a:pPr marL="0" indent="0" algn="ctr">
              <a:buNone/>
              <a:defRPr/>
            </a:pPr>
            <a:r>
              <a:rPr lang="en-GB" sz="2400" dirty="0" smtClean="0">
                <a:latin typeface="Verdana" panose="020B0604030504040204" pitchFamily="34" charset="0"/>
                <a:ea typeface="Verdana" panose="020B0604030504040204" pitchFamily="34" charset="0"/>
                <a:cs typeface="Verdana" panose="020B0604030504040204" pitchFamily="34" charset="0"/>
              </a:rPr>
              <a:t>Tri-Service Video</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672" y="1293126"/>
            <a:ext cx="6154490" cy="4104997"/>
          </a:xfrm>
          <a:prstGeom prst="rect">
            <a:avLst/>
          </a:prstGeom>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58" y="5528185"/>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139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66" y="0"/>
            <a:ext cx="9158166" cy="1143000"/>
          </a:xfrm>
        </p:spPr>
        <p:txBody>
          <a:bodyPr>
            <a:noAutofit/>
          </a:bodyPr>
          <a:lstStyle/>
          <a:p>
            <a:r>
              <a:rPr lang="en-GB" sz="34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Armed Forces Personnel Restructure</a:t>
            </a:r>
            <a:endParaRPr lang="en-GB" sz="34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7463195" y="1548972"/>
            <a:ext cx="1028931" cy="362062"/>
          </a:xfrm>
          <a:prstGeom prst="rect">
            <a:avLst/>
          </a:prstGeom>
          <a:solidFill>
            <a:srgbClr val="FFFFFF"/>
          </a:solidFill>
        </p:spPr>
        <p:txBody>
          <a:bodyPr wrap="non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Reserve</a:t>
            </a:r>
            <a:endParaRPr lang="en-GB" sz="2100" b="1" kern="0" dirty="0" smtClean="0">
              <a:solidFill>
                <a:prstClr val="black"/>
              </a:solidFill>
              <a:latin typeface="Arial" charset="0"/>
            </a:endParaRPr>
          </a:p>
        </p:txBody>
      </p:sp>
      <p:sp>
        <p:nvSpPr>
          <p:cNvPr id="7" name="TextBox 6"/>
          <p:cNvSpPr txBox="1"/>
          <p:nvPr/>
        </p:nvSpPr>
        <p:spPr>
          <a:xfrm>
            <a:off x="5911210" y="1542219"/>
            <a:ext cx="995267" cy="362062"/>
          </a:xfrm>
          <a:prstGeom prst="rect">
            <a:avLst/>
          </a:prstGeom>
          <a:solidFill>
            <a:srgbClr val="FFFFFF"/>
          </a:solidFill>
        </p:spPr>
        <p:txBody>
          <a:bodyPr wrap="none" lIns="114996" tIns="57360" rIns="114996" bIns="57360" rtlCol="0">
            <a:spAutoFit/>
          </a:bodyPr>
          <a:lstStyle/>
          <a:p>
            <a:pPr algn="r" defTabSz="914400" fontAlgn="base">
              <a:spcBef>
                <a:spcPct val="50000"/>
              </a:spcBef>
              <a:spcAft>
                <a:spcPct val="0"/>
              </a:spcAft>
              <a:defRPr/>
            </a:pPr>
            <a:r>
              <a:rPr lang="en-GB" sz="1600" b="1" kern="0" dirty="0" smtClean="0">
                <a:solidFill>
                  <a:prstClr val="black"/>
                </a:solidFill>
                <a:latin typeface="Arial" charset="0"/>
              </a:rPr>
              <a:t>Regular</a:t>
            </a:r>
            <a:endParaRPr lang="en-GB" sz="2100" b="1" kern="0" dirty="0" smtClean="0">
              <a:solidFill>
                <a:prstClr val="black"/>
              </a:solidFill>
              <a:latin typeface="Arial" charset="0"/>
            </a:endParaRPr>
          </a:p>
        </p:txBody>
      </p:sp>
      <p:sp>
        <p:nvSpPr>
          <p:cNvPr id="8" name="TextBox 7"/>
          <p:cNvSpPr txBox="1"/>
          <p:nvPr/>
        </p:nvSpPr>
        <p:spPr>
          <a:xfrm>
            <a:off x="3182073" y="4773194"/>
            <a:ext cx="1094653"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42,500</a:t>
            </a:r>
            <a:endParaRPr lang="en-GB" sz="2100" b="1" kern="0" dirty="0" smtClean="0">
              <a:solidFill>
                <a:prstClr val="black"/>
              </a:solidFill>
              <a:latin typeface="Arial" charset="0"/>
            </a:endParaRPr>
          </a:p>
        </p:txBody>
      </p:sp>
      <p:sp>
        <p:nvSpPr>
          <p:cNvPr id="9" name="TextBox 8"/>
          <p:cNvSpPr txBox="1"/>
          <p:nvPr/>
        </p:nvSpPr>
        <p:spPr>
          <a:xfrm>
            <a:off x="2937933" y="1026963"/>
            <a:ext cx="1144979"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38,000</a:t>
            </a:r>
            <a:endParaRPr lang="en-GB" sz="2100" b="1" kern="0" dirty="0" smtClean="0">
              <a:solidFill>
                <a:prstClr val="black"/>
              </a:solidFill>
              <a:latin typeface="Arial" charset="0"/>
            </a:endParaRPr>
          </a:p>
        </p:txBody>
      </p:sp>
      <p:sp>
        <p:nvSpPr>
          <p:cNvPr id="10" name="TextBox 9"/>
          <p:cNvSpPr txBox="1"/>
          <p:nvPr/>
        </p:nvSpPr>
        <p:spPr>
          <a:xfrm>
            <a:off x="4189549" y="4787893"/>
            <a:ext cx="1165208"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1,500</a:t>
            </a:r>
            <a:endParaRPr lang="en-GB" sz="2100" b="1" kern="0" dirty="0" smtClean="0">
              <a:solidFill>
                <a:prstClr val="black"/>
              </a:solidFill>
              <a:latin typeface="Arial" charset="0"/>
            </a:endParaRPr>
          </a:p>
        </p:txBody>
      </p:sp>
      <p:sp>
        <p:nvSpPr>
          <p:cNvPr id="11" name="TextBox 10"/>
          <p:cNvSpPr txBox="1"/>
          <p:nvPr/>
        </p:nvSpPr>
        <p:spPr>
          <a:xfrm>
            <a:off x="4046052" y="1024870"/>
            <a:ext cx="796240"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2,930</a:t>
            </a:r>
            <a:endParaRPr lang="en-GB" sz="2100" b="1" kern="0" dirty="0" smtClean="0">
              <a:solidFill>
                <a:prstClr val="black"/>
              </a:solidFill>
              <a:latin typeface="Arial" charset="0"/>
            </a:endParaRPr>
          </a:p>
        </p:txBody>
      </p:sp>
      <p:sp>
        <p:nvSpPr>
          <p:cNvPr id="12" name="TextBox 11"/>
          <p:cNvSpPr txBox="1"/>
          <p:nvPr/>
        </p:nvSpPr>
        <p:spPr>
          <a:xfrm>
            <a:off x="7011171" y="2863399"/>
            <a:ext cx="1243829"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19,000</a:t>
            </a:r>
            <a:endParaRPr lang="en-GB" sz="2100" b="1" kern="0" dirty="0" smtClean="0">
              <a:solidFill>
                <a:prstClr val="black"/>
              </a:solidFill>
              <a:latin typeface="Arial" charset="0"/>
            </a:endParaRPr>
          </a:p>
        </p:txBody>
      </p:sp>
      <p:sp>
        <p:nvSpPr>
          <p:cNvPr id="13" name="TextBox 12"/>
          <p:cNvSpPr txBox="1"/>
          <p:nvPr/>
        </p:nvSpPr>
        <p:spPr>
          <a:xfrm>
            <a:off x="5911210" y="2863399"/>
            <a:ext cx="1152579"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104,000</a:t>
            </a:r>
            <a:endParaRPr lang="en-GB" sz="2100" b="1" kern="0" dirty="0" smtClean="0">
              <a:solidFill>
                <a:prstClr val="black"/>
              </a:solidFill>
              <a:latin typeface="Arial" charset="0"/>
            </a:endParaRPr>
          </a:p>
        </p:txBody>
      </p:sp>
      <p:pic>
        <p:nvPicPr>
          <p:cNvPr id="14" name="Picture 6"/>
          <p:cNvPicPr>
            <a:picLocks noChangeArrowheads="1"/>
          </p:cNvPicPr>
          <p:nvPr/>
        </p:nvPicPr>
        <p:blipFill>
          <a:blip r:embed="rId3" cstate="print"/>
          <a:srcRect t="5052" b="73982"/>
          <a:stretch>
            <a:fillRect/>
          </a:stretch>
        </p:blipFill>
        <p:spPr bwMode="auto">
          <a:xfrm>
            <a:off x="2548791" y="3459698"/>
            <a:ext cx="4914404" cy="1353792"/>
          </a:xfrm>
          <a:prstGeom prst="rect">
            <a:avLst/>
          </a:prstGeom>
          <a:noFill/>
          <a:ln w="9525">
            <a:noFill/>
            <a:miter lim="800000"/>
            <a:headEnd/>
            <a:tailEnd/>
          </a:ln>
        </p:spPr>
      </p:pic>
      <p:pic>
        <p:nvPicPr>
          <p:cNvPr id="15" name="Picture 7"/>
          <p:cNvPicPr>
            <a:picLocks noChangeArrowheads="1"/>
          </p:cNvPicPr>
          <p:nvPr/>
        </p:nvPicPr>
        <p:blipFill>
          <a:blip r:embed="rId3" cstate="print"/>
          <a:srcRect t="37793" r="60120" b="36456"/>
          <a:stretch>
            <a:fillRect/>
          </a:stretch>
        </p:blipFill>
        <p:spPr bwMode="auto">
          <a:xfrm>
            <a:off x="2548791" y="1318962"/>
            <a:ext cx="1938149" cy="1728000"/>
          </a:xfrm>
          <a:prstGeom prst="rect">
            <a:avLst/>
          </a:prstGeom>
          <a:noFill/>
          <a:ln w="9525">
            <a:noFill/>
            <a:miter lim="800000"/>
            <a:headEnd/>
            <a:tailEnd/>
          </a:ln>
        </p:spPr>
      </p:pic>
      <p:pic>
        <p:nvPicPr>
          <p:cNvPr id="16" name="Picture 8"/>
          <p:cNvPicPr>
            <a:picLocks noChangeArrowheads="1"/>
          </p:cNvPicPr>
          <p:nvPr/>
        </p:nvPicPr>
        <p:blipFill>
          <a:blip r:embed="rId3" cstate="print"/>
          <a:srcRect t="75197" r="55772"/>
          <a:stretch>
            <a:fillRect/>
          </a:stretch>
        </p:blipFill>
        <p:spPr bwMode="auto">
          <a:xfrm>
            <a:off x="2548791" y="5072848"/>
            <a:ext cx="2149456" cy="1584000"/>
          </a:xfrm>
          <a:prstGeom prst="rect">
            <a:avLst/>
          </a:prstGeom>
          <a:noFill/>
          <a:ln w="9525">
            <a:noFill/>
            <a:miter lim="800000"/>
            <a:headEnd/>
            <a:tailEnd/>
          </a:ln>
        </p:spPr>
      </p:pic>
      <p:sp>
        <p:nvSpPr>
          <p:cNvPr id="17" name="TextBox 16"/>
          <p:cNvSpPr txBox="1"/>
          <p:nvPr/>
        </p:nvSpPr>
        <p:spPr>
          <a:xfrm>
            <a:off x="4766734" y="3445519"/>
            <a:ext cx="1176046"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82,000</a:t>
            </a:r>
            <a:endParaRPr lang="en-GB" sz="2100" b="1" kern="0" dirty="0" smtClean="0">
              <a:solidFill>
                <a:prstClr val="black"/>
              </a:solidFill>
              <a:latin typeface="Arial" charset="0"/>
            </a:endParaRPr>
          </a:p>
        </p:txBody>
      </p:sp>
      <p:sp>
        <p:nvSpPr>
          <p:cNvPr id="18" name="TextBox 17"/>
          <p:cNvSpPr txBox="1"/>
          <p:nvPr/>
        </p:nvSpPr>
        <p:spPr>
          <a:xfrm>
            <a:off x="6057070" y="3442886"/>
            <a:ext cx="1006719"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22,000</a:t>
            </a:r>
            <a:endParaRPr lang="en-GB" sz="2100" b="1" kern="0" dirty="0" smtClean="0">
              <a:solidFill>
                <a:prstClr val="black"/>
              </a:solidFill>
              <a:latin typeface="Arial" charset="0"/>
            </a:endParaRPr>
          </a:p>
        </p:txBody>
      </p:sp>
      <p:sp>
        <p:nvSpPr>
          <p:cNvPr id="19" name="TextBox 18"/>
          <p:cNvSpPr txBox="1"/>
          <p:nvPr/>
        </p:nvSpPr>
        <p:spPr>
          <a:xfrm>
            <a:off x="5005994" y="4088938"/>
            <a:ext cx="934114"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82,000</a:t>
            </a:r>
            <a:endParaRPr lang="en-GB" sz="2100" b="1" kern="0" dirty="0" smtClean="0">
              <a:solidFill>
                <a:prstClr val="black"/>
              </a:solidFill>
              <a:latin typeface="Arial" charset="0"/>
            </a:endParaRPr>
          </a:p>
        </p:txBody>
      </p:sp>
      <p:sp>
        <p:nvSpPr>
          <p:cNvPr id="20" name="TextBox 19"/>
          <p:cNvSpPr txBox="1"/>
          <p:nvPr/>
        </p:nvSpPr>
        <p:spPr>
          <a:xfrm>
            <a:off x="6057070" y="4088938"/>
            <a:ext cx="1283530"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30,000</a:t>
            </a:r>
            <a:endParaRPr lang="en-GB" sz="2100" b="1" kern="0" dirty="0" smtClean="0">
              <a:solidFill>
                <a:prstClr val="black"/>
              </a:solidFill>
              <a:latin typeface="Arial" charset="0"/>
            </a:endParaRPr>
          </a:p>
        </p:txBody>
      </p:sp>
      <p:sp>
        <p:nvSpPr>
          <p:cNvPr id="21" name="TextBox 20"/>
          <p:cNvSpPr txBox="1"/>
          <p:nvPr/>
        </p:nvSpPr>
        <p:spPr>
          <a:xfrm>
            <a:off x="1881595" y="4966814"/>
            <a:ext cx="709933" cy="1511094"/>
          </a:xfrm>
          <a:prstGeom prst="rect">
            <a:avLst/>
          </a:prstGeom>
          <a:noFill/>
        </p:spPr>
        <p:txBody>
          <a:bodyPr wrap="none" lIns="114996" tIns="57360" rIns="114996" bIns="57360" rtlCol="0">
            <a:spAutoFit/>
          </a:bodyPr>
          <a:lstStyle/>
          <a:p>
            <a:pPr algn="r" defTabSz="914400" fontAlgn="base">
              <a:spcBef>
                <a:spcPts val="1066"/>
              </a:spcBef>
              <a:spcAft>
                <a:spcPts val="1066"/>
              </a:spcAft>
            </a:pPr>
            <a:r>
              <a:rPr lang="en-GB" dirty="0" smtClean="0">
                <a:solidFill>
                  <a:prstClr val="black"/>
                </a:solidFill>
                <a:latin typeface="Impact" pitchFamily="34" charset="0"/>
              </a:rPr>
              <a:t>2010</a:t>
            </a:r>
          </a:p>
          <a:p>
            <a:pPr algn="r" defTabSz="914400" fontAlgn="base">
              <a:spcBef>
                <a:spcPts val="1066"/>
              </a:spcBef>
              <a:spcAft>
                <a:spcPts val="1066"/>
              </a:spcAft>
            </a:pPr>
            <a:r>
              <a:rPr lang="en-GB" dirty="0" smtClean="0">
                <a:solidFill>
                  <a:prstClr val="black"/>
                </a:solidFill>
                <a:latin typeface="Impact" pitchFamily="34" charset="0"/>
              </a:rPr>
              <a:t>2015</a:t>
            </a:r>
          </a:p>
          <a:p>
            <a:pPr algn="r" defTabSz="914400" fontAlgn="base">
              <a:spcBef>
                <a:spcPts val="1066"/>
              </a:spcBef>
              <a:spcAft>
                <a:spcPts val="1066"/>
              </a:spcAft>
            </a:pPr>
            <a:r>
              <a:rPr lang="en-GB" dirty="0" smtClean="0">
                <a:solidFill>
                  <a:prstClr val="black"/>
                </a:solidFill>
                <a:latin typeface="Impact" pitchFamily="34" charset="0"/>
              </a:rPr>
              <a:t>2020</a:t>
            </a:r>
            <a:endParaRPr lang="en-GB" dirty="0">
              <a:solidFill>
                <a:prstClr val="black"/>
              </a:solidFill>
              <a:latin typeface="Impact" pitchFamily="34" charset="0"/>
            </a:endParaRPr>
          </a:p>
        </p:txBody>
      </p:sp>
      <p:sp>
        <p:nvSpPr>
          <p:cNvPr id="22" name="TextBox 21"/>
          <p:cNvSpPr txBox="1"/>
          <p:nvPr/>
        </p:nvSpPr>
        <p:spPr>
          <a:xfrm>
            <a:off x="1881595" y="3078049"/>
            <a:ext cx="709933" cy="1511094"/>
          </a:xfrm>
          <a:prstGeom prst="rect">
            <a:avLst/>
          </a:prstGeom>
          <a:noFill/>
        </p:spPr>
        <p:txBody>
          <a:bodyPr wrap="none" lIns="114996" tIns="57360" rIns="114996" bIns="57360" rtlCol="0">
            <a:spAutoFit/>
          </a:bodyPr>
          <a:lstStyle/>
          <a:p>
            <a:pPr algn="r" defTabSz="914400" fontAlgn="base">
              <a:spcBef>
                <a:spcPts val="1066"/>
              </a:spcBef>
              <a:spcAft>
                <a:spcPts val="1066"/>
              </a:spcAft>
            </a:pPr>
            <a:r>
              <a:rPr lang="en-GB" dirty="0" smtClean="0">
                <a:solidFill>
                  <a:prstClr val="black"/>
                </a:solidFill>
                <a:latin typeface="Impact" pitchFamily="34" charset="0"/>
              </a:rPr>
              <a:t>2010</a:t>
            </a:r>
          </a:p>
          <a:p>
            <a:pPr algn="r" defTabSz="914400" fontAlgn="base">
              <a:spcBef>
                <a:spcPts val="1066"/>
              </a:spcBef>
              <a:spcAft>
                <a:spcPts val="1066"/>
              </a:spcAft>
            </a:pPr>
            <a:r>
              <a:rPr lang="en-GB" dirty="0" smtClean="0">
                <a:solidFill>
                  <a:prstClr val="black"/>
                </a:solidFill>
                <a:latin typeface="Impact" pitchFamily="34" charset="0"/>
              </a:rPr>
              <a:t>2015</a:t>
            </a:r>
          </a:p>
          <a:p>
            <a:pPr algn="r" defTabSz="914400" fontAlgn="base">
              <a:spcBef>
                <a:spcPts val="1066"/>
              </a:spcBef>
              <a:spcAft>
                <a:spcPts val="1066"/>
              </a:spcAft>
            </a:pPr>
            <a:r>
              <a:rPr lang="en-GB" dirty="0" smtClean="0">
                <a:solidFill>
                  <a:prstClr val="black"/>
                </a:solidFill>
                <a:latin typeface="Impact" pitchFamily="34" charset="0"/>
              </a:rPr>
              <a:t>2020</a:t>
            </a:r>
            <a:endParaRPr lang="en-GB" dirty="0">
              <a:solidFill>
                <a:prstClr val="black"/>
              </a:solidFill>
              <a:latin typeface="Impact" pitchFamily="34" charset="0"/>
            </a:endParaRPr>
          </a:p>
        </p:txBody>
      </p:sp>
      <p:sp>
        <p:nvSpPr>
          <p:cNvPr id="23" name="TextBox 22"/>
          <p:cNvSpPr txBox="1"/>
          <p:nvPr/>
        </p:nvSpPr>
        <p:spPr>
          <a:xfrm>
            <a:off x="1881595" y="1254815"/>
            <a:ext cx="709933" cy="1511094"/>
          </a:xfrm>
          <a:prstGeom prst="rect">
            <a:avLst/>
          </a:prstGeom>
          <a:noFill/>
        </p:spPr>
        <p:txBody>
          <a:bodyPr wrap="none" lIns="114996" tIns="57360" rIns="114996" bIns="57360" rtlCol="0">
            <a:spAutoFit/>
          </a:bodyPr>
          <a:lstStyle/>
          <a:p>
            <a:pPr algn="r" defTabSz="914400" fontAlgn="base">
              <a:spcBef>
                <a:spcPts val="1066"/>
              </a:spcBef>
              <a:spcAft>
                <a:spcPts val="1066"/>
              </a:spcAft>
            </a:pPr>
            <a:r>
              <a:rPr lang="en-GB" dirty="0" smtClean="0">
                <a:solidFill>
                  <a:prstClr val="black"/>
                </a:solidFill>
                <a:latin typeface="Impact" pitchFamily="34" charset="0"/>
              </a:rPr>
              <a:t>2010</a:t>
            </a:r>
          </a:p>
          <a:p>
            <a:pPr algn="r" defTabSz="914400" fontAlgn="base">
              <a:spcBef>
                <a:spcPts val="1066"/>
              </a:spcBef>
              <a:spcAft>
                <a:spcPts val="1066"/>
              </a:spcAft>
            </a:pPr>
            <a:r>
              <a:rPr lang="en-GB" dirty="0" smtClean="0">
                <a:solidFill>
                  <a:prstClr val="black"/>
                </a:solidFill>
                <a:latin typeface="Impact" pitchFamily="34" charset="0"/>
              </a:rPr>
              <a:t>2015</a:t>
            </a:r>
          </a:p>
          <a:p>
            <a:pPr algn="r" defTabSz="914400" fontAlgn="base">
              <a:spcBef>
                <a:spcPts val="1066"/>
              </a:spcBef>
              <a:spcAft>
                <a:spcPts val="1066"/>
              </a:spcAft>
            </a:pPr>
            <a:r>
              <a:rPr lang="en-GB" dirty="0" smtClean="0">
                <a:solidFill>
                  <a:prstClr val="black"/>
                </a:solidFill>
                <a:latin typeface="Impact" pitchFamily="34" charset="0"/>
              </a:rPr>
              <a:t>2020</a:t>
            </a:r>
            <a:endParaRPr lang="en-GB" dirty="0">
              <a:solidFill>
                <a:prstClr val="black"/>
              </a:solidFill>
              <a:latin typeface="Impact" pitchFamily="34" charset="0"/>
            </a:endParaRPr>
          </a:p>
        </p:txBody>
      </p:sp>
      <p:pic>
        <p:nvPicPr>
          <p:cNvPr id="24" name="Picture 10"/>
          <p:cNvPicPr>
            <a:picLocks noChangeAspect="1" noChangeArrowheads="1"/>
          </p:cNvPicPr>
          <p:nvPr/>
        </p:nvPicPr>
        <p:blipFill>
          <a:blip r:embed="rId4" cstate="print"/>
          <a:srcRect l="32817" t="14497" r="28852" b="15158"/>
          <a:stretch>
            <a:fillRect/>
          </a:stretch>
        </p:blipFill>
        <p:spPr bwMode="auto">
          <a:xfrm>
            <a:off x="4109703" y="1323495"/>
            <a:ext cx="105930" cy="336000"/>
          </a:xfrm>
          <a:prstGeom prst="rect">
            <a:avLst/>
          </a:prstGeom>
          <a:noFill/>
          <a:ln w="9525">
            <a:noFill/>
            <a:miter lim="800000"/>
            <a:headEnd/>
            <a:tailEnd/>
          </a:ln>
        </p:spPr>
      </p:pic>
      <p:pic>
        <p:nvPicPr>
          <p:cNvPr id="25" name="Picture 12"/>
          <p:cNvPicPr>
            <a:picLocks noChangeAspect="1" noChangeArrowheads="1"/>
          </p:cNvPicPr>
          <p:nvPr/>
        </p:nvPicPr>
        <p:blipFill>
          <a:blip r:embed="rId5" cstate="print"/>
          <a:srcRect/>
          <a:stretch>
            <a:fillRect/>
          </a:stretch>
        </p:blipFill>
        <p:spPr bwMode="auto">
          <a:xfrm>
            <a:off x="4306512" y="5072367"/>
            <a:ext cx="45719" cy="284134"/>
          </a:xfrm>
          <a:prstGeom prst="rect">
            <a:avLst/>
          </a:prstGeom>
          <a:noFill/>
          <a:ln w="9525">
            <a:noFill/>
            <a:miter lim="800000"/>
            <a:headEnd/>
            <a:tailEnd/>
          </a:ln>
        </p:spPr>
      </p:pic>
      <p:sp>
        <p:nvSpPr>
          <p:cNvPr id="26" name="TextBox 25"/>
          <p:cNvSpPr txBox="1"/>
          <p:nvPr/>
        </p:nvSpPr>
        <p:spPr>
          <a:xfrm>
            <a:off x="3805083" y="5350062"/>
            <a:ext cx="1192444"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1,740</a:t>
            </a:r>
            <a:endParaRPr lang="en-GB" sz="2100" b="1" kern="0" dirty="0" smtClean="0">
              <a:solidFill>
                <a:prstClr val="black"/>
              </a:solidFill>
              <a:latin typeface="Arial" charset="0"/>
            </a:endParaRPr>
          </a:p>
        </p:txBody>
      </p:sp>
      <p:sp>
        <p:nvSpPr>
          <p:cNvPr id="27" name="TextBox 26"/>
          <p:cNvSpPr txBox="1"/>
          <p:nvPr/>
        </p:nvSpPr>
        <p:spPr>
          <a:xfrm>
            <a:off x="2709333" y="5341595"/>
            <a:ext cx="1082951"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31,250</a:t>
            </a:r>
            <a:endParaRPr lang="en-GB" sz="2100" b="1" kern="0" dirty="0" smtClean="0">
              <a:solidFill>
                <a:prstClr val="black"/>
              </a:solidFill>
              <a:latin typeface="Arial" charset="0"/>
            </a:endParaRPr>
          </a:p>
        </p:txBody>
      </p:sp>
      <p:sp>
        <p:nvSpPr>
          <p:cNvPr id="28" name="TextBox 27"/>
          <p:cNvSpPr txBox="1"/>
          <p:nvPr/>
        </p:nvSpPr>
        <p:spPr>
          <a:xfrm>
            <a:off x="2785535" y="5970116"/>
            <a:ext cx="1049282"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31,750</a:t>
            </a:r>
            <a:endParaRPr lang="en-GB" sz="2100" b="1" kern="0" dirty="0" smtClean="0">
              <a:solidFill>
                <a:prstClr val="black"/>
              </a:solidFill>
              <a:latin typeface="Arial" charset="0"/>
            </a:endParaRPr>
          </a:p>
        </p:txBody>
      </p:sp>
      <p:sp>
        <p:nvSpPr>
          <p:cNvPr id="29" name="TextBox 28"/>
          <p:cNvSpPr txBox="1"/>
          <p:nvPr/>
        </p:nvSpPr>
        <p:spPr>
          <a:xfrm>
            <a:off x="2785534" y="1631140"/>
            <a:ext cx="949742"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29,710</a:t>
            </a:r>
            <a:endParaRPr lang="en-GB" sz="2100" b="1" kern="0" dirty="0" smtClean="0">
              <a:solidFill>
                <a:prstClr val="black"/>
              </a:solidFill>
              <a:latin typeface="Arial" charset="0"/>
            </a:endParaRPr>
          </a:p>
        </p:txBody>
      </p:sp>
      <p:sp>
        <p:nvSpPr>
          <p:cNvPr id="30" name="TextBox 29"/>
          <p:cNvSpPr txBox="1"/>
          <p:nvPr/>
        </p:nvSpPr>
        <p:spPr>
          <a:xfrm>
            <a:off x="2709333" y="2282455"/>
            <a:ext cx="1036575"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30,600</a:t>
            </a:r>
            <a:endParaRPr lang="en-GB" sz="2100" b="1" kern="0" dirty="0" smtClean="0">
              <a:solidFill>
                <a:prstClr val="black"/>
              </a:solidFill>
              <a:latin typeface="Arial" charset="0"/>
            </a:endParaRPr>
          </a:p>
        </p:txBody>
      </p:sp>
      <p:sp>
        <p:nvSpPr>
          <p:cNvPr id="31" name="TextBox 30"/>
          <p:cNvSpPr txBox="1"/>
          <p:nvPr/>
        </p:nvSpPr>
        <p:spPr>
          <a:xfrm>
            <a:off x="3815664" y="2277192"/>
            <a:ext cx="1026628"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3,100</a:t>
            </a:r>
            <a:endParaRPr lang="en-GB" sz="2100" b="1" kern="0" dirty="0" smtClean="0">
              <a:solidFill>
                <a:prstClr val="black"/>
              </a:solidFill>
              <a:latin typeface="Arial" charset="0"/>
            </a:endParaRPr>
          </a:p>
        </p:txBody>
      </p:sp>
      <p:sp>
        <p:nvSpPr>
          <p:cNvPr id="32" name="TextBox 31"/>
          <p:cNvSpPr txBox="1"/>
          <p:nvPr/>
        </p:nvSpPr>
        <p:spPr>
          <a:xfrm>
            <a:off x="3826297" y="1625034"/>
            <a:ext cx="940436"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2,190</a:t>
            </a:r>
            <a:endParaRPr lang="en-GB" sz="2100" b="1" kern="0" dirty="0" smtClean="0">
              <a:solidFill>
                <a:prstClr val="black"/>
              </a:solidFill>
              <a:latin typeface="Arial" charset="0"/>
            </a:endParaRPr>
          </a:p>
        </p:txBody>
      </p:sp>
      <p:sp>
        <p:nvSpPr>
          <p:cNvPr id="33" name="TextBox 32"/>
          <p:cNvSpPr txBox="1"/>
          <p:nvPr/>
        </p:nvSpPr>
        <p:spPr>
          <a:xfrm>
            <a:off x="3969507" y="5987050"/>
            <a:ext cx="1036486" cy="362062"/>
          </a:xfrm>
          <a:prstGeom prst="rect">
            <a:avLst/>
          </a:prstGeom>
          <a:solidFill>
            <a:srgbClr val="FFFFFF"/>
          </a:solidFill>
        </p:spPr>
        <p:txBody>
          <a:bodyPr wrap="square" lIns="114996" tIns="57360" rIns="114996" bIns="57360" rtlCol="0">
            <a:spAutoFit/>
          </a:bodyPr>
          <a:lstStyle/>
          <a:p>
            <a:pPr algn="ctr" defTabSz="914400" fontAlgn="base">
              <a:spcBef>
                <a:spcPct val="50000"/>
              </a:spcBef>
              <a:spcAft>
                <a:spcPct val="0"/>
              </a:spcAft>
              <a:defRPr/>
            </a:pPr>
            <a:r>
              <a:rPr lang="en-GB" sz="1600" b="1" kern="0" dirty="0" smtClean="0">
                <a:solidFill>
                  <a:prstClr val="black"/>
                </a:solidFill>
                <a:latin typeface="Arial" charset="0"/>
              </a:rPr>
              <a:t>1,860</a:t>
            </a:r>
            <a:endParaRPr lang="en-GB" sz="2100" b="1" kern="0" dirty="0" smtClean="0">
              <a:solidFill>
                <a:prstClr val="black"/>
              </a:solidFill>
              <a:latin typeface="Arial" charset="0"/>
            </a:endParaRPr>
          </a:p>
        </p:txBody>
      </p:sp>
      <p:pic>
        <p:nvPicPr>
          <p:cNvPr id="34" name="Picture 13"/>
          <p:cNvPicPr>
            <a:picLocks noChangeAspect="1" noChangeArrowheads="1"/>
          </p:cNvPicPr>
          <p:nvPr/>
        </p:nvPicPr>
        <p:blipFill>
          <a:blip r:embed="rId6" cstate="print">
            <a:grayscl/>
          </a:blip>
          <a:srcRect/>
          <a:stretch>
            <a:fillRect/>
          </a:stretch>
        </p:blipFill>
        <p:spPr bwMode="auto">
          <a:xfrm>
            <a:off x="6872499" y="1468995"/>
            <a:ext cx="696116" cy="525371"/>
          </a:xfrm>
          <a:prstGeom prst="rect">
            <a:avLst/>
          </a:prstGeom>
          <a:noFill/>
          <a:ln w="9525">
            <a:noFill/>
            <a:miter lim="800000"/>
            <a:headEnd/>
            <a:tailEnd/>
          </a:ln>
        </p:spPr>
      </p:pic>
      <p:pic>
        <p:nvPicPr>
          <p:cNvPr id="35" name="Picture 14"/>
          <p:cNvPicPr>
            <a:picLocks noChangeAspect="1" noChangeArrowheads="1"/>
          </p:cNvPicPr>
          <p:nvPr/>
        </p:nvPicPr>
        <p:blipFill>
          <a:blip r:embed="rId7" cstate="print"/>
          <a:srcRect/>
          <a:stretch>
            <a:fillRect/>
          </a:stretch>
        </p:blipFill>
        <p:spPr bwMode="auto">
          <a:xfrm>
            <a:off x="2591323" y="3163030"/>
            <a:ext cx="5119460" cy="297396"/>
          </a:xfrm>
          <a:prstGeom prst="rect">
            <a:avLst/>
          </a:prstGeom>
          <a:noFill/>
          <a:ln w="9525">
            <a:noFill/>
            <a:miter lim="800000"/>
            <a:headEnd/>
            <a:tailEnd/>
          </a:ln>
        </p:spPr>
      </p:pic>
      <p:pic>
        <p:nvPicPr>
          <p:cNvPr id="36" name="Picture 2"/>
          <p:cNvPicPr>
            <a:picLocks noChangeAspect="1" noChangeArrowheads="1"/>
          </p:cNvPicPr>
          <p:nvPr/>
        </p:nvPicPr>
        <p:blipFill>
          <a:blip r:embed="rId8" cstate="print">
            <a:lum/>
          </a:blip>
          <a:srcRect/>
          <a:stretch>
            <a:fillRect/>
          </a:stretch>
        </p:blipFill>
        <p:spPr bwMode="auto">
          <a:xfrm>
            <a:off x="548" y="1181075"/>
            <a:ext cx="1825955" cy="5439274"/>
          </a:xfrm>
          <a:prstGeom prst="rect">
            <a:avLst/>
          </a:prstGeom>
          <a:noFill/>
          <a:ln w="9525">
            <a:noFill/>
            <a:miter lim="800000"/>
            <a:headEnd/>
            <a:tailEnd/>
          </a:ln>
        </p:spPr>
      </p:pic>
    </p:spTree>
    <p:extLst>
      <p:ext uri="{BB962C8B-B14F-4D97-AF65-F5344CB8AC3E}">
        <p14:creationId xmlns:p14="http://schemas.microsoft.com/office/powerpoint/2010/main" val="2700684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er\Desktop\StationsMap.jpg"/>
          <p:cNvPicPr>
            <a:picLocks noChangeAspect="1" noChangeArrowheads="1"/>
          </p:cNvPicPr>
          <p:nvPr/>
        </p:nvPicPr>
        <p:blipFill>
          <a:blip r:embed="rId3" cstate="print"/>
          <a:srcRect/>
          <a:stretch>
            <a:fillRect/>
          </a:stretch>
        </p:blipFill>
        <p:spPr bwMode="auto">
          <a:xfrm>
            <a:off x="0" y="1081256"/>
            <a:ext cx="8051596" cy="5776744"/>
          </a:xfrm>
          <a:prstGeom prst="rect">
            <a:avLst/>
          </a:prstGeom>
          <a:noFill/>
          <a:ln w="9525">
            <a:noFill/>
            <a:miter lim="800000"/>
            <a:headEnd/>
            <a:tailEnd/>
          </a:ln>
        </p:spPr>
      </p:pic>
      <p:sp>
        <p:nvSpPr>
          <p:cNvPr id="5" name="Title 1"/>
          <p:cNvSpPr>
            <a:spLocks noGrp="1"/>
          </p:cNvSpPr>
          <p:nvPr>
            <p:ph type="title"/>
          </p:nvPr>
        </p:nvSpPr>
        <p:spPr>
          <a:xfrm>
            <a:off x="-14166" y="0"/>
            <a:ext cx="9158166"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The Armed Forces Community</a:t>
            </a:r>
            <a:endPar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sp>
        <p:nvSpPr>
          <p:cNvPr id="6" name="Oval 22"/>
          <p:cNvSpPr>
            <a:spLocks noChangeArrowheads="1"/>
          </p:cNvSpPr>
          <p:nvPr/>
        </p:nvSpPr>
        <p:spPr bwMode="auto">
          <a:xfrm>
            <a:off x="322718" y="4516218"/>
            <a:ext cx="215900" cy="215900"/>
          </a:xfrm>
          <a:prstGeom prst="ellipse">
            <a:avLst/>
          </a:prstGeom>
          <a:solidFill>
            <a:srgbClr val="0000FF"/>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7" name="Oval 22"/>
          <p:cNvSpPr>
            <a:spLocks noChangeArrowheads="1"/>
          </p:cNvSpPr>
          <p:nvPr/>
        </p:nvSpPr>
        <p:spPr bwMode="auto">
          <a:xfrm>
            <a:off x="1082678" y="2901273"/>
            <a:ext cx="215900" cy="215900"/>
          </a:xfrm>
          <a:prstGeom prst="ellipse">
            <a:avLst/>
          </a:prstGeom>
          <a:solidFill>
            <a:srgbClr val="0000FF"/>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8" name="Oval 22"/>
          <p:cNvSpPr>
            <a:spLocks noChangeArrowheads="1"/>
          </p:cNvSpPr>
          <p:nvPr/>
        </p:nvSpPr>
        <p:spPr bwMode="auto">
          <a:xfrm>
            <a:off x="1011014" y="3260501"/>
            <a:ext cx="215900" cy="215900"/>
          </a:xfrm>
          <a:prstGeom prst="ellipse">
            <a:avLst/>
          </a:prstGeom>
          <a:solidFill>
            <a:srgbClr val="0000FF"/>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9" name="Oval 22"/>
          <p:cNvSpPr>
            <a:spLocks noChangeArrowheads="1"/>
          </p:cNvSpPr>
          <p:nvPr/>
        </p:nvSpPr>
        <p:spPr bwMode="auto">
          <a:xfrm>
            <a:off x="5253946" y="2685373"/>
            <a:ext cx="215900" cy="215900"/>
          </a:xfrm>
          <a:prstGeom prst="ellipse">
            <a:avLst/>
          </a:prstGeom>
          <a:solidFill>
            <a:srgbClr val="0000FF"/>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10" name="Oval 22"/>
          <p:cNvSpPr>
            <a:spLocks noChangeArrowheads="1"/>
          </p:cNvSpPr>
          <p:nvPr/>
        </p:nvSpPr>
        <p:spPr bwMode="auto">
          <a:xfrm>
            <a:off x="5907089" y="4255911"/>
            <a:ext cx="215900" cy="215900"/>
          </a:xfrm>
          <a:prstGeom prst="ellipse">
            <a:avLst/>
          </a:prstGeom>
          <a:solidFill>
            <a:srgbClr val="0000FF"/>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11" name="Oval 22"/>
          <p:cNvSpPr>
            <a:spLocks noChangeArrowheads="1"/>
          </p:cNvSpPr>
          <p:nvPr/>
        </p:nvSpPr>
        <p:spPr bwMode="auto">
          <a:xfrm>
            <a:off x="5469846" y="4157479"/>
            <a:ext cx="215900" cy="215900"/>
          </a:xfrm>
          <a:prstGeom prst="ellipse">
            <a:avLst/>
          </a:prstGeom>
          <a:solidFill>
            <a:srgbClr val="0000FF"/>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12" name="Oval 18"/>
          <p:cNvSpPr>
            <a:spLocks noChangeArrowheads="1"/>
          </p:cNvSpPr>
          <p:nvPr/>
        </p:nvSpPr>
        <p:spPr bwMode="auto">
          <a:xfrm>
            <a:off x="795117" y="2788585"/>
            <a:ext cx="215900" cy="215900"/>
          </a:xfrm>
          <a:prstGeom prst="ellipse">
            <a:avLst/>
          </a:prstGeom>
          <a:solidFill>
            <a:srgbClr val="FF0000"/>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13" name="Oval 18"/>
          <p:cNvSpPr>
            <a:spLocks noChangeArrowheads="1"/>
          </p:cNvSpPr>
          <p:nvPr/>
        </p:nvSpPr>
        <p:spPr bwMode="auto">
          <a:xfrm>
            <a:off x="4538335" y="3676650"/>
            <a:ext cx="215900" cy="215900"/>
          </a:xfrm>
          <a:prstGeom prst="ellipse">
            <a:avLst/>
          </a:prstGeom>
          <a:solidFill>
            <a:srgbClr val="FF0000"/>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14" name="Oval 18"/>
          <p:cNvSpPr>
            <a:spLocks noChangeArrowheads="1"/>
          </p:cNvSpPr>
          <p:nvPr/>
        </p:nvSpPr>
        <p:spPr bwMode="auto">
          <a:xfrm>
            <a:off x="1787177" y="3821893"/>
            <a:ext cx="215900" cy="215900"/>
          </a:xfrm>
          <a:prstGeom prst="ellipse">
            <a:avLst/>
          </a:prstGeom>
          <a:solidFill>
            <a:srgbClr val="FF0000"/>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15" name="Oval 18"/>
          <p:cNvSpPr>
            <a:spLocks noChangeArrowheads="1"/>
          </p:cNvSpPr>
          <p:nvPr/>
        </p:nvSpPr>
        <p:spPr bwMode="auto">
          <a:xfrm>
            <a:off x="1240975" y="3621011"/>
            <a:ext cx="215900" cy="215900"/>
          </a:xfrm>
          <a:prstGeom prst="ellipse">
            <a:avLst/>
          </a:prstGeom>
          <a:solidFill>
            <a:srgbClr val="FF0000"/>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16" name="Oval 18"/>
          <p:cNvSpPr>
            <a:spLocks noChangeArrowheads="1"/>
          </p:cNvSpPr>
          <p:nvPr/>
        </p:nvSpPr>
        <p:spPr bwMode="auto">
          <a:xfrm>
            <a:off x="5361896" y="6098497"/>
            <a:ext cx="215900" cy="215900"/>
          </a:xfrm>
          <a:prstGeom prst="ellipse">
            <a:avLst/>
          </a:prstGeom>
          <a:solidFill>
            <a:srgbClr val="FF0000"/>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17" name="Oval 22"/>
          <p:cNvSpPr>
            <a:spLocks noChangeArrowheads="1"/>
          </p:cNvSpPr>
          <p:nvPr/>
        </p:nvSpPr>
        <p:spPr bwMode="auto">
          <a:xfrm>
            <a:off x="5361896" y="6478248"/>
            <a:ext cx="215900" cy="215900"/>
          </a:xfrm>
          <a:prstGeom prst="ellipse">
            <a:avLst/>
          </a:prstGeom>
          <a:solidFill>
            <a:srgbClr val="0000FF"/>
          </a:solidFill>
          <a:ln w="9525">
            <a:solidFill>
              <a:schemeClr val="tx1"/>
            </a:solidFill>
            <a:round/>
            <a:headEnd/>
            <a:tailEnd/>
          </a:ln>
          <a:effectLst/>
        </p:spPr>
        <p:txBody>
          <a:bodyPr wrap="none" lIns="91422" tIns="45712" rIns="91422" bIns="45712" anchor="ctr"/>
          <a:lstStyle/>
          <a:p>
            <a:pPr algn="r" defTabSz="914400" fontAlgn="base">
              <a:spcBef>
                <a:spcPct val="0"/>
              </a:spcBef>
              <a:spcAft>
                <a:spcPct val="0"/>
              </a:spcAft>
            </a:pPr>
            <a:endParaRPr lang="en-GB">
              <a:solidFill>
                <a:srgbClr val="4D4D4D"/>
              </a:solidFill>
            </a:endParaRPr>
          </a:p>
        </p:txBody>
      </p:sp>
      <p:sp>
        <p:nvSpPr>
          <p:cNvPr id="3" name="TextBox 2"/>
          <p:cNvSpPr txBox="1"/>
          <p:nvPr/>
        </p:nvSpPr>
        <p:spPr>
          <a:xfrm>
            <a:off x="5685746" y="5975614"/>
            <a:ext cx="1400854" cy="461665"/>
          </a:xfrm>
          <a:prstGeom prst="rect">
            <a:avLst/>
          </a:prstGeom>
          <a:noFill/>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Regular</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5685746" y="6355365"/>
            <a:ext cx="1400854" cy="461665"/>
          </a:xfrm>
          <a:prstGeom prst="rect">
            <a:avLst/>
          </a:prstGeom>
          <a:noFill/>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Reserve</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4893010" y="1349163"/>
            <a:ext cx="3704788" cy="523220"/>
          </a:xfrm>
          <a:prstGeom prst="rect">
            <a:avLst/>
          </a:prstGeom>
          <a:noFill/>
          <a:ln>
            <a:solidFill>
              <a:schemeClr val="tx1"/>
            </a:solidFill>
          </a:ln>
        </p:spPr>
        <p:txBody>
          <a:bodyPr wrap="square" rtlCol="0">
            <a:spAutoFit/>
          </a:bodyPr>
          <a:lstStyle/>
          <a:p>
            <a:r>
              <a:rPr lang="en-GB" sz="2800" dirty="0" smtClean="0">
                <a:solidFill>
                  <a:srgbClr val="FF0000"/>
                </a:solidFill>
              </a:rPr>
              <a:t>Insert Local Information</a:t>
            </a:r>
            <a:endParaRPr lang="en-GB" sz="2800" dirty="0">
              <a:solidFill>
                <a:srgbClr val="FF0000"/>
              </a:solidFill>
            </a:endParaRPr>
          </a:p>
        </p:txBody>
      </p:sp>
    </p:spTree>
    <p:extLst>
      <p:ext uri="{BB962C8B-B14F-4D97-AF65-F5344CB8AC3E}">
        <p14:creationId xmlns:p14="http://schemas.microsoft.com/office/powerpoint/2010/main" val="542438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vert="horz" wrap="square" lIns="68567" tIns="34284" rIns="68567" bIns="34284" numCol="1" anchor="ctr" anchorCtr="0" compatLnSpc="1">
            <a:prstTxWarp prst="textNoShape">
              <a:avLst/>
            </a:prstTxWarp>
          </a:bodyPr>
          <a:lstStyle/>
          <a:p>
            <a: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Armed Forces Community</a:t>
            </a:r>
            <a:endParaRPr lang="en-GB" altLang="en-US" dirty="0" smtClean="0"/>
          </a:p>
        </p:txBody>
      </p:sp>
      <p:graphicFrame>
        <p:nvGraphicFramePr>
          <p:cNvPr id="91169" name="Group 33"/>
          <p:cNvGraphicFramePr>
            <a:graphicFrameLocks noGrp="1"/>
          </p:cNvGraphicFramePr>
          <p:nvPr>
            <p:ph idx="1"/>
            <p:extLst>
              <p:ext uri="{D42A27DB-BD31-4B8C-83A1-F6EECF244321}">
                <p14:modId xmlns:p14="http://schemas.microsoft.com/office/powerpoint/2010/main" val="2441878290"/>
              </p:ext>
            </p:extLst>
          </p:nvPr>
        </p:nvGraphicFramePr>
        <p:xfrm>
          <a:off x="457200" y="1268008"/>
          <a:ext cx="8420793" cy="4151889"/>
        </p:xfrm>
        <a:graphic>
          <a:graphicData uri="http://schemas.openxmlformats.org/drawingml/2006/table">
            <a:tbl>
              <a:tblPr/>
              <a:tblGrid>
                <a:gridCol w="1811733"/>
                <a:gridCol w="2988730"/>
                <a:gridCol w="3620330"/>
              </a:tblGrid>
              <a:tr h="309259">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endParaRPr kumimoji="0" lang="en-US" altLang="en-US" sz="1200" b="1" i="0" u="none" strike="noStrike" cap="none" normalizeH="0" baseline="0" dirty="0" smtClean="0">
                        <a:ln>
                          <a:noFill/>
                        </a:ln>
                        <a:solidFill>
                          <a:schemeClr val="tx2"/>
                        </a:solidFill>
                        <a:effectLst/>
                        <a:latin typeface="Verdana" pitchFamily="34" charset="0"/>
                        <a:cs typeface="Arial"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Now</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Changes</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8175">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Regular Army</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endParaRPr kumimoji="0" lang="en-GB" altLang="en-US" sz="1200" b="1" i="0" u="none" strike="noStrike" cap="none" normalizeH="0" baseline="0" smtClean="0">
                        <a:ln>
                          <a:noFill/>
                        </a:ln>
                        <a:solidFill>
                          <a:schemeClr val="tx2"/>
                        </a:solidFill>
                        <a:effectLst/>
                        <a:latin typeface="Verdana" pitchFamily="34" charset="0"/>
                        <a:cs typeface="Arial" charset="0"/>
                      </a:endParaRP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sng" strike="noStrike" cap="none" normalizeH="0" baseline="0" smtClean="0">
                          <a:ln>
                            <a:noFill/>
                          </a:ln>
                          <a:solidFill>
                            <a:schemeClr val="tx2"/>
                          </a:solidFill>
                          <a:effectLst/>
                          <a:latin typeface="Verdana" pitchFamily="34" charset="0"/>
                          <a:cs typeface="Arial" charset="0"/>
                        </a:rPr>
                        <a:t>ARMY REBASING</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sng" strike="noStrike" cap="none" normalizeH="0" baseline="0" smtClean="0">
                          <a:ln>
                            <a:noFill/>
                          </a:ln>
                          <a:solidFill>
                            <a:schemeClr val="tx2"/>
                          </a:solidFill>
                          <a:effectLst/>
                          <a:latin typeface="Verdana" pitchFamily="34" charset="0"/>
                          <a:cs typeface="Arial" charset="0"/>
                        </a:rPr>
                        <a:t>2020 REFINE</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6200 Serving military</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680 Military Families </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endParaRPr kumimoji="0" lang="en-GB" altLang="en-US" sz="1200" b="1" i="0" u="none" strike="noStrike" cap="none" normalizeH="0" baseline="0" dirty="0" smtClean="0">
                        <a:ln>
                          <a:noFill/>
                        </a:ln>
                        <a:solidFill>
                          <a:schemeClr val="tx2"/>
                        </a:solidFill>
                        <a:effectLst/>
                        <a:latin typeface="Verdana" pitchFamily="34" charset="0"/>
                        <a:cs typeface="Arial" charset="0"/>
                      </a:endParaRP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(1265 service children in 1</a:t>
                      </a:r>
                      <a:r>
                        <a:rPr kumimoji="0" lang="en-US" altLang="en-US" sz="1200" b="1" i="0" u="none" strike="noStrike" cap="none" normalizeH="0" baseline="0" dirty="0" smtClean="0">
                          <a:ln>
                            <a:noFill/>
                          </a:ln>
                          <a:solidFill>
                            <a:schemeClr val="tx2"/>
                          </a:solidFill>
                          <a:effectLst/>
                          <a:latin typeface="Verdana" pitchFamily="34" charset="0"/>
                          <a:cs typeface="Arial" charset="0"/>
                        </a:rPr>
                        <a:t>84</a:t>
                      </a:r>
                      <a:r>
                        <a:rPr kumimoji="0" lang="en-GB" altLang="en-US" sz="1200" b="1" i="0" u="none" strike="noStrike" cap="none" normalizeH="0" baseline="0" dirty="0" smtClean="0">
                          <a:ln>
                            <a:noFill/>
                          </a:ln>
                          <a:solidFill>
                            <a:schemeClr val="tx2"/>
                          </a:solidFill>
                          <a:effectLst/>
                          <a:latin typeface="Verdana" pitchFamily="34" charset="0"/>
                          <a:cs typeface="Arial" charset="0"/>
                        </a:rPr>
                        <a:t> Surrey Schools)</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Royal Alexandra / Gordons £300 Premium)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1Welsh Guards-Windsor 2019</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4 Armed Regt Tidworth 2019</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22Field </a:t>
                      </a:r>
                      <a:r>
                        <a:rPr kumimoji="0" lang="en-GB" altLang="en-US" sz="1200" b="1" i="0" u="none" strike="noStrike" cap="none" normalizeH="0" baseline="0" dirty="0" err="1" smtClean="0">
                          <a:ln>
                            <a:noFill/>
                          </a:ln>
                          <a:solidFill>
                            <a:schemeClr val="tx2"/>
                          </a:solidFill>
                          <a:effectLst/>
                          <a:latin typeface="Verdana" pitchFamily="34" charset="0"/>
                          <a:cs typeface="Arial" charset="0"/>
                        </a:rPr>
                        <a:t>Hosp</a:t>
                      </a:r>
                      <a:r>
                        <a:rPr kumimoji="0" lang="en-GB" altLang="en-US" sz="1200" b="1" i="0" u="none" strike="noStrike" cap="none" normalizeH="0" baseline="0" dirty="0" smtClean="0">
                          <a:ln>
                            <a:noFill/>
                          </a:ln>
                          <a:solidFill>
                            <a:schemeClr val="tx2"/>
                          </a:solidFill>
                          <a:effectLst/>
                          <a:latin typeface="Verdana" pitchFamily="34" charset="0"/>
                          <a:cs typeface="Arial" charset="0"/>
                        </a:rPr>
                        <a:t> Nuneaton 2020 </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27 Regt RLC </a:t>
                      </a:r>
                      <a:r>
                        <a:rPr kumimoji="0" lang="en-GB" altLang="en-US" sz="1200" b="1" i="0" u="none" strike="noStrike" cap="none" normalizeH="0" baseline="0" dirty="0" err="1" smtClean="0">
                          <a:ln>
                            <a:noFill/>
                          </a:ln>
                          <a:solidFill>
                            <a:schemeClr val="tx2"/>
                          </a:solidFill>
                          <a:effectLst/>
                          <a:latin typeface="Verdana" pitchFamily="34" charset="0"/>
                          <a:cs typeface="Arial" charset="0"/>
                        </a:rPr>
                        <a:t>Catterick</a:t>
                      </a:r>
                      <a:r>
                        <a:rPr kumimoji="0" lang="en-GB" altLang="en-US" sz="1200" b="1" i="0" u="none" strike="noStrike" cap="none" normalizeH="0" baseline="0" dirty="0" smtClean="0">
                          <a:ln>
                            <a:noFill/>
                          </a:ln>
                          <a:solidFill>
                            <a:schemeClr val="tx2"/>
                          </a:solidFill>
                          <a:effectLst/>
                          <a:latin typeface="Verdana" pitchFamily="34" charset="0"/>
                          <a:cs typeface="Arial" charset="0"/>
                        </a:rPr>
                        <a:t> 2021 </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Headley Court closes in 2018</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err="1" smtClean="0">
                          <a:ln>
                            <a:noFill/>
                          </a:ln>
                          <a:solidFill>
                            <a:schemeClr val="tx2"/>
                          </a:solidFill>
                          <a:effectLst/>
                          <a:latin typeface="Verdana" pitchFamily="34" charset="0"/>
                          <a:cs typeface="Arial" charset="0"/>
                        </a:rPr>
                        <a:t>Deepcut</a:t>
                      </a:r>
                      <a:r>
                        <a:rPr kumimoji="0" lang="en-GB" altLang="en-US" sz="1200" b="1" i="0" u="none" strike="noStrike" cap="none" normalizeH="0" baseline="0" dirty="0" smtClean="0">
                          <a:ln>
                            <a:noFill/>
                          </a:ln>
                          <a:solidFill>
                            <a:schemeClr val="tx2"/>
                          </a:solidFill>
                          <a:effectLst/>
                          <a:latin typeface="Verdana" pitchFamily="34" charset="0"/>
                          <a:cs typeface="Arial" charset="0"/>
                        </a:rPr>
                        <a:t> closes in 2019  </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ATC </a:t>
                      </a:r>
                      <a:r>
                        <a:rPr kumimoji="0" lang="en-GB" altLang="en-US" sz="1200" b="1" i="0" u="none" strike="noStrike" cap="none" normalizeH="0" baseline="0" dirty="0" err="1" smtClean="0">
                          <a:ln>
                            <a:noFill/>
                          </a:ln>
                          <a:solidFill>
                            <a:schemeClr val="tx2"/>
                          </a:solidFill>
                          <a:effectLst/>
                          <a:latin typeface="Verdana" pitchFamily="34" charset="0"/>
                          <a:cs typeface="Arial" charset="0"/>
                        </a:rPr>
                        <a:t>Pirbright</a:t>
                      </a:r>
                      <a:r>
                        <a:rPr kumimoji="0" lang="en-GB" altLang="en-US" sz="1200" b="1" i="0" u="none" strike="noStrike" cap="none" normalizeH="0" baseline="0" dirty="0" smtClean="0">
                          <a:ln>
                            <a:noFill/>
                          </a:ln>
                          <a:solidFill>
                            <a:schemeClr val="tx2"/>
                          </a:solidFill>
                          <a:effectLst/>
                          <a:latin typeface="Verdana" pitchFamily="34" charset="0"/>
                          <a:cs typeface="Arial" charset="0"/>
                        </a:rPr>
                        <a:t>/Keogh Barracks</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6884">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Army Reserve</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250+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A Coy 4 PWRR FARNHAM</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4PWRR HQ REDHILL April 2018</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2Trp 579 </a:t>
                      </a:r>
                      <a:r>
                        <a:rPr kumimoji="0" lang="en-GB" altLang="en-US" sz="1200" b="1" i="0" u="none" strike="noStrike" cap="none" normalizeH="0" baseline="0" dirty="0" err="1" smtClean="0">
                          <a:ln>
                            <a:noFill/>
                          </a:ln>
                          <a:solidFill>
                            <a:schemeClr val="tx2"/>
                          </a:solidFill>
                          <a:effectLst/>
                          <a:latin typeface="Verdana" pitchFamily="34" charset="0"/>
                          <a:cs typeface="Arial" charset="0"/>
                        </a:rPr>
                        <a:t>Fld</a:t>
                      </a:r>
                      <a:r>
                        <a:rPr kumimoji="0" lang="en-GB" altLang="en-US" sz="1200" b="1" i="0" u="none" strike="noStrike" cap="none" normalizeH="0" baseline="0" dirty="0" smtClean="0">
                          <a:ln>
                            <a:noFill/>
                          </a:ln>
                          <a:solidFill>
                            <a:schemeClr val="tx2"/>
                          </a:solidFill>
                          <a:effectLst/>
                          <a:latin typeface="Verdana" pitchFamily="34" charset="0"/>
                          <a:cs typeface="Arial" charset="0"/>
                        </a:rPr>
                        <a:t> </a:t>
                      </a:r>
                      <a:r>
                        <a:rPr kumimoji="0" lang="en-GB" altLang="en-US" sz="1200" b="1" i="0" u="none" strike="noStrike" cap="none" normalizeH="0" baseline="0" dirty="0" err="1" smtClean="0">
                          <a:ln>
                            <a:noFill/>
                          </a:ln>
                          <a:solidFill>
                            <a:schemeClr val="tx2"/>
                          </a:solidFill>
                          <a:effectLst/>
                          <a:latin typeface="Verdana" pitchFamily="34" charset="0"/>
                          <a:cs typeface="Arial" charset="0"/>
                        </a:rPr>
                        <a:t>Sqn</a:t>
                      </a:r>
                      <a:r>
                        <a:rPr kumimoji="0" lang="en-GB" altLang="en-US" sz="1200" b="1" i="0" u="none" strike="noStrike" cap="none" normalizeH="0" baseline="0" dirty="0" smtClean="0">
                          <a:ln>
                            <a:noFill/>
                          </a:ln>
                          <a:solidFill>
                            <a:schemeClr val="tx2"/>
                          </a:solidFill>
                          <a:effectLst/>
                          <a:latin typeface="Verdana" pitchFamily="34" charset="0"/>
                          <a:cs typeface="Arial" charset="0"/>
                        </a:rPr>
                        <a:t> 101 EOD REIG</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135 Geo </a:t>
                      </a:r>
                      <a:r>
                        <a:rPr kumimoji="0" lang="en-GB" altLang="en-US" sz="1200" b="1" i="0" u="none" strike="noStrike" cap="none" normalizeH="0" baseline="0" dirty="0" err="1" smtClean="0">
                          <a:ln>
                            <a:noFill/>
                          </a:ln>
                          <a:solidFill>
                            <a:schemeClr val="tx2"/>
                          </a:solidFill>
                          <a:effectLst/>
                          <a:latin typeface="Verdana" pitchFamily="34" charset="0"/>
                          <a:cs typeface="Arial" charset="0"/>
                        </a:rPr>
                        <a:t>Sqn</a:t>
                      </a:r>
                      <a:r>
                        <a:rPr kumimoji="0" lang="en-GB" altLang="en-US" sz="1200" b="1" i="0" u="none" strike="noStrike" cap="none" normalizeH="0" baseline="0" dirty="0" smtClean="0">
                          <a:ln>
                            <a:noFill/>
                          </a:ln>
                          <a:solidFill>
                            <a:schemeClr val="tx2"/>
                          </a:solidFill>
                          <a:effectLst/>
                          <a:latin typeface="Verdana" pitchFamily="34" charset="0"/>
                          <a:cs typeface="Arial" charset="0"/>
                        </a:rPr>
                        <a:t> RE - EWELL</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3810">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Cadets: ACF</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             CCF</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81000" marR="0" lvl="0" indent="-38100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27 Detachments (750)</a:t>
                      </a:r>
                    </a:p>
                    <a:p>
                      <a:pPr marL="381000" marR="0" lvl="0" indent="-38100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12 Contingents (1200)</a:t>
                      </a:r>
                    </a:p>
                    <a:p>
                      <a:pPr marL="381000" marR="0" lvl="0" indent="-38100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192 Cadet Adult Vols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US" altLang="en-US" sz="1200" b="1" i="0" u="none" strike="noStrike" cap="none" normalizeH="0" baseline="0" dirty="0" smtClean="0">
                          <a:ln>
                            <a:noFill/>
                          </a:ln>
                          <a:solidFill>
                            <a:schemeClr val="tx2"/>
                          </a:solidFill>
                          <a:effectLst/>
                          <a:latin typeface="Verdana" pitchFamily="34" charset="0"/>
                          <a:cs typeface="Arial" charset="0"/>
                        </a:rPr>
                        <a:t>Royal Alexandra &amp; Albert </a:t>
                      </a:r>
                      <a:r>
                        <a:rPr kumimoji="0" lang="en-US" altLang="en-US" sz="1200" b="1" i="0" u="none" strike="noStrike" cap="none" normalizeH="0" baseline="0" dirty="0" err="1" smtClean="0">
                          <a:ln>
                            <a:noFill/>
                          </a:ln>
                          <a:solidFill>
                            <a:schemeClr val="tx2"/>
                          </a:solidFill>
                          <a:effectLst/>
                          <a:latin typeface="Verdana" pitchFamily="34" charset="0"/>
                          <a:cs typeface="Arial" charset="0"/>
                        </a:rPr>
                        <a:t>Sch</a:t>
                      </a:r>
                      <a:endParaRPr kumimoji="0" lang="en-US" altLang="en-US" sz="1200" b="1" i="0" u="none" strike="noStrike" cap="none" normalizeH="0" baseline="0" dirty="0" smtClean="0">
                        <a:ln>
                          <a:noFill/>
                        </a:ln>
                        <a:solidFill>
                          <a:schemeClr val="tx2"/>
                        </a:solidFill>
                        <a:effectLst/>
                        <a:latin typeface="Verdana" pitchFamily="34" charset="0"/>
                        <a:cs typeface="Arial" charset="0"/>
                      </a:endParaRP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US" altLang="en-US" sz="1200" b="1" i="0" u="none" strike="noStrike" cap="none" normalizeH="0" baseline="0" dirty="0" smtClean="0">
                          <a:ln>
                            <a:noFill/>
                          </a:ln>
                          <a:solidFill>
                            <a:schemeClr val="tx2"/>
                          </a:solidFill>
                          <a:effectLst/>
                          <a:latin typeface="Verdana" pitchFamily="34" charset="0"/>
                          <a:cs typeface="Arial" charset="0"/>
                        </a:rPr>
                        <a:t>Ash Manor CCF (Grenadiers)</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US" altLang="en-US" sz="1200" b="1" i="0" u="none" strike="noStrike" cap="none" normalizeH="0" baseline="0" dirty="0" smtClean="0">
                          <a:ln>
                            <a:noFill/>
                          </a:ln>
                          <a:solidFill>
                            <a:schemeClr val="tx2"/>
                          </a:solidFill>
                          <a:effectLst/>
                          <a:latin typeface="Verdana" pitchFamily="34" charset="0"/>
                          <a:cs typeface="Arial" charset="0"/>
                        </a:rPr>
                        <a:t>NB Sea Cadets: 8     ATC: 12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3761">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Service Leavers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8000 pa (Army)</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smtClean="0">
                          <a:ln>
                            <a:noFill/>
                          </a:ln>
                          <a:solidFill>
                            <a:schemeClr val="tx2"/>
                          </a:solidFill>
                          <a:effectLst/>
                          <a:latin typeface="Verdana" pitchFamily="34" charset="0"/>
                          <a:cs typeface="Arial" charset="0"/>
                        </a:rPr>
                        <a:t>10%  to settle in SE</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endParaRPr kumimoji="0" lang="en-GB" altLang="en-US" sz="1200" b="1" i="0" u="none" strike="noStrike" cap="none" normalizeH="0" baseline="0" smtClean="0">
                        <a:ln>
                          <a:noFill/>
                        </a:ln>
                        <a:solidFill>
                          <a:schemeClr val="tx2"/>
                        </a:solidFill>
                        <a:effectLst/>
                        <a:latin typeface="Verdana" pitchFamily="34" charset="0"/>
                        <a:cs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50% have no idea where</a:t>
                      </a:r>
                    </a:p>
                    <a:p>
                      <a:pPr marL="0" marR="0" lvl="0" indent="0" algn="l" defTabSz="914400" rtl="0" eaLnBrk="1" fontAlgn="base" latinLnBrk="0" hangingPunct="1">
                        <a:lnSpc>
                          <a:spcPct val="100000"/>
                        </a:lnSpc>
                        <a:spcBef>
                          <a:spcPct val="0"/>
                        </a:spcBef>
                        <a:spcAft>
                          <a:spcPct val="0"/>
                        </a:spcAft>
                        <a:buClr>
                          <a:srgbClr val="D52B1E"/>
                        </a:buClr>
                        <a:buSzTx/>
                        <a:buFont typeface="Wingdings" pitchFamily="2" charset="2"/>
                        <a:buNone/>
                        <a:tabLst/>
                      </a:pPr>
                      <a:r>
                        <a:rPr kumimoji="0" lang="en-GB" altLang="en-US" sz="1200" b="1" i="0" u="none" strike="noStrike" cap="none" normalizeH="0" baseline="0" dirty="0" smtClean="0">
                          <a:ln>
                            <a:noFill/>
                          </a:ln>
                          <a:solidFill>
                            <a:schemeClr val="tx2"/>
                          </a:solidFill>
                          <a:effectLst/>
                          <a:latin typeface="Verdana" pitchFamily="34" charset="0"/>
                          <a:cs typeface="Arial" charset="0"/>
                        </a:rPr>
                        <a:t>50/100 in Surrey per annum</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450118" y="5867835"/>
            <a:ext cx="3704788" cy="523220"/>
          </a:xfrm>
          <a:prstGeom prst="rect">
            <a:avLst/>
          </a:prstGeom>
          <a:noFill/>
          <a:ln>
            <a:solidFill>
              <a:schemeClr val="tx1"/>
            </a:solidFill>
          </a:ln>
        </p:spPr>
        <p:txBody>
          <a:bodyPr wrap="square" rtlCol="0">
            <a:spAutoFit/>
          </a:bodyPr>
          <a:lstStyle/>
          <a:p>
            <a:r>
              <a:rPr lang="en-GB" sz="2800" dirty="0" smtClean="0">
                <a:solidFill>
                  <a:srgbClr val="FF0000"/>
                </a:solidFill>
              </a:rPr>
              <a:t>Insert Local Information</a:t>
            </a:r>
            <a:endParaRPr lang="en-GB" sz="2800" dirty="0">
              <a:solidFill>
                <a:srgbClr val="FF0000"/>
              </a:solidFill>
            </a:endParaRPr>
          </a:p>
        </p:txBody>
      </p:sp>
    </p:spTree>
    <p:extLst>
      <p:ext uri="{BB962C8B-B14F-4D97-AF65-F5344CB8AC3E}">
        <p14:creationId xmlns:p14="http://schemas.microsoft.com/office/powerpoint/2010/main" val="3356432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252"/>
            <a:ext cx="91440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AFC Veteran Population</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91032090"/>
              </p:ext>
            </p:extLst>
          </p:nvPr>
        </p:nvGraphicFramePr>
        <p:xfrm>
          <a:off x="261047" y="1397000"/>
          <a:ext cx="8631744" cy="3840480"/>
        </p:xfrm>
        <a:graphic>
          <a:graphicData uri="http://schemas.openxmlformats.org/drawingml/2006/table">
            <a:tbl>
              <a:tblPr firstRow="1" bandRow="1">
                <a:tableStyleId>{5C22544A-7EE6-4342-B048-85BDC9FD1C3A}</a:tableStyleId>
              </a:tblPr>
              <a:tblGrid>
                <a:gridCol w="2877248"/>
                <a:gridCol w="2877248"/>
                <a:gridCol w="2877248"/>
              </a:tblGrid>
              <a:tr h="370840">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County</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Number to nearest ‘000</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Percentage of County population that are veterans</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r>
              <a:tr h="370840">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East</a:t>
                      </a:r>
                      <a:r>
                        <a:rPr lang="en-GB" sz="2400" baseline="0" dirty="0" smtClean="0">
                          <a:latin typeface="Verdana" panose="020B0604030504040204" pitchFamily="34" charset="0"/>
                          <a:ea typeface="Verdana" panose="020B0604030504040204" pitchFamily="34" charset="0"/>
                          <a:cs typeface="Verdana" panose="020B0604030504040204" pitchFamily="34" charset="0"/>
                        </a:rPr>
                        <a:t> Sussex</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36</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5%</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r>
              <a:tr h="370840">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Hampshire</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90</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6%</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r>
              <a:tr h="370840">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Kent</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73</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5%</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r>
              <a:tr h="370840">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Surrey</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42</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5%</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r>
              <a:tr h="370840">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West Sussex</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42</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6%</a:t>
                      </a:r>
                      <a:endParaRPr lang="en-GB" sz="2400" dirty="0">
                        <a:latin typeface="Verdana" panose="020B0604030504040204" pitchFamily="34" charset="0"/>
                        <a:ea typeface="Verdana" panose="020B0604030504040204" pitchFamily="34" charset="0"/>
                        <a:cs typeface="Verdana" panose="020B0604030504040204" pitchFamily="34" charset="0"/>
                      </a:endParaRPr>
                    </a:p>
                  </a:txBody>
                  <a:tcPr/>
                </a:tc>
              </a:tr>
            </a:tbl>
          </a:graphicData>
        </a:graphic>
      </p:graphicFrame>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47" y="5552806"/>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17444" y="5727032"/>
            <a:ext cx="3704788" cy="523220"/>
          </a:xfrm>
          <a:prstGeom prst="rect">
            <a:avLst/>
          </a:prstGeom>
          <a:noFill/>
          <a:ln>
            <a:solidFill>
              <a:schemeClr val="tx1"/>
            </a:solidFill>
          </a:ln>
        </p:spPr>
        <p:txBody>
          <a:bodyPr wrap="square" rtlCol="0">
            <a:spAutoFit/>
          </a:bodyPr>
          <a:lstStyle/>
          <a:p>
            <a:r>
              <a:rPr lang="en-GB" sz="2800" dirty="0" smtClean="0">
                <a:solidFill>
                  <a:srgbClr val="FF0000"/>
                </a:solidFill>
              </a:rPr>
              <a:t>Insert Local Information</a:t>
            </a:r>
            <a:endParaRPr lang="en-GB" sz="2800" dirty="0">
              <a:solidFill>
                <a:srgbClr val="FF0000"/>
              </a:solidFill>
            </a:endParaRPr>
          </a:p>
        </p:txBody>
      </p:sp>
    </p:spTree>
    <p:extLst>
      <p:ext uri="{BB962C8B-B14F-4D97-AF65-F5344CB8AC3E}">
        <p14:creationId xmlns:p14="http://schemas.microsoft.com/office/powerpoint/2010/main" val="552622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257"/>
            <a:ext cx="91440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AFC Veteran Population</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46552853"/>
              </p:ext>
            </p:extLst>
          </p:nvPr>
        </p:nvGraphicFramePr>
        <p:xfrm>
          <a:off x="1263534" y="781775"/>
          <a:ext cx="5253643" cy="5703052"/>
        </p:xfrm>
        <a:graphic>
          <a:graphicData uri="http://schemas.openxmlformats.org/drawingml/2006/table">
            <a:tbl>
              <a:tblPr firstRow="1" firstCol="1" bandRow="1">
                <a:tableStyleId>{5C22544A-7EE6-4342-B048-85BDC9FD1C3A}</a:tableStyleId>
              </a:tblPr>
              <a:tblGrid>
                <a:gridCol w="2177935"/>
                <a:gridCol w="1197033"/>
                <a:gridCol w="1878675"/>
              </a:tblGrid>
              <a:tr h="987976">
                <a:tc>
                  <a:txBody>
                    <a:bodyPr/>
                    <a:lstStyle/>
                    <a:p>
                      <a:pPr>
                        <a:lnSpc>
                          <a:spcPct val="107000"/>
                        </a:lnSpc>
                        <a:spcAft>
                          <a:spcPts val="800"/>
                        </a:spcAft>
                      </a:pPr>
                      <a:r>
                        <a:rPr lang="en-GB" sz="1800" dirty="0">
                          <a:effectLst/>
                          <a:latin typeface="Verdana" panose="020B0604030504040204" pitchFamily="34" charset="0"/>
                          <a:ea typeface="Verdana" panose="020B0604030504040204" pitchFamily="34" charset="0"/>
                          <a:cs typeface="Verdana" panose="020B0604030504040204" pitchFamily="34" charset="0"/>
                        </a:rPr>
                        <a:t>Local Authority</a:t>
                      </a:r>
                    </a:p>
                  </a:txBody>
                  <a:tcPr marL="9525" marR="9525" marT="9525" marB="0" anchor="ctr"/>
                </a:tc>
                <a:tc>
                  <a:txBody>
                    <a:bodyPr/>
                    <a:lstStyle/>
                    <a:p>
                      <a:pPr>
                        <a:lnSpc>
                          <a:spcPct val="107000"/>
                        </a:lnSpc>
                        <a:spcAft>
                          <a:spcPts val="800"/>
                        </a:spcAft>
                      </a:pPr>
                      <a:r>
                        <a:rPr lang="en-GB" sz="1800">
                          <a:effectLst/>
                          <a:latin typeface="Verdana" panose="020B0604030504040204" pitchFamily="34" charset="0"/>
                          <a:ea typeface="Verdana" panose="020B0604030504040204" pitchFamily="34" charset="0"/>
                          <a:cs typeface="Verdana" panose="020B0604030504040204" pitchFamily="34" charset="0"/>
                        </a:rPr>
                        <a:t>AFPS</a:t>
                      </a:r>
                    </a:p>
                  </a:txBody>
                  <a:tcPr marL="9525" marR="9525" marT="9525" marB="0" anchor="ctr"/>
                </a:tc>
                <a:tc>
                  <a:txBody>
                    <a:bodyPr/>
                    <a:lstStyle/>
                    <a:p>
                      <a:pPr>
                        <a:lnSpc>
                          <a:spcPct val="107000"/>
                        </a:lnSpc>
                        <a:spcAft>
                          <a:spcPts val="800"/>
                        </a:spcAft>
                      </a:pPr>
                      <a:r>
                        <a:rPr lang="en-GB" sz="1800">
                          <a:effectLst/>
                          <a:latin typeface="Verdana" panose="020B0604030504040204" pitchFamily="34" charset="0"/>
                          <a:ea typeface="Verdana" panose="020B0604030504040204" pitchFamily="34" charset="0"/>
                          <a:cs typeface="Verdana" panose="020B0604030504040204" pitchFamily="34" charset="0"/>
                        </a:rPr>
                        <a:t>War Disablement Pension</a:t>
                      </a:r>
                    </a:p>
                  </a:txBody>
                  <a:tcPr marL="9525" marR="9525" marT="9525" marB="0" anchor="ctr"/>
                </a:tc>
              </a:tr>
              <a:tr h="372606">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Elmbridge</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235</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119</a:t>
                      </a:r>
                    </a:p>
                  </a:txBody>
                  <a:tcPr marL="68580" marR="68580" marT="9525" marB="0" anchor="ctr"/>
                </a:tc>
              </a:tr>
              <a:tr h="549063">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Epsom and Ewell</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100</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69</a:t>
                      </a:r>
                    </a:p>
                  </a:txBody>
                  <a:tcPr marL="68580" marR="68580" marT="9525" marB="0" anchor="ctr"/>
                </a:tc>
              </a:tr>
              <a:tr h="372606">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Guildford</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590</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217</a:t>
                      </a:r>
                    </a:p>
                  </a:txBody>
                  <a:tcPr marL="68580" marR="68580" marT="9525" marB="0" anchor="ctr"/>
                </a:tc>
              </a:tr>
              <a:tr h="372606">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Mole Valley</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201</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97</a:t>
                      </a:r>
                    </a:p>
                  </a:txBody>
                  <a:tcPr marL="68580" marR="68580" marT="9525" marB="0" anchor="ctr"/>
                </a:tc>
              </a:tr>
              <a:tr h="662175">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Reigate and Banstead</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266</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147</a:t>
                      </a:r>
                    </a:p>
                  </a:txBody>
                  <a:tcPr marL="68580" marR="68580" marT="9525" marB="0" anchor="ctr"/>
                </a:tc>
              </a:tr>
              <a:tr h="372606">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Runnymede</a:t>
                      </a:r>
                    </a:p>
                  </a:txBody>
                  <a:tcPr marL="68580" marR="68580" marT="9525" marB="0" anchor="ctr"/>
                </a:tc>
                <a:tc>
                  <a:txBody>
                    <a:bodyPr/>
                    <a:lstStyle/>
                    <a:p>
                      <a:pPr>
                        <a:lnSpc>
                          <a:spcPct val="107000"/>
                        </a:lnSpc>
                        <a:spcAft>
                          <a:spcPts val="800"/>
                        </a:spcAft>
                      </a:pPr>
                      <a:r>
                        <a:rPr lang="en-GB" sz="2000" dirty="0">
                          <a:effectLst/>
                          <a:latin typeface="Verdana" panose="020B0604030504040204" pitchFamily="34" charset="0"/>
                          <a:ea typeface="Verdana" panose="020B0604030504040204" pitchFamily="34" charset="0"/>
                          <a:cs typeface="Verdana" panose="020B0604030504040204" pitchFamily="34" charset="0"/>
                        </a:rPr>
                        <a:t>168</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72</a:t>
                      </a:r>
                    </a:p>
                  </a:txBody>
                  <a:tcPr marL="68580" marR="68580" marT="9525" marB="0" anchor="ctr"/>
                </a:tc>
              </a:tr>
              <a:tr h="372606">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Spelthorne</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192</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109</a:t>
                      </a:r>
                    </a:p>
                  </a:txBody>
                  <a:tcPr marL="68580" marR="68580" marT="9525" marB="0" anchor="ctr"/>
                </a:tc>
              </a:tr>
              <a:tr h="522990">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Surrey Heath</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693</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167</a:t>
                      </a:r>
                    </a:p>
                  </a:txBody>
                  <a:tcPr marL="68580" marR="68580" marT="9525" marB="0" anchor="ctr"/>
                </a:tc>
              </a:tr>
              <a:tr h="372606">
                <a:tc>
                  <a:txBody>
                    <a:bodyPr/>
                    <a:lstStyle/>
                    <a:p>
                      <a:pPr>
                        <a:lnSpc>
                          <a:spcPct val="107000"/>
                        </a:lnSpc>
                        <a:spcAft>
                          <a:spcPts val="800"/>
                        </a:spcAft>
                      </a:pPr>
                      <a:r>
                        <a:rPr lang="en-GB" sz="1800" b="0" dirty="0" err="1">
                          <a:effectLst/>
                          <a:latin typeface="Verdana" panose="020B0604030504040204" pitchFamily="34" charset="0"/>
                          <a:ea typeface="Verdana" panose="020B0604030504040204" pitchFamily="34" charset="0"/>
                          <a:cs typeface="Verdana" panose="020B0604030504040204" pitchFamily="34" charset="0"/>
                        </a:rPr>
                        <a:t>Tandridge</a:t>
                      </a:r>
                      <a:endParaRPr lang="en-GB" sz="1800" b="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178</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111</a:t>
                      </a:r>
                    </a:p>
                  </a:txBody>
                  <a:tcPr marL="68580" marR="68580" marT="9525" marB="0" anchor="ctr"/>
                </a:tc>
              </a:tr>
              <a:tr h="372606">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Waverley</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243</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187</a:t>
                      </a:r>
                    </a:p>
                  </a:txBody>
                  <a:tcPr marL="68580" marR="68580" marT="9525" marB="0" anchor="ctr"/>
                </a:tc>
              </a:tr>
              <a:tr h="372606">
                <a:tc>
                  <a:txBody>
                    <a:bodyPr/>
                    <a:lstStyle/>
                    <a:p>
                      <a:pPr>
                        <a:lnSpc>
                          <a:spcPct val="107000"/>
                        </a:lnSpc>
                        <a:spcAft>
                          <a:spcPts val="800"/>
                        </a:spcAft>
                      </a:pPr>
                      <a:r>
                        <a:rPr lang="en-GB" sz="1800" b="0" dirty="0">
                          <a:effectLst/>
                          <a:latin typeface="Verdana" panose="020B0604030504040204" pitchFamily="34" charset="0"/>
                          <a:ea typeface="Verdana" panose="020B0604030504040204" pitchFamily="34" charset="0"/>
                          <a:cs typeface="Verdana" panose="020B0604030504040204" pitchFamily="34" charset="0"/>
                        </a:rPr>
                        <a:t>Woking</a:t>
                      </a:r>
                    </a:p>
                  </a:txBody>
                  <a:tcPr marL="68580" marR="68580" marT="9525" marB="0" anchor="ctr"/>
                </a:tc>
                <a:tc>
                  <a:txBody>
                    <a:bodyPr/>
                    <a:lstStyle/>
                    <a:p>
                      <a:pPr>
                        <a:lnSpc>
                          <a:spcPct val="107000"/>
                        </a:lnSpc>
                        <a:spcAft>
                          <a:spcPts val="800"/>
                        </a:spcAft>
                      </a:pPr>
                      <a:r>
                        <a:rPr lang="en-GB" sz="2000">
                          <a:effectLst/>
                          <a:latin typeface="Verdana" panose="020B0604030504040204" pitchFamily="34" charset="0"/>
                          <a:ea typeface="Verdana" panose="020B0604030504040204" pitchFamily="34" charset="0"/>
                          <a:cs typeface="Verdana" panose="020B0604030504040204" pitchFamily="34" charset="0"/>
                        </a:rPr>
                        <a:t>93</a:t>
                      </a:r>
                    </a:p>
                  </a:txBody>
                  <a:tcPr marL="68580" marR="68580" marT="9525" marB="0" anchor="ctr"/>
                </a:tc>
                <a:tc>
                  <a:txBody>
                    <a:bodyPr/>
                    <a:lstStyle/>
                    <a:p>
                      <a:pPr>
                        <a:lnSpc>
                          <a:spcPct val="107000"/>
                        </a:lnSpc>
                        <a:spcAft>
                          <a:spcPts val="800"/>
                        </a:spcAft>
                      </a:pPr>
                      <a:r>
                        <a:rPr lang="en-GB" sz="2000" dirty="0">
                          <a:effectLst/>
                          <a:latin typeface="Verdana" panose="020B0604030504040204" pitchFamily="34" charset="0"/>
                          <a:ea typeface="Verdana" panose="020B0604030504040204" pitchFamily="34" charset="0"/>
                          <a:cs typeface="Verdana" panose="020B0604030504040204" pitchFamily="34" charset="0"/>
                        </a:rPr>
                        <a:t>78</a:t>
                      </a:r>
                    </a:p>
                  </a:txBody>
                  <a:tcPr marL="68580" marR="68580" marT="9525" marB="0" anchor="ctr"/>
                </a:tc>
              </a:tr>
            </a:tbl>
          </a:graphicData>
        </a:graphic>
      </p:graphicFrame>
      <p:sp>
        <p:nvSpPr>
          <p:cNvPr id="7" name="Rectangle 6"/>
          <p:cNvSpPr/>
          <p:nvPr/>
        </p:nvSpPr>
        <p:spPr>
          <a:xfrm>
            <a:off x="598516" y="6468203"/>
            <a:ext cx="7747462" cy="369332"/>
          </a:xfrm>
          <a:prstGeom prst="rect">
            <a:avLst/>
          </a:prstGeom>
        </p:spPr>
        <p:txBody>
          <a:bodyPr wrap="square">
            <a:spAutoFit/>
          </a:bodyPr>
          <a:lstStyle/>
          <a:p>
            <a:pPr indent="90488" algn="ctr">
              <a:spcBef>
                <a:spcPct val="0"/>
              </a:spcBef>
            </a:pPr>
            <a:r>
              <a:rPr lang="en-GB" altLang="en-US" kern="0" dirty="0" smtClean="0">
                <a:latin typeface="Verdana" panose="020B0604030504040204" pitchFamily="34" charset="0"/>
                <a:ea typeface="Verdana" panose="020B0604030504040204" pitchFamily="34" charset="0"/>
                <a:cs typeface="Verdana" panose="020B0604030504040204" pitchFamily="34" charset="0"/>
              </a:rPr>
              <a:t>Armed </a:t>
            </a:r>
            <a:r>
              <a:rPr lang="en-GB" altLang="en-US" kern="0" dirty="0">
                <a:latin typeface="Verdana" panose="020B0604030504040204" pitchFamily="34" charset="0"/>
                <a:ea typeface="Verdana" panose="020B0604030504040204" pitchFamily="34" charset="0"/>
                <a:cs typeface="Verdana" panose="020B0604030504040204" pitchFamily="34" charset="0"/>
              </a:rPr>
              <a:t>Forces Pension and </a:t>
            </a:r>
            <a:r>
              <a:rPr lang="en-GB" altLang="en-US" kern="0" dirty="0" smtClean="0">
                <a:latin typeface="Verdana" panose="020B0604030504040204" pitchFamily="34" charset="0"/>
                <a:ea typeface="Verdana" panose="020B0604030504040204" pitchFamily="34" charset="0"/>
                <a:cs typeface="Verdana" panose="020B0604030504040204" pitchFamily="34" charset="0"/>
              </a:rPr>
              <a:t>Compensation (AFPS) Recipients </a:t>
            </a:r>
            <a:endParaRPr lang="en-GB" altLang="en-US" kern="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6752624" y="1004743"/>
            <a:ext cx="2054492" cy="954107"/>
          </a:xfrm>
          <a:prstGeom prst="rect">
            <a:avLst/>
          </a:prstGeom>
          <a:noFill/>
          <a:ln>
            <a:solidFill>
              <a:schemeClr val="tx1"/>
            </a:solidFill>
          </a:ln>
        </p:spPr>
        <p:txBody>
          <a:bodyPr wrap="square" rtlCol="0">
            <a:spAutoFit/>
          </a:bodyPr>
          <a:lstStyle/>
          <a:p>
            <a:r>
              <a:rPr lang="en-GB" sz="2800" dirty="0" smtClean="0">
                <a:solidFill>
                  <a:srgbClr val="FF0000"/>
                </a:solidFill>
              </a:rPr>
              <a:t>Insert Local Information</a:t>
            </a:r>
            <a:endParaRPr lang="en-GB" sz="2800" dirty="0">
              <a:solidFill>
                <a:srgbClr val="FF0000"/>
              </a:solidFill>
            </a:endParaRPr>
          </a:p>
        </p:txBody>
      </p:sp>
    </p:spTree>
    <p:extLst>
      <p:ext uri="{BB962C8B-B14F-4D97-AF65-F5344CB8AC3E}">
        <p14:creationId xmlns:p14="http://schemas.microsoft.com/office/powerpoint/2010/main" val="3412021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67544" y="1916832"/>
            <a:ext cx="8229600" cy="2592288"/>
          </a:xfrm>
        </p:spPr>
        <p:txBody>
          <a:bodyPr>
            <a:noAutofit/>
          </a:bodyPr>
          <a:lstStyle/>
          <a:p>
            <a:pPr marL="0" indent="0" algn="ctr">
              <a:buNone/>
            </a:pPr>
            <a:r>
              <a:rPr lang="en-GB" sz="6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Structure of the Services</a:t>
            </a:r>
            <a:endParaRPr lang="en-GB" sz="6000" dirty="0">
              <a:latin typeface="Verdana" panose="020B0604030504040204" pitchFamily="34" charset="0"/>
              <a:ea typeface="Verdana" panose="020B0604030504040204" pitchFamily="34" charset="0"/>
              <a:cs typeface="Verdana" panose="020B0604030504040204"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84" y="5518300"/>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453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94368" y="217061"/>
            <a:ext cx="1826712" cy="1556391"/>
          </a:xfrm>
          <a:prstGeom prst="rect">
            <a:avLst/>
          </a:prstGeom>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482" y="217061"/>
            <a:ext cx="1286780" cy="155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stretch>
            <a:fillRect/>
          </a:stretch>
        </p:blipFill>
        <p:spPr>
          <a:xfrm>
            <a:off x="4917582" y="217061"/>
            <a:ext cx="3552972" cy="1556391"/>
          </a:xfrm>
          <a:prstGeom prst="rect">
            <a:avLst/>
          </a:prstGeom>
        </p:spPr>
      </p:pic>
      <p:sp>
        <p:nvSpPr>
          <p:cNvPr id="9" name="Rectangle 1"/>
          <p:cNvSpPr txBox="1">
            <a:spLocks noChangeArrowheads="1"/>
          </p:cNvSpPr>
          <p:nvPr/>
        </p:nvSpPr>
        <p:spPr bwMode="auto">
          <a:xfrm>
            <a:off x="179512" y="1921631"/>
            <a:ext cx="8784976"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914400" rtl="0" eaLnBrk="0" fontAlgn="base" latinLnBrk="0" hangingPunct="0">
              <a:spcBef>
                <a:spcPct val="0"/>
              </a:spcBef>
              <a:spcAft>
                <a:spcPct val="0"/>
              </a:spcAft>
              <a:buFont typeface="Arial" panose="020B0604020202020204" pitchFamily="34" charset="0"/>
              <a:buChar char="•"/>
              <a:tabLst>
                <a:tab pos="457200" algn="l"/>
              </a:tabLst>
              <a:defRPr sz="3200" kern="1200">
                <a:solidFill>
                  <a:schemeClr val="tx1"/>
                </a:solidFill>
                <a:latin typeface="Arial" panose="020B0604020202020204" pitchFamily="34" charset="0"/>
                <a:ea typeface="+mn-ea"/>
                <a:cs typeface="+mn-cs"/>
              </a:defRPr>
            </a:lvl1pPr>
            <a:lvl2pPr marL="742950" indent="-285750" algn="l" defTabSz="914400" rtl="0" eaLnBrk="0" fontAlgn="base" latinLnBrk="0" hangingPunct="0">
              <a:spcBef>
                <a:spcPct val="0"/>
              </a:spcBef>
              <a:spcAft>
                <a:spcPct val="0"/>
              </a:spcAft>
              <a:buFont typeface="Arial" panose="020B0604020202020204" pitchFamily="34" charset="0"/>
              <a:buChar char="–"/>
              <a:tabLst>
                <a:tab pos="457200" algn="l"/>
              </a:tabLst>
              <a:defRPr sz="280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spcBef>
                <a:spcPct val="0"/>
              </a:spcBef>
              <a:spcAft>
                <a:spcPct val="0"/>
              </a:spcAft>
              <a:buFont typeface="Arial" panose="020B0604020202020204" pitchFamily="34" charset="0"/>
              <a:buChar char="•"/>
              <a:tabLst>
                <a:tab pos="457200" algn="l"/>
              </a:tabLst>
              <a:defRPr sz="240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spcBef>
                <a:spcPct val="0"/>
              </a:spcBef>
              <a:spcAft>
                <a:spcPct val="0"/>
              </a:spcAft>
              <a:buFont typeface="Arial" panose="020B0604020202020204" pitchFamily="34" charset="0"/>
              <a:buChar char="–"/>
              <a:tabLst>
                <a:tab pos="457200" algn="l"/>
              </a:tabLst>
              <a:defRPr sz="200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spcBef>
                <a:spcPct val="0"/>
              </a:spcBef>
              <a:spcAft>
                <a:spcPct val="0"/>
              </a:spcAft>
              <a:buFont typeface="Arial" panose="020B0604020202020204" pitchFamily="34" charset="0"/>
              <a:buChar char="»"/>
              <a:tabLst>
                <a:tab pos="457200" algn="l"/>
              </a:tabLst>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buFont typeface="Arial" panose="020B0604020202020204" pitchFamily="34" charset="0"/>
              <a:buChar char="•"/>
              <a:tabLst>
                <a:tab pos="457200" algn="l"/>
              </a:tabLst>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buFont typeface="Arial" panose="020B0604020202020204" pitchFamily="34" charset="0"/>
              <a:buChar char="•"/>
              <a:tabLst>
                <a:tab pos="457200" algn="l"/>
              </a:tabLst>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buFont typeface="Arial" panose="020B0604020202020204" pitchFamily="34" charset="0"/>
              <a:buChar char="•"/>
              <a:tabLst>
                <a:tab pos="457200" algn="l"/>
              </a:tabLst>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buFont typeface="Arial" panose="020B0604020202020204" pitchFamily="34" charset="0"/>
              <a:buChar char="•"/>
              <a:tabLst>
                <a:tab pos="457200" algn="l"/>
              </a:tabLst>
              <a:defRPr sz="2000" kern="1200">
                <a:solidFill>
                  <a:schemeClr val="tx1"/>
                </a:solidFill>
                <a:latin typeface="Arial" panose="020B0604020202020204" pitchFamily="34" charset="0"/>
                <a:ea typeface="+mn-ea"/>
                <a:cs typeface="+mn-cs"/>
              </a:defRPr>
            </a:lvl9pPr>
          </a:lstStyle>
          <a:p>
            <a:pPr marL="0" indent="0" algn="ctr">
              <a:spcBef>
                <a:spcPts val="600"/>
              </a:spcBef>
              <a:buFont typeface="Arial" panose="020B0604020202020204" pitchFamily="34" charset="0"/>
              <a:buNone/>
            </a:pPr>
            <a:r>
              <a:rPr lang="en-GB" alt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The UK’s Armed Forces have 7 core military Tasks:</a:t>
            </a:r>
            <a:endParaRPr lang="en-GB" alt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600"/>
              </a:spcBef>
              <a:buFont typeface="Arial" panose="020B0604020202020204" pitchFamily="34" charset="0"/>
              <a:buNone/>
            </a:pPr>
            <a:endParaRPr lang="en-GB" alt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685800" lvl="1">
              <a:spcBef>
                <a:spcPts val="600"/>
              </a:spcBef>
            </a:pPr>
            <a:r>
              <a:rPr lang="en-GB" alt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defend the UK and its overseas territories</a:t>
            </a:r>
          </a:p>
          <a:p>
            <a:pPr marL="685800" lvl="1">
              <a:spcBef>
                <a:spcPts val="600"/>
              </a:spcBef>
            </a:pPr>
            <a:r>
              <a:rPr lang="en-GB" alt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provide strategic intelligence</a:t>
            </a:r>
          </a:p>
          <a:p>
            <a:pPr marL="685800" lvl="1">
              <a:spcBef>
                <a:spcPts val="600"/>
              </a:spcBef>
            </a:pPr>
            <a:r>
              <a:rPr lang="en-GB" alt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provide nuclear deterrence</a:t>
            </a:r>
          </a:p>
          <a:p>
            <a:pPr marL="685800" lvl="1">
              <a:spcBef>
                <a:spcPts val="600"/>
              </a:spcBef>
            </a:pPr>
            <a:r>
              <a:rPr lang="en-GB" alt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support civil emergency organisations in times of crisis</a:t>
            </a:r>
          </a:p>
          <a:p>
            <a:pPr marL="685800" lvl="1">
              <a:spcBef>
                <a:spcPts val="600"/>
              </a:spcBef>
            </a:pPr>
            <a:r>
              <a:rPr lang="en-GB" alt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defend our interests by projecting power strategically and through expeditionary interventions</a:t>
            </a:r>
          </a:p>
          <a:p>
            <a:pPr marL="685800" lvl="1">
              <a:spcBef>
                <a:spcPts val="600"/>
              </a:spcBef>
            </a:pPr>
            <a:r>
              <a:rPr lang="en-GB" alt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provide a defence contribution to UK influence</a:t>
            </a:r>
          </a:p>
          <a:p>
            <a:pPr marL="685800" lvl="1">
              <a:spcBef>
                <a:spcPts val="600"/>
              </a:spcBef>
            </a:pPr>
            <a:r>
              <a:rPr lang="en-GB" altLang="en-US" sz="18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provide security for stabilisation</a:t>
            </a:r>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57" y="5578685"/>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296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610" y="125009"/>
            <a:ext cx="1286780" cy="155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332" y="4596222"/>
            <a:ext cx="2771868" cy="2021248"/>
          </a:xfrm>
          <a:prstGeom prst="rect">
            <a:avLst/>
          </a:prstGeom>
        </p:spPr>
      </p:pic>
      <p:sp>
        <p:nvSpPr>
          <p:cNvPr id="8" name="Content Placeholder 2"/>
          <p:cNvSpPr>
            <a:spLocks noGrp="1"/>
          </p:cNvSpPr>
          <p:nvPr>
            <p:ph idx="1"/>
          </p:nvPr>
        </p:nvSpPr>
        <p:spPr>
          <a:xfrm>
            <a:off x="457200" y="1831029"/>
            <a:ext cx="8507288" cy="2734999"/>
          </a:xfrm>
        </p:spPr>
        <p:txBody>
          <a:bodyPr>
            <a:normAutofit fontScale="70000" lnSpcReduction="20000"/>
          </a:bodyPr>
          <a:lstStyle/>
          <a:p>
            <a:pPr marL="457200" lvl="1" indent="0">
              <a:buNone/>
            </a:pPr>
            <a:r>
              <a:rPr lang="en-GB" sz="3400" dirty="0" smtClean="0">
                <a:latin typeface="Verdana" panose="020B0604030504040204" pitchFamily="34" charset="0"/>
                <a:ea typeface="Verdana" panose="020B0604030504040204" pitchFamily="34" charset="0"/>
                <a:cs typeface="Verdana" panose="020B0604030504040204" pitchFamily="34" charset="0"/>
              </a:rPr>
              <a:t>In </a:t>
            </a:r>
            <a:r>
              <a:rPr lang="en-GB" sz="3400" dirty="0">
                <a:latin typeface="Verdana" panose="020B0604030504040204" pitchFamily="34" charset="0"/>
                <a:ea typeface="Verdana" panose="020B0604030504040204" pitchFamily="34" charset="0"/>
                <a:cs typeface="Verdana" panose="020B0604030504040204" pitchFamily="34" charset="0"/>
              </a:rPr>
              <a:t>times of conflict or peace, the Royal Navy is key to the prosperity of Britain and the stability of the high seas, projecting naval strength around the globe 24/7 and 365/365. The RN is made up of five arms; the might of ships in the Surface Fleet, the aerial strength of the Fleet Air Arm, the covert Submarine Service, the elite and amphibious Royal Marines, and the Royal Fleet Auxiliary.  </a:t>
            </a:r>
          </a:p>
          <a:p>
            <a:pPr marL="0" indent="0">
              <a:buNone/>
            </a:pPr>
            <a:endParaRPr lang="en-GB" sz="34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290" y="5371652"/>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08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3987" y="228286"/>
            <a:ext cx="1358408" cy="116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1050" y="1457134"/>
            <a:ext cx="8633568" cy="2677656"/>
          </a:xfrm>
          <a:prstGeom prst="rect">
            <a:avLst/>
          </a:prstGeom>
        </p:spPr>
        <p:txBody>
          <a:bodyPr wrap="square">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The</a:t>
            </a:r>
            <a:r>
              <a:rPr lang="en-GB" sz="2400" dirty="0">
                <a:latin typeface="Verdana" panose="020B0604030504040204" pitchFamily="34" charset="0"/>
                <a:ea typeface="Verdana" panose="020B0604030504040204" pitchFamily="34" charset="0"/>
                <a:cs typeface="Verdana" panose="020B0604030504040204" pitchFamily="34" charset="0"/>
              </a:rPr>
              <a:t> British </a:t>
            </a:r>
            <a:r>
              <a:rPr lang="en-GB" sz="2400" dirty="0" smtClean="0">
                <a:latin typeface="Verdana" panose="020B0604030504040204" pitchFamily="34" charset="0"/>
                <a:ea typeface="Verdana" panose="020B0604030504040204" pitchFamily="34" charset="0"/>
                <a:cs typeface="Verdana" panose="020B0604030504040204" pitchFamily="34" charset="0"/>
              </a:rPr>
              <a:t>Army is </a:t>
            </a:r>
            <a:r>
              <a:rPr lang="en-GB" sz="2400" dirty="0">
                <a:latin typeface="Verdana" panose="020B0604030504040204" pitchFamily="34" charset="0"/>
                <a:ea typeface="Verdana" panose="020B0604030504040204" pitchFamily="34" charset="0"/>
                <a:cs typeface="Verdana" panose="020B0604030504040204" pitchFamily="34" charset="0"/>
              </a:rPr>
              <a:t>the UK's principal </a:t>
            </a:r>
            <a:r>
              <a:rPr lang="en-GB" sz="2400" dirty="0" smtClean="0">
                <a:latin typeface="Verdana" panose="020B0604030504040204" pitchFamily="34" charset="0"/>
                <a:ea typeface="Verdana" panose="020B0604030504040204" pitchFamily="34" charset="0"/>
                <a:cs typeface="Verdana" panose="020B0604030504040204" pitchFamily="34" charset="0"/>
              </a:rPr>
              <a:t>land warfare</a:t>
            </a:r>
            <a:r>
              <a:rPr lang="en-GB" sz="2400" dirty="0" smtClean="0">
                <a:latin typeface="Verdana" panose="020B0604030504040204" pitchFamily="34" charset="0"/>
                <a:ea typeface="Verdana" panose="020B0604030504040204" pitchFamily="34" charset="0"/>
                <a:cs typeface="Verdana" panose="020B0604030504040204" pitchFamily="34" charset="0"/>
                <a:hlinkClick r:id="rId4" tooltip="Land warfare"/>
              </a:rPr>
              <a:t> </a:t>
            </a:r>
            <a:r>
              <a:rPr lang="en-GB" sz="2400" dirty="0" smtClean="0">
                <a:latin typeface="Verdana" panose="020B0604030504040204" pitchFamily="34" charset="0"/>
                <a:ea typeface="Verdana" panose="020B0604030504040204" pitchFamily="34" charset="0"/>
                <a:cs typeface="Verdana" panose="020B0604030504040204" pitchFamily="34" charset="0"/>
              </a:rPr>
              <a:t>branch who are actively </a:t>
            </a:r>
            <a:r>
              <a:rPr lang="en-GB" sz="2400" dirty="0">
                <a:latin typeface="Verdana" panose="020B0604030504040204" pitchFamily="34" charset="0"/>
                <a:ea typeface="Verdana" panose="020B0604030504040204" pitchFamily="34" charset="0"/>
                <a:cs typeface="Verdana" panose="020B0604030504040204" pitchFamily="34" charset="0"/>
              </a:rPr>
              <a:t>engaged in operational duties across the globe. The work </a:t>
            </a:r>
            <a:r>
              <a:rPr lang="en-GB" sz="2400" dirty="0" smtClean="0">
                <a:latin typeface="Verdana" panose="020B0604030504040204" pitchFamily="34" charset="0"/>
                <a:ea typeface="Verdana" panose="020B0604030504040204" pitchFamily="34" charset="0"/>
                <a:cs typeface="Verdana" panose="020B0604030504040204" pitchFamily="34" charset="0"/>
              </a:rPr>
              <a:t>they do </a:t>
            </a:r>
            <a:r>
              <a:rPr lang="en-GB" sz="2400" dirty="0">
                <a:latin typeface="Verdana" panose="020B0604030504040204" pitchFamily="34" charset="0"/>
                <a:ea typeface="Verdana" panose="020B0604030504040204" pitchFamily="34" charset="0"/>
                <a:cs typeface="Verdana" panose="020B0604030504040204" pitchFamily="34" charset="0"/>
              </a:rPr>
              <a:t>ranges from peacekeeping to providing humanitarian aid, from enforcing anti-terrorism measures to helping combat the international drugs trade.</a:t>
            </a:r>
          </a:p>
          <a:p>
            <a:r>
              <a:rPr lang="en-GB" sz="2400" dirty="0" smtClean="0">
                <a:solidFill>
                  <a:prstClr val="black"/>
                </a:solidFill>
              </a:rPr>
              <a:t> </a:t>
            </a:r>
            <a:endParaRPr lang="en-GB"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8950" y="4429734"/>
            <a:ext cx="3170074" cy="2114415"/>
          </a:xfrm>
          <a:prstGeom prst="rect">
            <a:avLst/>
          </a:prstGeom>
        </p:spPr>
      </p:pic>
      <p:pic>
        <p:nvPicPr>
          <p:cNvPr id="18434"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14218" y="5391905"/>
            <a:ext cx="932769" cy="115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101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42225"/>
            <a:ext cx="9144000" cy="719844"/>
          </a:xfrm>
        </p:spPr>
        <p:txBody>
          <a:bodyPr>
            <a:noAutofit/>
          </a:bodyPr>
          <a:lstStyle/>
          <a:p>
            <a:r>
              <a:rPr lang="en-US" sz="32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Forces Connect South East</a:t>
            </a:r>
            <a:r>
              <a:rPr lang="en-US" sz="48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
            </a:r>
            <a:br>
              <a:rPr lang="en-US" sz="48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US" sz="48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Armed Forces</a:t>
            </a:r>
            <a:br>
              <a:rPr lang="en-US" sz="48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US" sz="48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Service Champion Training</a:t>
            </a:r>
            <a:endParaRPr lang="en-US" sz="48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Subtitle 2"/>
          <p:cNvSpPr>
            <a:spLocks noGrp="1"/>
          </p:cNvSpPr>
          <p:nvPr>
            <p:ph type="subTitle" idx="1"/>
          </p:nvPr>
        </p:nvSpPr>
        <p:spPr>
          <a:xfrm>
            <a:off x="460364" y="3602753"/>
            <a:ext cx="8131545" cy="1752600"/>
          </a:xfrm>
        </p:spPr>
        <p:txBody>
          <a:bodyPr/>
          <a:lstStyle/>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Adapted from </a:t>
            </a:r>
          </a:p>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Sussex Armed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F</a:t>
            </a:r>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orces Network</a:t>
            </a: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64" y="5265172"/>
            <a:ext cx="1132360" cy="1394421"/>
          </a:xfrm>
          <a:prstGeom prst="rect">
            <a:avLst/>
          </a:prstGeom>
        </p:spPr>
      </p:pic>
    </p:spTree>
    <p:extLst>
      <p:ext uri="{BB962C8B-B14F-4D97-AF65-F5344CB8AC3E}">
        <p14:creationId xmlns:p14="http://schemas.microsoft.com/office/powerpoint/2010/main" val="1952089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500" y="178873"/>
            <a:ext cx="2752848" cy="1209954"/>
          </a:xfrm>
          <a:prstGeom prst="rect">
            <a:avLst/>
          </a:prstGeom>
        </p:spPr>
      </p:pic>
      <p:sp>
        <p:nvSpPr>
          <p:cNvPr id="8" name="Rectangle 7"/>
          <p:cNvSpPr/>
          <p:nvPr/>
        </p:nvSpPr>
        <p:spPr>
          <a:xfrm>
            <a:off x="281583" y="1916832"/>
            <a:ext cx="8568952" cy="2031325"/>
          </a:xfrm>
          <a:prstGeom prst="rect">
            <a:avLst/>
          </a:prstGeom>
        </p:spPr>
        <p:txBody>
          <a:bodyPr wrap="square">
            <a:spAutoFit/>
          </a:bodyPr>
          <a:lstStyle/>
          <a:p>
            <a:pPr defTabSz="914400"/>
            <a:r>
              <a:rPr lang="en-GB" dirty="0" smtClean="0">
                <a:solidFill>
                  <a:prstClr val="black"/>
                </a:solidFill>
                <a:latin typeface="Verdana" panose="020B0604030504040204" pitchFamily="34" charset="0"/>
                <a:ea typeface="Verdana" panose="020B0604030504040204" pitchFamily="34" charset="0"/>
                <a:cs typeface="Verdana" panose="020B0604030504040204" pitchFamily="34" charset="0"/>
              </a:rPr>
              <a:t>The </a:t>
            </a:r>
            <a:r>
              <a:rPr lang="en-GB" dirty="0">
                <a:solidFill>
                  <a:prstClr val="black"/>
                </a:solidFill>
                <a:latin typeface="Verdana" panose="020B0604030504040204" pitchFamily="34" charset="0"/>
                <a:ea typeface="Verdana" panose="020B0604030504040204" pitchFamily="34" charset="0"/>
                <a:cs typeface="Verdana" panose="020B0604030504040204" pitchFamily="34" charset="0"/>
              </a:rPr>
              <a:t>RAF currently comprises some 39,400 uniformed men and women operating 1,100 aircraft from a dozen main operating bases within the United Kingdom and at a number of airfields overseas.  Securing control of the air is the RAF’s paramount duty: most importantly, in defence of the United Kingdom itself, but also on expeditionary operations, where control of the air guarantees the freedom of manoeuvre and action of friendly air, land and naval forces.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4149080"/>
            <a:ext cx="38893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583" y="5535109"/>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940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Service Culture</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7200" y="1858994"/>
            <a:ext cx="8229600" cy="3213340"/>
          </a:xfrm>
        </p:spPr>
        <p:txBody>
          <a:bodyPr/>
          <a:lstStyle/>
          <a:p>
            <a:pPr marL="0" indent="0">
              <a:buNone/>
            </a:pPr>
            <a:r>
              <a:rPr lang="en-GB" sz="2400" dirty="0">
                <a:latin typeface="Verdana" panose="020B0604030504040204" pitchFamily="34" charset="0"/>
                <a:ea typeface="Verdana" panose="020B0604030504040204" pitchFamily="34" charset="0"/>
                <a:cs typeface="Verdana" panose="020B0604030504040204" pitchFamily="34" charset="0"/>
              </a:rPr>
              <a:t>Service Culture is strongly based on its values and standards. </a:t>
            </a: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400" dirty="0" smtClean="0">
                <a:latin typeface="Verdana" panose="020B0604030504040204" pitchFamily="34" charset="0"/>
                <a:ea typeface="Verdana" panose="020B0604030504040204" pitchFamily="34" charset="0"/>
                <a:cs typeface="Verdana" panose="020B0604030504040204" pitchFamily="34" charset="0"/>
              </a:rPr>
              <a:t>The Services’ </a:t>
            </a:r>
            <a:r>
              <a:rPr lang="en-GB" sz="2400" dirty="0">
                <a:latin typeface="Verdana" panose="020B0604030504040204" pitchFamily="34" charset="0"/>
                <a:ea typeface="Verdana" panose="020B0604030504040204" pitchFamily="34" charset="0"/>
                <a:cs typeface="Verdana" panose="020B0604030504040204" pitchFamily="34" charset="0"/>
              </a:rPr>
              <a:t>values and Standards demand a degree of commitment and self-sacrifice </a:t>
            </a:r>
            <a:r>
              <a:rPr lang="en-GB" sz="2400" dirty="0" smtClean="0">
                <a:latin typeface="Verdana" panose="020B0604030504040204" pitchFamily="34" charset="0"/>
                <a:ea typeface="Verdana" panose="020B0604030504040204" pitchFamily="34" charset="0"/>
                <a:cs typeface="Verdana" panose="020B0604030504040204" pitchFamily="34" charset="0"/>
              </a:rPr>
              <a:t>which </a:t>
            </a:r>
            <a:r>
              <a:rPr lang="en-GB" sz="2400" dirty="0">
                <a:latin typeface="Verdana" panose="020B0604030504040204" pitchFamily="34" charset="0"/>
                <a:ea typeface="Verdana" panose="020B0604030504040204" pitchFamily="34" charset="0"/>
                <a:cs typeface="Verdana" panose="020B0604030504040204" pitchFamily="34" charset="0"/>
              </a:rPr>
              <a:t>goes beyond that normally expected from other citizens.</a:t>
            </a:r>
          </a:p>
          <a:p>
            <a:endParaRPr lang="en-GB"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06157"/>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84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Values and Standards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0" y="1600200"/>
            <a:ext cx="9144000" cy="4700847"/>
          </a:xfrm>
        </p:spPr>
        <p:txBody>
          <a:bodyPr>
            <a:normAutofit fontScale="92500" lnSpcReduction="20000"/>
          </a:bodyPr>
          <a:lstStyle/>
          <a:p>
            <a:pPr marL="0" indent="0" algn="ctr">
              <a:lnSpc>
                <a:spcPct val="150000"/>
              </a:lnSpc>
              <a:spcBef>
                <a:spcPts val="648"/>
              </a:spcBef>
              <a:buNone/>
            </a:pPr>
            <a:r>
              <a:rPr lang="en-GB" sz="2600" dirty="0" smtClean="0">
                <a:latin typeface="Verdana" panose="020B0604030504040204" pitchFamily="34" charset="0"/>
                <a:ea typeface="Verdana" panose="020B0604030504040204" pitchFamily="34" charset="0"/>
                <a:cs typeface="Verdana" panose="020B0604030504040204" pitchFamily="34" charset="0"/>
              </a:rPr>
              <a:t>Courage</a:t>
            </a:r>
          </a:p>
          <a:p>
            <a:pPr marL="0" indent="0" algn="ctr">
              <a:lnSpc>
                <a:spcPct val="150000"/>
              </a:lnSpc>
              <a:spcBef>
                <a:spcPts val="648"/>
              </a:spcBef>
              <a:buNone/>
            </a:pPr>
            <a:r>
              <a:rPr lang="en-GB" sz="2600" dirty="0" smtClean="0">
                <a:latin typeface="Verdana" panose="020B0604030504040204" pitchFamily="34" charset="0"/>
                <a:ea typeface="Verdana" panose="020B0604030504040204" pitchFamily="34" charset="0"/>
                <a:cs typeface="Verdana" panose="020B0604030504040204" pitchFamily="34" charset="0"/>
              </a:rPr>
              <a:t>Discipline</a:t>
            </a:r>
          </a:p>
          <a:p>
            <a:pPr marL="0" indent="0" algn="ctr">
              <a:lnSpc>
                <a:spcPct val="150000"/>
              </a:lnSpc>
              <a:spcBef>
                <a:spcPts val="648"/>
              </a:spcBef>
              <a:buNone/>
            </a:pPr>
            <a:r>
              <a:rPr lang="en-GB" sz="2600" dirty="0" smtClean="0">
                <a:latin typeface="Verdana" panose="020B0604030504040204" pitchFamily="34" charset="0"/>
                <a:ea typeface="Verdana" panose="020B0604030504040204" pitchFamily="34" charset="0"/>
                <a:cs typeface="Verdana" panose="020B0604030504040204" pitchFamily="34" charset="0"/>
              </a:rPr>
              <a:t>Respect for others</a:t>
            </a:r>
          </a:p>
          <a:p>
            <a:pPr marL="0" indent="0" algn="ctr">
              <a:lnSpc>
                <a:spcPct val="150000"/>
              </a:lnSpc>
              <a:spcBef>
                <a:spcPts val="648"/>
              </a:spcBef>
              <a:buNone/>
            </a:pPr>
            <a:r>
              <a:rPr lang="en-GB" sz="2600" dirty="0" smtClean="0">
                <a:latin typeface="Verdana" panose="020B0604030504040204" pitchFamily="34" charset="0"/>
                <a:ea typeface="Verdana" panose="020B0604030504040204" pitchFamily="34" charset="0"/>
                <a:cs typeface="Verdana" panose="020B0604030504040204" pitchFamily="34" charset="0"/>
              </a:rPr>
              <a:t>Integrity</a:t>
            </a:r>
          </a:p>
          <a:p>
            <a:pPr marL="0" indent="0" algn="ctr">
              <a:lnSpc>
                <a:spcPct val="150000"/>
              </a:lnSpc>
              <a:spcBef>
                <a:spcPts val="648"/>
              </a:spcBef>
              <a:buNone/>
            </a:pPr>
            <a:r>
              <a:rPr lang="en-GB" sz="2600" dirty="0" smtClean="0">
                <a:latin typeface="Verdana" panose="020B0604030504040204" pitchFamily="34" charset="0"/>
                <a:ea typeface="Verdana" panose="020B0604030504040204" pitchFamily="34" charset="0"/>
                <a:cs typeface="Verdana" panose="020B0604030504040204" pitchFamily="34" charset="0"/>
              </a:rPr>
              <a:t>Loyalty</a:t>
            </a:r>
          </a:p>
          <a:p>
            <a:pPr marL="0" indent="0" algn="ctr">
              <a:lnSpc>
                <a:spcPct val="150000"/>
              </a:lnSpc>
              <a:spcBef>
                <a:spcPts val="648"/>
              </a:spcBef>
              <a:buNone/>
            </a:pPr>
            <a:r>
              <a:rPr lang="en-GB" sz="2600" dirty="0" smtClean="0">
                <a:latin typeface="Verdana" panose="020B0604030504040204" pitchFamily="34" charset="0"/>
                <a:ea typeface="Verdana" panose="020B0604030504040204" pitchFamily="34" charset="0"/>
                <a:cs typeface="Verdana" panose="020B0604030504040204" pitchFamily="34" charset="0"/>
              </a:rPr>
              <a:t>Commitment</a:t>
            </a:r>
          </a:p>
          <a:p>
            <a:pPr marL="0" indent="0" algn="ctr">
              <a:lnSpc>
                <a:spcPct val="150000"/>
              </a:lnSpc>
              <a:spcBef>
                <a:spcPts val="648"/>
              </a:spcBef>
              <a:buNone/>
            </a:pPr>
            <a:r>
              <a:rPr lang="en-GB" sz="2600" dirty="0" smtClean="0">
                <a:latin typeface="Verdana" panose="020B0604030504040204" pitchFamily="34" charset="0"/>
                <a:ea typeface="Verdana" panose="020B0604030504040204" pitchFamily="34" charset="0"/>
                <a:cs typeface="Verdana" panose="020B0604030504040204" pitchFamily="34" charset="0"/>
              </a:rPr>
              <a:t>Responsibility</a:t>
            </a:r>
          </a:p>
          <a:p>
            <a:pPr marL="0" indent="0" algn="ctr">
              <a:lnSpc>
                <a:spcPct val="150000"/>
              </a:lnSpc>
              <a:spcBef>
                <a:spcPts val="648"/>
              </a:spcBef>
              <a:buNone/>
            </a:pPr>
            <a:r>
              <a:rPr lang="en-GB" sz="2600" dirty="0" smtClean="0">
                <a:latin typeface="Verdana" panose="020B0604030504040204" pitchFamily="34" charset="0"/>
                <a:ea typeface="Verdana" panose="020B0604030504040204" pitchFamily="34" charset="0"/>
                <a:cs typeface="Verdana" panose="020B0604030504040204" pitchFamily="34" charset="0"/>
              </a:rPr>
              <a:t>Teamwork</a:t>
            </a:r>
            <a:endParaRPr lang="en-GB" sz="2600" dirty="0">
              <a:latin typeface="Verdana" panose="020B0604030504040204" pitchFamily="34" charset="0"/>
              <a:ea typeface="Verdana" panose="020B0604030504040204" pitchFamily="34" charset="0"/>
              <a:cs typeface="Verdana" panose="020B0604030504040204" pitchFamily="34" charset="0"/>
            </a:endParaRPr>
          </a:p>
          <a:p>
            <a:endParaRPr lang="en-GB"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66541"/>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748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58507"/>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Service Life</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417025"/>
            <a:ext cx="8437418" cy="3768038"/>
          </a:xfrm>
        </p:spPr>
        <p:txBody>
          <a:bodyPr>
            <a:normAutofit/>
          </a:bodyPr>
          <a:lstStyle/>
          <a:p>
            <a:pPr>
              <a:spcBef>
                <a:spcPts val="576"/>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Mobile – frequent deployments home and abroad resulting in disruption to family life</a:t>
            </a:r>
          </a:p>
          <a:p>
            <a:pPr>
              <a:spcBef>
                <a:spcPts val="576"/>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Accommodation</a:t>
            </a:r>
          </a:p>
          <a:p>
            <a:pPr>
              <a:spcBef>
                <a:spcPts val="576"/>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Structured </a:t>
            </a:r>
            <a:r>
              <a:rPr lang="en-GB" sz="2400" dirty="0">
                <a:latin typeface="Verdana" panose="020B0604030504040204" pitchFamily="34" charset="0"/>
                <a:ea typeface="Verdana" panose="020B0604030504040204" pitchFamily="34" charset="0"/>
                <a:cs typeface="Verdana" panose="020B0604030504040204" pitchFamily="34" charset="0"/>
              </a:rPr>
              <a:t>Life</a:t>
            </a:r>
          </a:p>
          <a:p>
            <a:pPr>
              <a:spcBef>
                <a:spcPts val="576"/>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Free health care – medical and dental</a:t>
            </a:r>
            <a:endParaRPr lang="en-GB" sz="2400" dirty="0">
              <a:latin typeface="Verdana" panose="020B0604030504040204" pitchFamily="34" charset="0"/>
              <a:ea typeface="Verdana" panose="020B0604030504040204" pitchFamily="34" charset="0"/>
              <a:cs typeface="Verdana" panose="020B0604030504040204" pitchFamily="34" charset="0"/>
            </a:endParaRPr>
          </a:p>
          <a:p>
            <a:pPr>
              <a:spcBef>
                <a:spcPts val="576"/>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Fitness - </a:t>
            </a:r>
            <a:r>
              <a:rPr lang="en-GB" sz="2400" dirty="0" smtClean="0">
                <a:latin typeface="Verdana" panose="020B0604030504040204" pitchFamily="34" charset="0"/>
                <a:ea typeface="Verdana" panose="020B0604030504040204" pitchFamily="34" charset="0"/>
                <a:cs typeface="Verdana" panose="020B0604030504040204" pitchFamily="34" charset="0"/>
              </a:rPr>
              <a:t>free </a:t>
            </a:r>
            <a:r>
              <a:rPr lang="en-GB" sz="2400" dirty="0">
                <a:latin typeface="Verdana" panose="020B0604030504040204" pitchFamily="34" charset="0"/>
                <a:ea typeface="Verdana" panose="020B0604030504040204" pitchFamily="34" charset="0"/>
                <a:cs typeface="Verdana" panose="020B0604030504040204" pitchFamily="34" charset="0"/>
              </a:rPr>
              <a:t>access to fitness and </a:t>
            </a:r>
            <a:r>
              <a:rPr lang="en-GB" sz="2400" dirty="0" smtClean="0">
                <a:latin typeface="Verdana" panose="020B0604030504040204" pitchFamily="34" charset="0"/>
                <a:ea typeface="Verdana" panose="020B0604030504040204" pitchFamily="34" charset="0"/>
                <a:cs typeface="Verdana" panose="020B0604030504040204" pitchFamily="34" charset="0"/>
              </a:rPr>
              <a:t>sports</a:t>
            </a:r>
          </a:p>
          <a:p>
            <a:pPr>
              <a:spcBef>
                <a:spcPts val="576"/>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Good pay</a:t>
            </a:r>
            <a:endParaRPr lang="en-GB" sz="2400" dirty="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GB" dirty="0"/>
          </a:p>
          <a:p>
            <a:endParaRPr lang="en-GB"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43" y="5354399"/>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964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Service Life</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437418" cy="4505497"/>
          </a:xfrm>
        </p:spPr>
        <p:txBody>
          <a:bodyPr>
            <a:normAutofit/>
          </a:bodyPr>
          <a:lstStyle/>
          <a:p>
            <a:pPr indent="-342000">
              <a:spcBef>
                <a:spcPts val="564"/>
              </a:spcBef>
            </a:pPr>
            <a:r>
              <a:rPr lang="en-GB" sz="2400" dirty="0" smtClean="0">
                <a:latin typeface="Verdana" panose="020B0604030504040204" pitchFamily="34" charset="0"/>
                <a:ea typeface="Verdana" panose="020B0604030504040204" pitchFamily="34" charset="0"/>
                <a:cs typeface="Verdana" panose="020B0604030504040204" pitchFamily="34" charset="0"/>
              </a:rPr>
              <a:t>Work-live-socialise with </a:t>
            </a:r>
            <a:r>
              <a:rPr lang="en-GB" sz="2400" dirty="0">
                <a:latin typeface="Verdana" panose="020B0604030504040204" pitchFamily="34" charset="0"/>
                <a:ea typeface="Verdana" panose="020B0604030504040204" pitchFamily="34" charset="0"/>
                <a:cs typeface="Verdana" panose="020B0604030504040204" pitchFamily="34" charset="0"/>
              </a:rPr>
              <a:t>work </a:t>
            </a:r>
            <a:r>
              <a:rPr lang="en-GB" sz="2400" dirty="0" smtClean="0">
                <a:latin typeface="Verdana" panose="020B0604030504040204" pitchFamily="34" charset="0"/>
                <a:ea typeface="Verdana" panose="020B0604030504040204" pitchFamily="34" charset="0"/>
                <a:cs typeface="Verdana" panose="020B0604030504040204" pitchFamily="34" charset="0"/>
              </a:rPr>
              <a:t>colleagues</a:t>
            </a:r>
            <a:endParaRPr lang="en-GB" sz="2400" dirty="0">
              <a:latin typeface="Verdana" panose="020B0604030504040204" pitchFamily="34" charset="0"/>
              <a:ea typeface="Verdana" panose="020B0604030504040204" pitchFamily="34" charset="0"/>
              <a:cs typeface="Verdana" panose="020B0604030504040204" pitchFamily="34" charset="0"/>
            </a:endParaRPr>
          </a:p>
          <a:p>
            <a:pPr indent="-342000">
              <a:spcBef>
                <a:spcPts val="564"/>
              </a:spcBef>
            </a:pPr>
            <a:r>
              <a:rPr lang="en-GB" sz="2400" dirty="0" smtClean="0">
                <a:latin typeface="Verdana" panose="020B0604030504040204" pitchFamily="34" charset="0"/>
                <a:ea typeface="Verdana" panose="020B0604030504040204" pitchFamily="34" charset="0"/>
                <a:cs typeface="Verdana" panose="020B0604030504040204" pitchFamily="34" charset="0"/>
              </a:rPr>
              <a:t>Gallows humour</a:t>
            </a:r>
          </a:p>
          <a:p>
            <a:pPr indent="-342000">
              <a:spcBef>
                <a:spcPts val="564"/>
              </a:spcBef>
            </a:pPr>
            <a:r>
              <a:rPr lang="en-GB" sz="2400" dirty="0" smtClean="0">
                <a:latin typeface="Verdana" panose="020B0604030504040204" pitchFamily="34" charset="0"/>
                <a:ea typeface="Verdana" panose="020B0604030504040204" pitchFamily="34" charset="0"/>
                <a:cs typeface="Verdana" panose="020B0604030504040204" pitchFamily="34" charset="0"/>
              </a:rPr>
              <a:t>Clear </a:t>
            </a:r>
            <a:r>
              <a:rPr lang="en-GB" sz="2400" dirty="0">
                <a:latin typeface="Verdana" panose="020B0604030504040204" pitchFamily="34" charset="0"/>
                <a:ea typeface="Verdana" panose="020B0604030504040204" pitchFamily="34" charset="0"/>
                <a:cs typeface="Verdana" panose="020B0604030504040204" pitchFamily="34" charset="0"/>
              </a:rPr>
              <a:t>command structure &amp; decisive </a:t>
            </a:r>
            <a:r>
              <a:rPr lang="en-GB" sz="2400" dirty="0" smtClean="0">
                <a:latin typeface="Verdana" panose="020B0604030504040204" pitchFamily="34" charset="0"/>
                <a:ea typeface="Verdana" panose="020B0604030504040204" pitchFamily="34" charset="0"/>
                <a:cs typeface="Verdana" panose="020B0604030504040204" pitchFamily="34" charset="0"/>
              </a:rPr>
              <a:t>leadership</a:t>
            </a:r>
            <a:endParaRPr lang="en-GB" sz="2400" dirty="0">
              <a:latin typeface="Verdana" panose="020B0604030504040204" pitchFamily="34" charset="0"/>
              <a:ea typeface="Verdana" panose="020B0604030504040204" pitchFamily="34" charset="0"/>
              <a:cs typeface="Verdana" panose="020B0604030504040204" pitchFamily="34" charset="0"/>
            </a:endParaRPr>
          </a:p>
          <a:p>
            <a:pPr indent="-342000">
              <a:spcBef>
                <a:spcPts val="564"/>
              </a:spcBef>
            </a:pPr>
            <a:r>
              <a:rPr lang="en-GB" sz="2400" dirty="0" smtClean="0">
                <a:latin typeface="Verdana" panose="020B0604030504040204" pitchFamily="34" charset="0"/>
                <a:ea typeface="Verdana" panose="020B0604030504040204" pitchFamily="34" charset="0"/>
                <a:cs typeface="Verdana" panose="020B0604030504040204" pitchFamily="34" charset="0"/>
              </a:rPr>
              <a:t>Trust in those in command &amp; work with</a:t>
            </a:r>
          </a:p>
          <a:p>
            <a:pPr indent="-342000">
              <a:spcBef>
                <a:spcPts val="564"/>
              </a:spcBef>
            </a:pPr>
            <a:r>
              <a:rPr lang="en-GB" sz="2400" dirty="0" smtClean="0">
                <a:latin typeface="Verdana" panose="020B0604030504040204" pitchFamily="34" charset="0"/>
                <a:ea typeface="Verdana" panose="020B0604030504040204" pitchFamily="34" charset="0"/>
                <a:cs typeface="Verdana" panose="020B0604030504040204" pitchFamily="34" charset="0"/>
              </a:rPr>
              <a:t>Loyal</a:t>
            </a:r>
            <a:endParaRPr lang="en-GB" sz="2400" dirty="0">
              <a:latin typeface="Verdana" panose="020B0604030504040204" pitchFamily="34" charset="0"/>
              <a:ea typeface="Verdana" panose="020B0604030504040204" pitchFamily="34" charset="0"/>
              <a:cs typeface="Verdana" panose="020B0604030504040204" pitchFamily="34" charset="0"/>
            </a:endParaRPr>
          </a:p>
          <a:p>
            <a:pPr indent="-342000">
              <a:spcBef>
                <a:spcPts val="564"/>
              </a:spcBef>
            </a:pPr>
            <a:r>
              <a:rPr lang="en-GB" sz="2400" dirty="0" smtClean="0">
                <a:latin typeface="Verdana" panose="020B0604030504040204" pitchFamily="34" charset="0"/>
                <a:ea typeface="Verdana" panose="020B0604030504040204" pitchFamily="34" charset="0"/>
                <a:cs typeface="Verdana" panose="020B0604030504040204" pitchFamily="34" charset="0"/>
              </a:rPr>
              <a:t>Self-esteem – Pride in unit and, achievements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608" y="4258751"/>
            <a:ext cx="1613163" cy="241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3" y="5468253"/>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1024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Support provided</a:t>
            </a:r>
            <a:b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by the Armed Forces</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726033"/>
            <a:ext cx="8686800" cy="4966535"/>
          </a:xfrm>
        </p:spPr>
        <p:txBody>
          <a:bodyPr>
            <a:normAutofit/>
          </a:bodyPr>
          <a:lstStyle/>
          <a:p>
            <a:pPr marL="0" indent="0" algn="ctr">
              <a:lnSpc>
                <a:spcPct val="150000"/>
              </a:lnSpc>
              <a:spcBef>
                <a:spcPts val="576"/>
              </a:spcBef>
              <a:buNone/>
            </a:pPr>
            <a:r>
              <a:rPr lang="en-GB" sz="2800" dirty="0" smtClean="0">
                <a:latin typeface="Verdana" panose="020B0604030504040204" pitchFamily="34" charset="0"/>
                <a:ea typeface="Verdana" panose="020B0604030504040204" pitchFamily="34" charset="0"/>
                <a:cs typeface="Verdana" panose="020B0604030504040204" pitchFamily="34" charset="0"/>
              </a:rPr>
              <a:t>Unit Welfare Officers</a:t>
            </a:r>
          </a:p>
          <a:p>
            <a:pPr marL="0" indent="0" algn="ctr">
              <a:lnSpc>
                <a:spcPct val="150000"/>
              </a:lnSpc>
              <a:spcBef>
                <a:spcPts val="576"/>
              </a:spcBef>
              <a:buNone/>
            </a:pPr>
            <a:r>
              <a:rPr lang="en-GB" sz="2800" dirty="0" smtClean="0">
                <a:latin typeface="Verdana" panose="020B0604030504040204" pitchFamily="34" charset="0"/>
                <a:ea typeface="Verdana" panose="020B0604030504040204" pitchFamily="34" charset="0"/>
                <a:cs typeface="Verdana" panose="020B0604030504040204" pitchFamily="34" charset="0"/>
              </a:rPr>
              <a:t>Family Federations</a:t>
            </a:r>
          </a:p>
          <a:p>
            <a:pPr marL="0" indent="0" algn="ctr">
              <a:lnSpc>
                <a:spcPct val="150000"/>
              </a:lnSpc>
              <a:spcBef>
                <a:spcPts val="576"/>
              </a:spcBef>
              <a:buNone/>
            </a:pPr>
            <a:r>
              <a:rPr lang="en-GB" sz="2800" dirty="0" smtClean="0">
                <a:latin typeface="Verdana" panose="020B0604030504040204" pitchFamily="34" charset="0"/>
                <a:ea typeface="Verdana" panose="020B0604030504040204" pitchFamily="34" charset="0"/>
                <a:cs typeface="Verdana" panose="020B0604030504040204" pitchFamily="34" charset="0"/>
              </a:rPr>
              <a:t>Benevolent Funds</a:t>
            </a:r>
          </a:p>
          <a:p>
            <a:pPr marL="0" indent="0" algn="ctr">
              <a:lnSpc>
                <a:spcPct val="150000"/>
              </a:lnSpc>
              <a:spcBef>
                <a:spcPts val="576"/>
              </a:spcBef>
              <a:buNone/>
            </a:pPr>
            <a:r>
              <a:rPr lang="en-GB" sz="2800" dirty="0" smtClean="0">
                <a:latin typeface="Verdana" panose="020B0604030504040204" pitchFamily="34" charset="0"/>
                <a:ea typeface="Verdana" panose="020B0604030504040204" pitchFamily="34" charset="0"/>
                <a:cs typeface="Verdana" panose="020B0604030504040204" pitchFamily="34" charset="0"/>
              </a:rPr>
              <a:t>Padres</a:t>
            </a:r>
          </a:p>
          <a:p>
            <a:pPr marL="0" indent="0" algn="ctr">
              <a:lnSpc>
                <a:spcPct val="150000"/>
              </a:lnSpc>
              <a:spcBef>
                <a:spcPts val="576"/>
              </a:spcBef>
              <a:buNone/>
            </a:pPr>
            <a:r>
              <a:rPr lang="en-GB" sz="2800" dirty="0" smtClean="0">
                <a:latin typeface="Verdana" panose="020B0604030504040204" pitchFamily="34" charset="0"/>
                <a:ea typeface="Verdana" panose="020B0604030504040204" pitchFamily="34" charset="0"/>
                <a:cs typeface="Verdana" panose="020B0604030504040204" pitchFamily="34" charset="0"/>
              </a:rPr>
              <a:t>Awareness of Covenant</a:t>
            </a:r>
          </a:p>
          <a:p>
            <a:endParaRPr lang="en-GB"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2" y="5502932"/>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9287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05140"/>
            <a:ext cx="8686800" cy="1143000"/>
          </a:xfrm>
        </p:spPr>
        <p:txBody>
          <a:bodyPr>
            <a:normAutofit fontScale="90000"/>
          </a:bodyPr>
          <a:lstStyle/>
          <a:p>
            <a: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Leaving the Services ‘Transition’</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249382" y="1248140"/>
            <a:ext cx="8686800" cy="4334520"/>
          </a:xfrm>
          <a:prstGeom prst="rect">
            <a:avLst/>
          </a:prstGeom>
        </p:spPr>
        <p:txBody>
          <a:bodyPr wrap="square">
            <a:spAutoFit/>
          </a:bodyPr>
          <a:lstStyle/>
          <a:p>
            <a:pPr marL="342900" indent="-342900">
              <a:spcBef>
                <a:spcPts val="200"/>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Resettlement Policy for service leavers – Career Transition Partnership (CTP)</a:t>
            </a:r>
          </a:p>
          <a:p>
            <a:pPr marL="342900" indent="-342900">
              <a:spcBef>
                <a:spcPts val="200"/>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Support provided from beginning to end of service</a:t>
            </a:r>
          </a:p>
          <a:p>
            <a:pPr marL="342900" indent="-342900">
              <a:spcBef>
                <a:spcPts val="200"/>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Not used to accessing public services</a:t>
            </a:r>
          </a:p>
          <a:p>
            <a:pPr marL="342900" indent="-342900">
              <a:spcBef>
                <a:spcPts val="200"/>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Individual planning and personal </a:t>
            </a:r>
            <a:r>
              <a:rPr lang="en-GB" sz="2400" dirty="0" smtClean="0">
                <a:latin typeface="Verdana" panose="020B0604030504040204" pitchFamily="34" charset="0"/>
                <a:ea typeface="Verdana" panose="020B0604030504040204" pitchFamily="34" charset="0"/>
                <a:cs typeface="Verdana" panose="020B0604030504040204" pitchFamily="34" charset="0"/>
              </a:rPr>
              <a:t>development:</a:t>
            </a:r>
          </a:p>
          <a:p>
            <a:pPr marL="800100" lvl="1" indent="-342900">
              <a:spcBef>
                <a:spcPts val="200"/>
              </a:spcBef>
              <a:buFont typeface="Verdana" panose="020B060403050404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t</a:t>
            </a:r>
            <a:r>
              <a:rPr lang="en-GB" sz="2400" dirty="0" smtClean="0">
                <a:latin typeface="Verdana" panose="020B0604030504040204" pitchFamily="34" charset="0"/>
                <a:ea typeface="Verdana" panose="020B0604030504040204" pitchFamily="34" charset="0"/>
                <a:cs typeface="Verdana" panose="020B0604030504040204" pitchFamily="34" charset="0"/>
              </a:rPr>
              <a:t>hrough </a:t>
            </a:r>
            <a:r>
              <a:rPr lang="en-GB" sz="2400" dirty="0">
                <a:latin typeface="Verdana" panose="020B0604030504040204" pitchFamily="34" charset="0"/>
                <a:ea typeface="Verdana" panose="020B0604030504040204" pitchFamily="34" charset="0"/>
                <a:cs typeface="Verdana" panose="020B0604030504040204" pitchFamily="34" charset="0"/>
              </a:rPr>
              <a:t>career </a:t>
            </a:r>
            <a:r>
              <a:rPr lang="en-GB" sz="2400" dirty="0" smtClean="0">
                <a:latin typeface="Verdana" panose="020B0604030504040204" pitchFamily="34" charset="0"/>
                <a:ea typeface="Verdana" panose="020B0604030504040204" pitchFamily="34" charset="0"/>
                <a:cs typeface="Verdana" panose="020B0604030504040204" pitchFamily="34" charset="0"/>
              </a:rPr>
              <a:t>advice</a:t>
            </a:r>
          </a:p>
          <a:p>
            <a:pPr marL="800100" lvl="1" indent="-342900">
              <a:spcBef>
                <a:spcPts val="200"/>
              </a:spcBef>
              <a:buFont typeface="Verdana" panose="020B060403050404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Employment</a:t>
            </a:r>
            <a:r>
              <a:rPr lang="en-GB" sz="2400" dirty="0">
                <a:latin typeface="Verdana" panose="020B0604030504040204" pitchFamily="34" charset="0"/>
                <a:ea typeface="Verdana" panose="020B0604030504040204" pitchFamily="34" charset="0"/>
                <a:cs typeface="Verdana" panose="020B0604030504040204" pitchFamily="34" charset="0"/>
              </a:rPr>
              <a:t>, Education, Housing, Health and </a:t>
            </a:r>
            <a:r>
              <a:rPr lang="en-GB" sz="2400" dirty="0" smtClean="0">
                <a:latin typeface="Verdana" panose="020B0604030504040204" pitchFamily="34" charset="0"/>
                <a:ea typeface="Verdana" panose="020B0604030504040204" pitchFamily="34" charset="0"/>
                <a:cs typeface="Verdana" panose="020B0604030504040204" pitchFamily="34" charset="0"/>
              </a:rPr>
              <a:t>Welfare</a:t>
            </a:r>
          </a:p>
          <a:p>
            <a:pPr marL="800100" lvl="1" indent="-342900">
              <a:spcBef>
                <a:spcPts val="200"/>
              </a:spcBef>
              <a:buFont typeface="Verdana" panose="020B060403050404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Enhanced </a:t>
            </a:r>
            <a:r>
              <a:rPr lang="en-GB" sz="2400" dirty="0">
                <a:latin typeface="Verdana" panose="020B0604030504040204" pitchFamily="34" charset="0"/>
                <a:ea typeface="Verdana" panose="020B0604030504040204" pitchFamily="34" charset="0"/>
                <a:cs typeface="Verdana" panose="020B0604030504040204" pitchFamily="34" charset="0"/>
              </a:rPr>
              <a:t>Learning Credits – professional </a:t>
            </a:r>
            <a:r>
              <a:rPr lang="en-GB" sz="2400" dirty="0" smtClean="0">
                <a:latin typeface="Verdana" panose="020B0604030504040204" pitchFamily="34" charset="0"/>
                <a:ea typeface="Verdana" panose="020B0604030504040204" pitchFamily="34" charset="0"/>
                <a:cs typeface="Verdana" panose="020B0604030504040204" pitchFamily="34" charset="0"/>
              </a:rPr>
              <a:t>qualifications</a:t>
            </a:r>
          </a:p>
          <a:p>
            <a:pPr marL="800100" lvl="1" indent="-342900">
              <a:spcBef>
                <a:spcPts val="200"/>
              </a:spcBef>
              <a:buFont typeface="Verdana" panose="020B060403050404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personal </a:t>
            </a:r>
            <a:r>
              <a:rPr lang="en-GB" sz="2400" dirty="0">
                <a:latin typeface="Verdana" panose="020B0604030504040204" pitchFamily="34" charset="0"/>
                <a:ea typeface="Verdana" panose="020B0604030504040204" pitchFamily="34" charset="0"/>
                <a:cs typeface="Verdana" panose="020B0604030504040204" pitchFamily="34" charset="0"/>
              </a:rPr>
              <a:t>and professional development</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2" y="5582660"/>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453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210109" y="4377942"/>
            <a:ext cx="2473781" cy="830997"/>
          </a:xfrm>
          <a:prstGeom prst="rect">
            <a:avLst/>
          </a:prstGeom>
          <a:solidFill>
            <a:schemeClr val="bg2">
              <a:lumMod val="20000"/>
              <a:lumOff val="80000"/>
            </a:schemeClr>
          </a:solidFill>
          <a:ln>
            <a:noFill/>
          </a:ln>
        </p:spPr>
        <p:txBody>
          <a:bodyPr wrap="square">
            <a:spAutoFit/>
          </a:bodyPr>
          <a:lstStyle/>
          <a:p>
            <a:pPr algn="ctr">
              <a:defRPr/>
            </a:pP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Service Leavers’</a:t>
            </a:r>
          </a:p>
          <a:p>
            <a:pPr algn="ctr">
              <a:defRPr/>
            </a:pP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preparation for civilian life </a:t>
            </a:r>
          </a:p>
        </p:txBody>
      </p:sp>
      <p:sp>
        <p:nvSpPr>
          <p:cNvPr id="2" name="Title 1"/>
          <p:cNvSpPr>
            <a:spLocks noGrp="1"/>
          </p:cNvSpPr>
          <p:nvPr>
            <p:ph type="title"/>
          </p:nvPr>
        </p:nvSpPr>
        <p:spPr>
          <a:xfrm>
            <a:off x="256912" y="157457"/>
            <a:ext cx="8686800" cy="1143000"/>
          </a:xfrm>
        </p:spPr>
        <p:txBody>
          <a:bodyPr>
            <a:normAutofit fontScale="90000"/>
          </a:bodyPr>
          <a:lstStyle/>
          <a:p>
            <a:r>
              <a:rPr lang="en-GB" b="1" dirty="0">
                <a:solidFill>
                  <a:srgbClr val="1C307E"/>
                </a:solidFill>
                <a:latin typeface="Verdana" panose="020B0604030504040204" pitchFamily="34" charset="0"/>
                <a:ea typeface="Verdana" panose="020B0604030504040204" pitchFamily="34" charset="0"/>
                <a:cs typeface="Verdana" panose="020B0604030504040204" pitchFamily="34" charset="0"/>
              </a:rPr>
              <a:t>Transition/Resettlement</a:t>
            </a:r>
            <a:br>
              <a:rPr lang="en-GB" b="1" dirty="0">
                <a:solidFill>
                  <a:srgbClr val="1C307E"/>
                </a:solidFill>
                <a:latin typeface="Verdana" panose="020B0604030504040204" pitchFamily="34" charset="0"/>
                <a:ea typeface="Verdana" panose="020B0604030504040204" pitchFamily="34" charset="0"/>
                <a:cs typeface="Verdana" panose="020B0604030504040204" pitchFamily="34" charset="0"/>
              </a:rPr>
            </a:br>
            <a:r>
              <a:rPr lang="en-GB" b="1" dirty="0">
                <a:solidFill>
                  <a:srgbClr val="1C307E"/>
                </a:solidFill>
                <a:latin typeface="Verdana" panose="020B0604030504040204" pitchFamily="34" charset="0"/>
                <a:ea typeface="Verdana" panose="020B0604030504040204" pitchFamily="34" charset="0"/>
                <a:cs typeface="Verdana" panose="020B0604030504040204" pitchFamily="34" charset="0"/>
              </a:rPr>
              <a:t>Relationship</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21"/>
          <p:cNvSpPr txBox="1">
            <a:spLocks noGrp="1" noChangeArrowheads="1"/>
          </p:cNvSpPr>
          <p:nvPr>
            <p:ph idx="1"/>
          </p:nvPr>
        </p:nvSpPr>
        <p:spPr bwMode="auto">
          <a:xfrm>
            <a:off x="97064" y="1024925"/>
            <a:ext cx="78003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lr>
                <a:srgbClr val="D52B1E"/>
              </a:buClr>
              <a:buFont typeface="Wingdings" pitchFamily="2" charset="2"/>
              <a:buChar char="l"/>
              <a:defRPr sz="2400">
                <a:solidFill>
                  <a:schemeClr val="tx2"/>
                </a:solidFill>
                <a:latin typeface="Verdana" pitchFamily="34" charset="0"/>
                <a:cs typeface="Arial" charset="0"/>
              </a:defRPr>
            </a:lvl1pPr>
            <a:lvl2pPr marL="742950" indent="-285750" eaLnBrk="0" hangingPunct="0">
              <a:spcAft>
                <a:spcPct val="50000"/>
              </a:spcAft>
              <a:buClr>
                <a:srgbClr val="D52B1E"/>
              </a:buClr>
              <a:buFont typeface="Wingdings" pitchFamily="2" charset="2"/>
              <a:buChar char="l"/>
              <a:defRPr sz="2200">
                <a:solidFill>
                  <a:schemeClr val="tx2"/>
                </a:solidFill>
                <a:latin typeface="Verdana" pitchFamily="34" charset="0"/>
                <a:cs typeface="Arial" charset="0"/>
              </a:defRPr>
            </a:lvl2pPr>
            <a:lvl3pPr marL="1143000" indent="-228600" eaLnBrk="0" hangingPunct="0">
              <a:spcAft>
                <a:spcPct val="50000"/>
              </a:spcAft>
              <a:buClr>
                <a:srgbClr val="D52B1E"/>
              </a:buClr>
              <a:buFont typeface="Wingdings" pitchFamily="2" charset="2"/>
              <a:buChar char="l"/>
              <a:defRPr sz="2000">
                <a:solidFill>
                  <a:schemeClr val="tx2"/>
                </a:solidFill>
                <a:latin typeface="Verdana" pitchFamily="34" charset="0"/>
                <a:cs typeface="Arial" charset="0"/>
              </a:defRPr>
            </a:lvl3pPr>
            <a:lvl4pPr marL="1600200" indent="-228600" eaLnBrk="0" hangingPunct="0">
              <a:spcBef>
                <a:spcPct val="20000"/>
              </a:spcBef>
              <a:spcAft>
                <a:spcPct val="20000"/>
              </a:spcAft>
              <a:buChar char="–"/>
              <a:defRPr sz="1600">
                <a:solidFill>
                  <a:srgbClr val="4D4D4D"/>
                </a:solidFill>
                <a:latin typeface="Verdana" pitchFamily="34" charset="0"/>
                <a:cs typeface="Arial" charset="0"/>
              </a:defRPr>
            </a:lvl4pPr>
            <a:lvl5pPr marL="2057400" indent="-228600" eaLnBrk="0" hangingPunct="0">
              <a:spcBef>
                <a:spcPct val="20000"/>
              </a:spcBef>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har char="»"/>
              <a:defRPr sz="2000">
                <a:solidFill>
                  <a:schemeClr val="tx1"/>
                </a:solidFill>
                <a:latin typeface="Verdana" pitchFamily="34" charset="0"/>
                <a:cs typeface="Arial" charset="0"/>
              </a:defRPr>
            </a:lvl9pPr>
          </a:lstStyle>
          <a:p>
            <a:pPr eaLnBrk="1" hangingPunct="1">
              <a:spcAft>
                <a:spcPct val="0"/>
              </a:spcAft>
              <a:buClrTx/>
              <a:buFontTx/>
              <a:buNone/>
            </a:pPr>
            <a:r>
              <a:rPr lang="en-GB" altLang="en-US" sz="2000" b="1" dirty="0" smtClean="0">
                <a:solidFill>
                  <a:srgbClr val="000000"/>
                </a:solidFill>
                <a:ea typeface="Verdana" panose="020B0604030504040204" pitchFamily="34" charset="0"/>
                <a:cs typeface="Verdana" panose="020B0604030504040204" pitchFamily="34" charset="0"/>
              </a:rPr>
              <a:t>Enter Service</a:t>
            </a:r>
          </a:p>
        </p:txBody>
      </p:sp>
      <p:sp>
        <p:nvSpPr>
          <p:cNvPr id="7" name="Pentagon 6"/>
          <p:cNvSpPr/>
          <p:nvPr/>
        </p:nvSpPr>
        <p:spPr bwMode="auto">
          <a:xfrm rot="16200000">
            <a:off x="6655976" y="1926864"/>
            <a:ext cx="2007132" cy="754319"/>
          </a:xfrm>
          <a:prstGeom prst="homePlate">
            <a:avLst>
              <a:gd name="adj" fmla="val 23545"/>
            </a:avLst>
          </a:prstGeom>
          <a:solidFill>
            <a:srgbClr val="92349C"/>
          </a:solidFill>
          <a:ln w="9525" cap="flat" cmpd="sng" algn="ctr">
            <a:solidFill>
              <a:schemeClr val="tx1"/>
            </a:solidFill>
            <a:prstDash val="solid"/>
            <a:round/>
            <a:headEnd type="none" w="med" len="med"/>
            <a:tailEnd type="none" w="med" len="med"/>
          </a:ln>
          <a:effectLst/>
          <a:extLst/>
        </p:spPr>
        <p:txBody>
          <a:bodyPr anchor="ctr"/>
          <a:lstStyle/>
          <a:p>
            <a:pPr algn="ctr">
              <a:defRPr/>
            </a:pPr>
            <a:r>
              <a:rPr lang="en-GB" b="1" dirty="0">
                <a:solidFill>
                  <a:srgbClr val="FAF8F4"/>
                </a:solidFill>
                <a:latin typeface="Verdana" panose="020B0604030504040204" pitchFamily="34" charset="0"/>
                <a:ea typeface="Verdana" panose="020B0604030504040204" pitchFamily="34" charset="0"/>
                <a:cs typeface="Verdana" panose="020B0604030504040204" pitchFamily="34" charset="0"/>
              </a:rPr>
              <a:t>Resettlement</a:t>
            </a:r>
          </a:p>
        </p:txBody>
      </p:sp>
      <p:sp>
        <p:nvSpPr>
          <p:cNvPr id="8" name="TextBox 12"/>
          <p:cNvSpPr txBox="1">
            <a:spLocks noChangeArrowheads="1"/>
          </p:cNvSpPr>
          <p:nvPr/>
        </p:nvSpPr>
        <p:spPr bwMode="auto">
          <a:xfrm>
            <a:off x="6729615" y="859623"/>
            <a:ext cx="1859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lr>
                <a:srgbClr val="D52B1E"/>
              </a:buClr>
              <a:buFont typeface="Wingdings" pitchFamily="2" charset="2"/>
              <a:buChar char="l"/>
              <a:defRPr sz="2400">
                <a:solidFill>
                  <a:schemeClr val="tx2"/>
                </a:solidFill>
                <a:latin typeface="Verdana" pitchFamily="34" charset="0"/>
                <a:cs typeface="Arial" charset="0"/>
              </a:defRPr>
            </a:lvl1pPr>
            <a:lvl2pPr marL="742950" indent="-285750" eaLnBrk="0" hangingPunct="0">
              <a:spcAft>
                <a:spcPct val="50000"/>
              </a:spcAft>
              <a:buClr>
                <a:srgbClr val="D52B1E"/>
              </a:buClr>
              <a:buFont typeface="Wingdings" pitchFamily="2" charset="2"/>
              <a:buChar char="l"/>
              <a:defRPr sz="2200">
                <a:solidFill>
                  <a:schemeClr val="tx2"/>
                </a:solidFill>
                <a:latin typeface="Verdana" pitchFamily="34" charset="0"/>
                <a:cs typeface="Arial" charset="0"/>
              </a:defRPr>
            </a:lvl2pPr>
            <a:lvl3pPr marL="1143000" indent="-228600" eaLnBrk="0" hangingPunct="0">
              <a:spcAft>
                <a:spcPct val="50000"/>
              </a:spcAft>
              <a:buClr>
                <a:srgbClr val="D52B1E"/>
              </a:buClr>
              <a:buFont typeface="Wingdings" pitchFamily="2" charset="2"/>
              <a:buChar char="l"/>
              <a:defRPr sz="2000">
                <a:solidFill>
                  <a:schemeClr val="tx2"/>
                </a:solidFill>
                <a:latin typeface="Verdana" pitchFamily="34" charset="0"/>
                <a:cs typeface="Arial" charset="0"/>
              </a:defRPr>
            </a:lvl3pPr>
            <a:lvl4pPr marL="1600200" indent="-228600" eaLnBrk="0" hangingPunct="0">
              <a:spcBef>
                <a:spcPct val="20000"/>
              </a:spcBef>
              <a:spcAft>
                <a:spcPct val="20000"/>
              </a:spcAft>
              <a:buChar char="–"/>
              <a:defRPr sz="1600">
                <a:solidFill>
                  <a:srgbClr val="4D4D4D"/>
                </a:solidFill>
                <a:latin typeface="Verdana" pitchFamily="34" charset="0"/>
                <a:cs typeface="Arial" charset="0"/>
              </a:defRPr>
            </a:lvl4pPr>
            <a:lvl5pPr marL="2057400" indent="-228600" eaLnBrk="0" hangingPunct="0">
              <a:spcBef>
                <a:spcPct val="20000"/>
              </a:spcBef>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har char="»"/>
              <a:defRPr sz="2000">
                <a:solidFill>
                  <a:schemeClr val="tx1"/>
                </a:solidFill>
                <a:latin typeface="Verdana" pitchFamily="34" charset="0"/>
                <a:cs typeface="Arial" charset="0"/>
              </a:defRPr>
            </a:lvl9pPr>
          </a:lstStyle>
          <a:p>
            <a:pPr eaLnBrk="1" hangingPunct="1">
              <a:spcAft>
                <a:spcPct val="0"/>
              </a:spcAft>
              <a:buClrTx/>
              <a:buFontTx/>
              <a:buNone/>
            </a:pPr>
            <a:r>
              <a:rPr lang="en-GB" altLang="en-US" sz="2000" b="1" dirty="0" smtClean="0">
                <a:solidFill>
                  <a:srgbClr val="000000"/>
                </a:solidFill>
                <a:ea typeface="Verdana" panose="020B0604030504040204" pitchFamily="34" charset="0"/>
                <a:cs typeface="Verdana" panose="020B0604030504040204" pitchFamily="34" charset="0"/>
              </a:rPr>
              <a:t>Discharge</a:t>
            </a:r>
          </a:p>
        </p:txBody>
      </p:sp>
      <p:sp>
        <p:nvSpPr>
          <p:cNvPr id="9" name="TextBox 8"/>
          <p:cNvSpPr txBox="1"/>
          <p:nvPr/>
        </p:nvSpPr>
        <p:spPr>
          <a:xfrm>
            <a:off x="922782" y="4472701"/>
            <a:ext cx="5287327" cy="646331"/>
          </a:xfrm>
          <a:prstGeom prst="rect">
            <a:avLst/>
          </a:prstGeom>
          <a:solidFill>
            <a:schemeClr val="bg2">
              <a:lumMod val="20000"/>
              <a:lumOff val="80000"/>
            </a:schemeClr>
          </a:solidFill>
          <a:ln>
            <a:noFill/>
          </a:ln>
        </p:spPr>
        <p:txBody>
          <a:bodyPr wrap="square">
            <a:spAutoFit/>
          </a:bodyPr>
          <a:lstStyle/>
          <a:p>
            <a:pPr algn="ctr">
              <a:defRPr/>
            </a:pPr>
            <a:r>
              <a:rPr lang="en-GB" dirty="0">
                <a:solidFill>
                  <a:srgbClr val="000000"/>
                </a:solidFill>
                <a:latin typeface="Verdana" panose="020B0604030504040204" pitchFamily="34" charset="0"/>
                <a:ea typeface="Verdana" panose="020B0604030504040204" pitchFamily="34" charset="0"/>
                <a:cs typeface="Verdana" panose="020B0604030504040204" pitchFamily="34" charset="0"/>
              </a:rPr>
              <a:t>Through–career  Individual Planning &amp; Personal Development “E2H2W” </a:t>
            </a:r>
          </a:p>
        </p:txBody>
      </p:sp>
      <p:sp>
        <p:nvSpPr>
          <p:cNvPr id="11" name="TextBox 22"/>
          <p:cNvSpPr txBox="1">
            <a:spLocks noChangeArrowheads="1"/>
          </p:cNvSpPr>
          <p:nvPr/>
        </p:nvSpPr>
        <p:spPr bwMode="auto">
          <a:xfrm>
            <a:off x="1995055" y="5370625"/>
            <a:ext cx="29187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lr>
                <a:srgbClr val="D52B1E"/>
              </a:buClr>
              <a:buFont typeface="Wingdings" pitchFamily="2" charset="2"/>
              <a:buChar char="l"/>
              <a:defRPr sz="2400">
                <a:solidFill>
                  <a:schemeClr val="tx2"/>
                </a:solidFill>
                <a:latin typeface="Verdana" pitchFamily="34" charset="0"/>
                <a:cs typeface="Arial" charset="0"/>
              </a:defRPr>
            </a:lvl1pPr>
            <a:lvl2pPr marL="742950" indent="-285750" eaLnBrk="0" hangingPunct="0">
              <a:spcAft>
                <a:spcPct val="50000"/>
              </a:spcAft>
              <a:buClr>
                <a:srgbClr val="D52B1E"/>
              </a:buClr>
              <a:buFont typeface="Wingdings" pitchFamily="2" charset="2"/>
              <a:buChar char="l"/>
              <a:defRPr sz="2200">
                <a:solidFill>
                  <a:schemeClr val="tx2"/>
                </a:solidFill>
                <a:latin typeface="Verdana" pitchFamily="34" charset="0"/>
                <a:cs typeface="Arial" charset="0"/>
              </a:defRPr>
            </a:lvl2pPr>
            <a:lvl3pPr marL="1143000" indent="-228600" eaLnBrk="0" hangingPunct="0">
              <a:spcAft>
                <a:spcPct val="50000"/>
              </a:spcAft>
              <a:buClr>
                <a:srgbClr val="D52B1E"/>
              </a:buClr>
              <a:buFont typeface="Wingdings" pitchFamily="2" charset="2"/>
              <a:buChar char="l"/>
              <a:defRPr sz="2000">
                <a:solidFill>
                  <a:schemeClr val="tx2"/>
                </a:solidFill>
                <a:latin typeface="Verdana" pitchFamily="34" charset="0"/>
                <a:cs typeface="Arial" charset="0"/>
              </a:defRPr>
            </a:lvl3pPr>
            <a:lvl4pPr marL="1600200" indent="-228600" eaLnBrk="0" hangingPunct="0">
              <a:spcBef>
                <a:spcPct val="20000"/>
              </a:spcBef>
              <a:spcAft>
                <a:spcPct val="20000"/>
              </a:spcAft>
              <a:buChar char="–"/>
              <a:defRPr sz="1600">
                <a:solidFill>
                  <a:srgbClr val="4D4D4D"/>
                </a:solidFill>
                <a:latin typeface="Verdana" pitchFamily="34" charset="0"/>
                <a:cs typeface="Arial" charset="0"/>
              </a:defRPr>
            </a:lvl4pPr>
            <a:lvl5pPr marL="2057400" indent="-228600" eaLnBrk="0" hangingPunct="0">
              <a:spcBef>
                <a:spcPct val="20000"/>
              </a:spcBef>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har char="»"/>
              <a:defRPr sz="2000">
                <a:solidFill>
                  <a:schemeClr val="tx1"/>
                </a:solidFill>
                <a:latin typeface="Verdana" pitchFamily="34" charset="0"/>
                <a:cs typeface="Arial" charset="0"/>
              </a:defRPr>
            </a:lvl9pPr>
          </a:lstStyle>
          <a:p>
            <a:pPr eaLnBrk="1" hangingPunct="1">
              <a:spcAft>
                <a:spcPct val="0"/>
              </a:spcAft>
              <a:buClrTx/>
              <a:buFontTx/>
              <a:buNone/>
            </a:pPr>
            <a:r>
              <a:rPr lang="en-GB" altLang="en-US" sz="2000" b="1" dirty="0" smtClean="0">
                <a:solidFill>
                  <a:srgbClr val="000000"/>
                </a:solidFill>
                <a:ea typeface="Verdana" panose="020B0604030504040204" pitchFamily="34" charset="0"/>
                <a:cs typeface="Verdana" panose="020B0604030504040204" pitchFamily="34" charset="0"/>
              </a:rPr>
              <a:t>Length of Service</a:t>
            </a:r>
          </a:p>
        </p:txBody>
      </p:sp>
      <p:sp>
        <p:nvSpPr>
          <p:cNvPr id="12" name="Isosceles Triangle 9"/>
          <p:cNvSpPr>
            <a:spLocks noChangeArrowheads="1"/>
          </p:cNvSpPr>
          <p:nvPr/>
        </p:nvSpPr>
        <p:spPr bwMode="auto">
          <a:xfrm rot="16200000">
            <a:off x="3190950" y="1349375"/>
            <a:ext cx="750990" cy="5336379"/>
          </a:xfrm>
          <a:prstGeom prst="triangle">
            <a:avLst>
              <a:gd name="adj" fmla="val 511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Aft>
                <a:spcPct val="50000"/>
              </a:spcAft>
              <a:buClr>
                <a:srgbClr val="D52B1E"/>
              </a:buClr>
              <a:buFont typeface="Wingdings" pitchFamily="2" charset="2"/>
              <a:buChar char="l"/>
              <a:defRPr sz="2400">
                <a:solidFill>
                  <a:schemeClr val="tx2"/>
                </a:solidFill>
                <a:latin typeface="Verdana" pitchFamily="34" charset="0"/>
                <a:cs typeface="Arial" charset="0"/>
              </a:defRPr>
            </a:lvl1pPr>
            <a:lvl2pPr marL="742950" indent="-285750" eaLnBrk="0" hangingPunct="0">
              <a:spcAft>
                <a:spcPct val="50000"/>
              </a:spcAft>
              <a:buClr>
                <a:srgbClr val="D52B1E"/>
              </a:buClr>
              <a:buFont typeface="Wingdings" pitchFamily="2" charset="2"/>
              <a:buChar char="l"/>
              <a:defRPr sz="2200">
                <a:solidFill>
                  <a:schemeClr val="tx2"/>
                </a:solidFill>
                <a:latin typeface="Verdana" pitchFamily="34" charset="0"/>
                <a:cs typeface="Arial" charset="0"/>
              </a:defRPr>
            </a:lvl2pPr>
            <a:lvl3pPr marL="1143000" indent="-228600" eaLnBrk="0" hangingPunct="0">
              <a:spcAft>
                <a:spcPct val="50000"/>
              </a:spcAft>
              <a:buClr>
                <a:srgbClr val="D52B1E"/>
              </a:buClr>
              <a:buFont typeface="Wingdings" pitchFamily="2" charset="2"/>
              <a:buChar char="l"/>
              <a:defRPr sz="2000">
                <a:solidFill>
                  <a:schemeClr val="tx2"/>
                </a:solidFill>
                <a:latin typeface="Verdana" pitchFamily="34" charset="0"/>
                <a:cs typeface="Arial" charset="0"/>
              </a:defRPr>
            </a:lvl3pPr>
            <a:lvl4pPr marL="1600200" indent="-228600" eaLnBrk="0" hangingPunct="0">
              <a:spcBef>
                <a:spcPct val="20000"/>
              </a:spcBef>
              <a:spcAft>
                <a:spcPct val="20000"/>
              </a:spcAft>
              <a:buChar char="–"/>
              <a:defRPr sz="1600">
                <a:solidFill>
                  <a:srgbClr val="4D4D4D"/>
                </a:solidFill>
                <a:latin typeface="Verdana" pitchFamily="34" charset="0"/>
                <a:cs typeface="Arial" charset="0"/>
              </a:defRPr>
            </a:lvl4pPr>
            <a:lvl5pPr marL="2057400" indent="-228600" eaLnBrk="0" hangingPunct="0">
              <a:spcBef>
                <a:spcPct val="20000"/>
              </a:spcBef>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har char="»"/>
              <a:defRPr sz="2000">
                <a:solidFill>
                  <a:schemeClr val="tx1"/>
                </a:solidFill>
                <a:latin typeface="Verdana" pitchFamily="34" charset="0"/>
                <a:cs typeface="Arial" charset="0"/>
              </a:defRPr>
            </a:lvl9pPr>
          </a:lstStyle>
          <a:p>
            <a:pPr eaLnBrk="1" hangingPunct="1">
              <a:spcAft>
                <a:spcPct val="0"/>
              </a:spcAft>
              <a:buClrTx/>
              <a:buFontTx/>
              <a:buNone/>
            </a:pPr>
            <a:endParaRPr lang="en-US" altLang="en-US" sz="1800" b="1" dirty="0" smtClean="0">
              <a:solidFill>
                <a:srgbClr val="4D4D4D"/>
              </a:solidFill>
              <a:latin typeface="Arial" charset="0"/>
            </a:endParaRPr>
          </a:p>
        </p:txBody>
      </p:sp>
      <p:cxnSp>
        <p:nvCxnSpPr>
          <p:cNvPr id="14" name="Straight Connector 13"/>
          <p:cNvCxnSpPr/>
          <p:nvPr/>
        </p:nvCxnSpPr>
        <p:spPr>
          <a:xfrm>
            <a:off x="844121" y="1534650"/>
            <a:ext cx="30182" cy="36319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4303" y="5162770"/>
            <a:ext cx="736436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8255" y="3268357"/>
            <a:ext cx="7601220" cy="6139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7" idx="1"/>
          </p:cNvCxnSpPr>
          <p:nvPr/>
        </p:nvCxnSpPr>
        <p:spPr>
          <a:xfrm>
            <a:off x="7659543" y="3307590"/>
            <a:ext cx="2367" cy="42624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59542" y="4032190"/>
            <a:ext cx="0" cy="99812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5555" y="2292503"/>
            <a:ext cx="624799" cy="369332"/>
          </a:xfrm>
          <a:prstGeom prst="rect">
            <a:avLst/>
          </a:prstGeom>
          <a:noFill/>
        </p:spPr>
        <p:txBody>
          <a:bodyPr wrap="square" rtlCol="0">
            <a:sp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Old</a:t>
            </a:r>
            <a:endParaRPr lang="en-GB" b="1" dirty="0">
              <a:latin typeface="Verdana" panose="020B0604030504040204" pitchFamily="34" charset="0"/>
              <a:ea typeface="Verdana" panose="020B0604030504040204" pitchFamily="34" charset="0"/>
              <a:cs typeface="Verdana" panose="020B0604030504040204" pitchFamily="34" charset="0"/>
            </a:endParaRPr>
          </a:p>
        </p:txBody>
      </p:sp>
      <p:sp>
        <p:nvSpPr>
          <p:cNvPr id="32" name="TextBox 31"/>
          <p:cNvSpPr txBox="1"/>
          <p:nvPr/>
        </p:nvSpPr>
        <p:spPr>
          <a:xfrm>
            <a:off x="52366" y="3827925"/>
            <a:ext cx="820168" cy="369332"/>
          </a:xfrm>
          <a:prstGeom prst="rect">
            <a:avLst/>
          </a:prstGeom>
          <a:noFill/>
        </p:spPr>
        <p:txBody>
          <a:bodyPr wrap="square" rtlCol="0">
            <a:sp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New</a:t>
            </a:r>
            <a:endParaRPr lang="en-GB" b="1" dirty="0">
              <a:latin typeface="Verdana" panose="020B0604030504040204" pitchFamily="34" charset="0"/>
              <a:ea typeface="Verdana" panose="020B0604030504040204" pitchFamily="34" charset="0"/>
              <a:cs typeface="Verdana" panose="020B0604030504040204" pitchFamily="34" charset="0"/>
            </a:endParaRPr>
          </a:p>
        </p:txBody>
      </p:sp>
      <p:sp>
        <p:nvSpPr>
          <p:cNvPr id="13" name="Pentagon 12"/>
          <p:cNvSpPr/>
          <p:nvPr/>
        </p:nvSpPr>
        <p:spPr bwMode="auto">
          <a:xfrm>
            <a:off x="6258588" y="3637096"/>
            <a:ext cx="2586154" cy="750990"/>
          </a:xfrm>
          <a:prstGeom prst="homePlate">
            <a:avLst>
              <a:gd name="adj" fmla="val 177762"/>
            </a:avLst>
          </a:prstGeom>
          <a:gradFill>
            <a:gsLst>
              <a:gs pos="0">
                <a:srgbClr val="7030A0"/>
              </a:gs>
              <a:gs pos="67000">
                <a:schemeClr val="accent1">
                  <a:tint val="44500"/>
                  <a:satMod val="160000"/>
                </a:schemeClr>
              </a:gs>
              <a:gs pos="100000">
                <a:schemeClr val="accent1">
                  <a:tint val="23500"/>
                  <a:satMod val="160000"/>
                </a:schemeClr>
              </a:gs>
            </a:gsLst>
            <a:lin ang="2700000" scaled="1"/>
          </a:gradFill>
          <a:ln w="9525" cap="flat" cmpd="sng" algn="ctr">
            <a:solidFill>
              <a:schemeClr val="tx1"/>
            </a:solidFill>
            <a:prstDash val="solid"/>
            <a:round/>
            <a:headEnd type="none" w="med" len="med"/>
            <a:tailEnd type="none" w="med" len="med"/>
          </a:ln>
          <a:effectLst/>
          <a:extLst/>
        </p:spPr>
        <p:txBody>
          <a:bodyPr anchor="ctr"/>
          <a:lstStyle/>
          <a:p>
            <a:pPr algn="ctr">
              <a:defRPr/>
            </a:pPr>
            <a:r>
              <a:rPr lang="en-GB" b="1" dirty="0">
                <a:solidFill>
                  <a:srgbClr val="FAF8F4"/>
                </a:solidFill>
                <a:latin typeface="Verdana" panose="020B0604030504040204" pitchFamily="34" charset="0"/>
                <a:ea typeface="Verdana" panose="020B0604030504040204" pitchFamily="34" charset="0"/>
                <a:cs typeface="Verdana" panose="020B0604030504040204" pitchFamily="34" charset="0"/>
              </a:rPr>
              <a:t>Resettlement</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29" y="5570680"/>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215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Assessing Additional</a:t>
            </a:r>
            <a:b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Support Needs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125624" y="1579418"/>
            <a:ext cx="5253644" cy="4031873"/>
          </a:xfrm>
          <a:prstGeom prst="rect">
            <a:avLst/>
          </a:prstGeom>
          <a:noFill/>
        </p:spPr>
        <p:txBody>
          <a:bodyPr wrap="square" rtlCol="0">
            <a:spAutoFit/>
          </a:bodyPr>
          <a:lstStyle/>
          <a:p>
            <a:pPr marL="342900" indent="-342900">
              <a:spcBef>
                <a:spcPts val="576"/>
              </a:spcBef>
              <a:buFont typeface="Arial" panose="020B0604020202020204" pitchFamily="34" charset="0"/>
              <a:buChar char="•"/>
            </a:pPr>
            <a:r>
              <a:rPr lang="en-GB" sz="2400" b="1" dirty="0" smtClean="0">
                <a:latin typeface="Verdana" panose="020B0604030504040204" pitchFamily="34" charset="0"/>
                <a:ea typeface="Verdana" panose="020B0604030504040204" pitchFamily="34" charset="0"/>
                <a:cs typeface="Verdana" panose="020B0604030504040204" pitchFamily="34" charset="0"/>
              </a:rPr>
              <a:t>H</a:t>
            </a:r>
            <a:r>
              <a:rPr lang="en-GB" sz="2400" dirty="0" smtClean="0">
                <a:latin typeface="Verdana" panose="020B0604030504040204" pitchFamily="34" charset="0"/>
                <a:ea typeface="Verdana" panose="020B0604030504040204" pitchFamily="34" charset="0"/>
                <a:cs typeface="Verdana" panose="020B0604030504040204" pitchFamily="34" charset="0"/>
              </a:rPr>
              <a:t>ealth</a:t>
            </a:r>
          </a:p>
          <a:p>
            <a:pPr marL="342900" indent="-342900">
              <a:spcBef>
                <a:spcPts val="576"/>
              </a:spcBef>
              <a:buFont typeface="Arial" panose="020B0604020202020204" pitchFamily="34" charset="0"/>
              <a:buChar char="•"/>
            </a:pPr>
            <a:r>
              <a:rPr lang="en-GB" sz="2400" b="1" dirty="0" smtClean="0">
                <a:latin typeface="Verdana" panose="020B0604030504040204" pitchFamily="34" charset="0"/>
                <a:ea typeface="Verdana" panose="020B0604030504040204" pitchFamily="34" charset="0"/>
                <a:cs typeface="Verdana" panose="020B0604030504040204" pitchFamily="34" charset="0"/>
              </a:rPr>
              <a:t>A</a:t>
            </a:r>
            <a:r>
              <a:rPr lang="en-GB" sz="2400" dirty="0" smtClean="0">
                <a:latin typeface="Verdana" panose="020B0604030504040204" pitchFamily="34" charset="0"/>
                <a:ea typeface="Verdana" panose="020B0604030504040204" pitchFamily="34" charset="0"/>
                <a:cs typeface="Verdana" panose="020B0604030504040204" pitchFamily="34" charset="0"/>
              </a:rPr>
              <a:t>ccommodation</a:t>
            </a:r>
          </a:p>
          <a:p>
            <a:pPr marL="342900" indent="-342900">
              <a:spcBef>
                <a:spcPts val="576"/>
              </a:spcBef>
              <a:buFont typeface="Arial" panose="020B0604020202020204" pitchFamily="34" charset="0"/>
              <a:buChar char="•"/>
            </a:pPr>
            <a:r>
              <a:rPr lang="en-GB" sz="2400" b="1" dirty="0" smtClean="0">
                <a:latin typeface="Verdana" panose="020B0604030504040204" pitchFamily="34" charset="0"/>
                <a:ea typeface="Verdana" panose="020B0604030504040204" pitchFamily="34" charset="0"/>
                <a:cs typeface="Verdana" panose="020B0604030504040204" pitchFamily="34" charset="0"/>
              </a:rPr>
              <a:t>R</a:t>
            </a:r>
            <a:r>
              <a:rPr lang="en-GB" sz="2400" dirty="0" smtClean="0">
                <a:latin typeface="Verdana" panose="020B0604030504040204" pitchFamily="34" charset="0"/>
                <a:ea typeface="Verdana" panose="020B0604030504040204" pitchFamily="34" charset="0"/>
                <a:cs typeface="Verdana" panose="020B0604030504040204" pitchFamily="34" charset="0"/>
              </a:rPr>
              <a:t>elocation</a:t>
            </a:r>
          </a:p>
          <a:p>
            <a:pPr marL="342900" indent="-342900">
              <a:spcBef>
                <a:spcPts val="576"/>
              </a:spcBef>
              <a:buFont typeface="Arial" panose="020B0604020202020204" pitchFamily="34" charset="0"/>
              <a:buChar char="•"/>
            </a:pPr>
            <a:r>
              <a:rPr lang="en-GB" sz="2400" b="1" dirty="0" smtClean="0">
                <a:latin typeface="Verdana" panose="020B0604030504040204" pitchFamily="34" charset="0"/>
                <a:ea typeface="Verdana" panose="020B0604030504040204" pitchFamily="34" charset="0"/>
                <a:cs typeface="Verdana" panose="020B0604030504040204" pitchFamily="34" charset="0"/>
              </a:rPr>
              <a:t>D</a:t>
            </a:r>
            <a:r>
              <a:rPr lang="en-GB" sz="2400" dirty="0" smtClean="0">
                <a:latin typeface="Verdana" panose="020B0604030504040204" pitchFamily="34" charset="0"/>
                <a:ea typeface="Verdana" panose="020B0604030504040204" pitchFamily="34" charset="0"/>
                <a:cs typeface="Verdana" panose="020B0604030504040204" pitchFamily="34" charset="0"/>
              </a:rPr>
              <a:t>rugs, alcohol and stress</a:t>
            </a:r>
          </a:p>
          <a:p>
            <a:pPr marL="342900" indent="-342900">
              <a:spcBef>
                <a:spcPts val="576"/>
              </a:spcBef>
              <a:buFont typeface="Arial" panose="020B0604020202020204" pitchFamily="34" charset="0"/>
              <a:buChar char="•"/>
            </a:pPr>
            <a:r>
              <a:rPr lang="en-GB" sz="2400" b="1" dirty="0" smtClean="0">
                <a:latin typeface="Verdana" panose="020B0604030504040204" pitchFamily="34" charset="0"/>
                <a:ea typeface="Verdana" panose="020B0604030504040204" pitchFamily="34" charset="0"/>
                <a:cs typeface="Verdana" panose="020B0604030504040204" pitchFamily="34" charset="0"/>
              </a:rPr>
              <a:t>F</a:t>
            </a:r>
            <a:r>
              <a:rPr lang="en-GB" sz="2400" dirty="0" smtClean="0">
                <a:latin typeface="Verdana" panose="020B0604030504040204" pitchFamily="34" charset="0"/>
                <a:ea typeface="Verdana" panose="020B0604030504040204" pitchFamily="34" charset="0"/>
                <a:cs typeface="Verdana" panose="020B0604030504040204" pitchFamily="34" charset="0"/>
              </a:rPr>
              <a:t>inance</a:t>
            </a:r>
          </a:p>
          <a:p>
            <a:pPr marL="342900" indent="-342900">
              <a:spcBef>
                <a:spcPts val="576"/>
              </a:spcBef>
              <a:buFont typeface="Arial" panose="020B0604020202020204" pitchFamily="34" charset="0"/>
              <a:buChar char="•"/>
            </a:pPr>
            <a:r>
              <a:rPr lang="en-GB" sz="2400" b="1" dirty="0" smtClean="0">
                <a:latin typeface="Verdana" panose="020B0604030504040204" pitchFamily="34" charset="0"/>
                <a:ea typeface="Verdana" panose="020B0604030504040204" pitchFamily="34" charset="0"/>
                <a:cs typeface="Verdana" panose="020B0604030504040204" pitchFamily="34" charset="0"/>
              </a:rPr>
              <a:t>A</a:t>
            </a:r>
            <a:r>
              <a:rPr lang="en-GB" sz="2400" dirty="0" smtClean="0">
                <a:latin typeface="Verdana" panose="020B0604030504040204" pitchFamily="34" charset="0"/>
                <a:ea typeface="Verdana" panose="020B0604030504040204" pitchFamily="34" charset="0"/>
                <a:cs typeface="Verdana" panose="020B0604030504040204" pitchFamily="34" charset="0"/>
              </a:rPr>
              <a:t>ttitude</a:t>
            </a:r>
          </a:p>
          <a:p>
            <a:pPr marL="342900" indent="-342900">
              <a:spcBef>
                <a:spcPts val="576"/>
              </a:spcBef>
              <a:buFont typeface="Arial" panose="020B0604020202020204" pitchFamily="34" charset="0"/>
              <a:buChar char="•"/>
            </a:pPr>
            <a:r>
              <a:rPr lang="en-GB" sz="2400" b="1" dirty="0" smtClean="0">
                <a:latin typeface="Verdana" panose="020B0604030504040204" pitchFamily="34" charset="0"/>
                <a:ea typeface="Verdana" panose="020B0604030504040204" pitchFamily="34" charset="0"/>
                <a:cs typeface="Verdana" panose="020B0604030504040204" pitchFamily="34" charset="0"/>
              </a:rPr>
              <a:t>C</a:t>
            </a:r>
            <a:r>
              <a:rPr lang="en-GB" sz="2400" dirty="0" smtClean="0">
                <a:latin typeface="Verdana" panose="020B0604030504040204" pitchFamily="34" charset="0"/>
                <a:ea typeface="Verdana" panose="020B0604030504040204" pitchFamily="34" charset="0"/>
                <a:cs typeface="Verdana" panose="020B0604030504040204" pitchFamily="34" charset="0"/>
              </a:rPr>
              <a:t>hildren and family</a:t>
            </a:r>
          </a:p>
          <a:p>
            <a:pPr marL="342900" indent="-342900">
              <a:spcBef>
                <a:spcPts val="576"/>
              </a:spcBef>
              <a:buFont typeface="Arial" panose="020B0604020202020204" pitchFamily="34" charset="0"/>
              <a:buChar char="•"/>
            </a:pPr>
            <a:r>
              <a:rPr lang="en-GB" sz="2400" b="1" dirty="0" smtClean="0">
                <a:latin typeface="Verdana" panose="020B0604030504040204" pitchFamily="34" charset="0"/>
                <a:ea typeface="Verdana" panose="020B0604030504040204" pitchFamily="34" charset="0"/>
                <a:cs typeface="Verdana" panose="020B0604030504040204" pitchFamily="34" charset="0"/>
              </a:rPr>
              <a:t>T</a:t>
            </a:r>
            <a:r>
              <a:rPr lang="en-GB" sz="2400" dirty="0" smtClean="0">
                <a:latin typeface="Verdana" panose="020B0604030504040204" pitchFamily="34" charset="0"/>
                <a:ea typeface="Verdana" panose="020B0604030504040204" pitchFamily="34" charset="0"/>
                <a:cs typeface="Verdana" panose="020B0604030504040204" pitchFamily="34" charset="0"/>
              </a:rPr>
              <a:t>raining and education</a:t>
            </a:r>
          </a:p>
          <a:p>
            <a:pPr marL="342900" indent="-342900">
              <a:spcBef>
                <a:spcPts val="576"/>
              </a:spcBef>
              <a:buFont typeface="Arial" panose="020B0604020202020204" pitchFamily="34" charset="0"/>
              <a:buChar char="•"/>
            </a:pPr>
            <a:r>
              <a:rPr lang="en-GB" sz="2400" b="1" dirty="0" smtClean="0">
                <a:latin typeface="Verdana" panose="020B0604030504040204" pitchFamily="34" charset="0"/>
                <a:ea typeface="Verdana" panose="020B0604030504040204" pitchFamily="34" charset="0"/>
                <a:cs typeface="Verdana" panose="020B0604030504040204" pitchFamily="34" charset="0"/>
              </a:rPr>
              <a:t>S</a:t>
            </a:r>
            <a:r>
              <a:rPr lang="en-GB" sz="2400" dirty="0" smtClean="0">
                <a:latin typeface="Verdana" panose="020B0604030504040204" pitchFamily="34" charset="0"/>
                <a:ea typeface="Verdana" panose="020B0604030504040204" pitchFamily="34" charset="0"/>
                <a:cs typeface="Verdana" panose="020B0604030504040204" pitchFamily="34" charset="0"/>
              </a:rPr>
              <a:t>upporting agencies</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20" y="5611291"/>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6136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fontScale="90000"/>
          </a:bodyPr>
          <a:lstStyle/>
          <a:p>
            <a: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Facts about a</a:t>
            </a:r>
            <a:b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Service Person’s Future</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432262" y="1568288"/>
            <a:ext cx="8229600" cy="372409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29 years – average age of service leaver</a:t>
            </a:r>
          </a:p>
          <a:p>
            <a:pPr marL="285750" indent="-285750">
              <a:spcBef>
                <a:spcPts val="600"/>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1% - serve a full 22 year career</a:t>
            </a:r>
          </a:p>
          <a:p>
            <a:pPr marL="285750" indent="-285750">
              <a:spcBef>
                <a:spcPts val="600"/>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A Service person will probably work in civilian employment for longer than their Service careers</a:t>
            </a:r>
          </a:p>
          <a:p>
            <a:pPr marL="285750" indent="-285750">
              <a:spcBef>
                <a:spcPts val="600"/>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Resettlement support is based on length of service</a:t>
            </a:r>
          </a:p>
          <a:p>
            <a:pPr marL="285750" indent="-285750">
              <a:spcBef>
                <a:spcPts val="600"/>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The public respects the Service’s achievements but is largely uninformed of their qualities and capabilities</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62" y="5501048"/>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721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66" y="0"/>
            <a:ext cx="9158166"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Welcome, aims and objectives</a:t>
            </a:r>
            <a:endPar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0117" y="1593377"/>
            <a:ext cx="8229600" cy="4983163"/>
          </a:xfrm>
        </p:spPr>
        <p:txBody>
          <a:bodyPr>
            <a:norm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Why are you here?</a:t>
            </a:r>
          </a:p>
          <a:p>
            <a:r>
              <a:rPr lang="en-US" sz="2400" dirty="0" smtClean="0">
                <a:latin typeface="Verdana" panose="020B0604030504040204" pitchFamily="34" charset="0"/>
                <a:ea typeface="Verdana" panose="020B0604030504040204" pitchFamily="34" charset="0"/>
                <a:cs typeface="Verdana" panose="020B0604030504040204" pitchFamily="34" charset="0"/>
              </a:rPr>
              <a:t>What is the Armed Forces Covenant? </a:t>
            </a:r>
          </a:p>
          <a:p>
            <a:r>
              <a:rPr lang="en-US" sz="2400" dirty="0" smtClean="0">
                <a:latin typeface="Verdana" panose="020B0604030504040204" pitchFamily="34" charset="0"/>
                <a:ea typeface="Verdana" panose="020B0604030504040204" pitchFamily="34" charset="0"/>
                <a:cs typeface="Verdana" panose="020B0604030504040204" pitchFamily="34" charset="0"/>
              </a:rPr>
              <a:t>Who are the Armed Forces Community?</a:t>
            </a:r>
          </a:p>
          <a:p>
            <a:r>
              <a:rPr lang="en-US" sz="2400" dirty="0" smtClean="0">
                <a:latin typeface="Verdana" panose="020B0604030504040204" pitchFamily="34" charset="0"/>
                <a:ea typeface="Verdana" panose="020B0604030504040204" pitchFamily="34" charset="0"/>
                <a:cs typeface="Verdana" panose="020B0604030504040204" pitchFamily="34" charset="0"/>
              </a:rPr>
              <a:t>How we can better understand their needs? </a:t>
            </a:r>
          </a:p>
          <a:p>
            <a:r>
              <a:rPr lang="en-US" sz="2400" dirty="0" smtClean="0">
                <a:latin typeface="Verdana" panose="020B0604030504040204" pitchFamily="34" charset="0"/>
                <a:ea typeface="Verdana" panose="020B0604030504040204" pitchFamily="34" charset="0"/>
                <a:cs typeface="Verdana" panose="020B0604030504040204" pitchFamily="34" charset="0"/>
              </a:rPr>
              <a:t>Provide you with the knowledge and skills to better support this community</a:t>
            </a:r>
          </a:p>
          <a:p>
            <a:r>
              <a:rPr lang="en-US" sz="2400" dirty="0" smtClean="0">
                <a:latin typeface="Verdana" panose="020B0604030504040204" pitchFamily="34" charset="0"/>
                <a:ea typeface="Verdana" panose="020B0604030504040204" pitchFamily="34" charset="0"/>
                <a:cs typeface="Verdana" panose="020B0604030504040204" pitchFamily="34" charset="0"/>
              </a:rPr>
              <a:t>Other sources of support – Service Charities</a:t>
            </a:r>
          </a:p>
          <a:p>
            <a:r>
              <a:rPr lang="en-US" sz="2400" dirty="0" smtClean="0">
                <a:latin typeface="Verdana" panose="020B0604030504040204" pitchFamily="34" charset="0"/>
                <a:ea typeface="Verdana" panose="020B0604030504040204" pitchFamily="34" charset="0"/>
                <a:cs typeface="Verdana" panose="020B0604030504040204" pitchFamily="34" charset="0"/>
              </a:rPr>
              <a:t>You as a Service Champion (including resources)</a:t>
            </a:r>
          </a:p>
          <a:p>
            <a:pPr marL="0" inden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17" y="5428328"/>
            <a:ext cx="930628" cy="114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024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16769"/>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Life after Service</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249382" y="1159484"/>
            <a:ext cx="8686800" cy="4339650"/>
          </a:xfrm>
          <a:prstGeom prst="rect">
            <a:avLst/>
          </a:prstGeom>
        </p:spPr>
        <p:txBody>
          <a:bodyPr wrap="square">
            <a:spAutoFit/>
          </a:bodyPr>
          <a:lstStyle/>
          <a:p>
            <a:pPr>
              <a:spcBef>
                <a:spcPts val="600"/>
              </a:spcBef>
            </a:pPr>
            <a:r>
              <a:rPr lang="en-GB" sz="2400" dirty="0">
                <a:latin typeface="Verdana" panose="020B0604030504040204" pitchFamily="34" charset="0"/>
                <a:ea typeface="Verdana" panose="020B0604030504040204" pitchFamily="34" charset="0"/>
                <a:cs typeface="Verdana" panose="020B0604030504040204" pitchFamily="34" charset="0"/>
              </a:rPr>
              <a:t>Leaving the Services is unlike simply changing jobs; it is a wholesale life change in which the Service leaver discards   more than just employment. </a:t>
            </a: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pPr>
            <a:endParaRPr lang="en-GB" sz="8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GB" sz="2400" dirty="0">
                <a:latin typeface="Verdana" panose="020B0604030504040204" pitchFamily="34" charset="0"/>
                <a:ea typeface="Verdana" panose="020B0604030504040204" pitchFamily="34" charset="0"/>
                <a:cs typeface="Verdana" panose="020B0604030504040204" pitchFamily="34" charset="0"/>
              </a:rPr>
              <a:t>They also relinquish their accommodation and the camaraderie of Services life. They undergo a radical change in lifestyle. </a:t>
            </a: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pPr>
            <a:endParaRPr lang="en-GB" sz="8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GB" sz="2400" dirty="0">
                <a:latin typeface="Verdana" panose="020B0604030504040204" pitchFamily="34" charset="0"/>
                <a:ea typeface="Verdana" panose="020B0604030504040204" pitchFamily="34" charset="0"/>
                <a:cs typeface="Verdana" panose="020B0604030504040204" pitchFamily="34" charset="0"/>
              </a:rPr>
              <a:t>They enter civilian life having to discard the familiar trappings of the Services including the relationship between different ranks and the discipline of an organised and relatively institutionalised existence.</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2" y="5595938"/>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6423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Office\logos\AFN_Joint-logo_REDv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882" y="5100164"/>
            <a:ext cx="1241454" cy="15287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2134445"/>
            <a:ext cx="9143999" cy="1323439"/>
          </a:xfrm>
          <a:prstGeom prst="rect">
            <a:avLst/>
          </a:prstGeom>
        </p:spPr>
        <p:txBody>
          <a:bodyPr wrap="square">
            <a:spAutoFit/>
          </a:bodyPr>
          <a:lstStyle/>
          <a:p>
            <a:pPr algn="ctr"/>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Impact of Service </a:t>
            </a: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life</a:t>
            </a:r>
          </a:p>
          <a:p>
            <a:pPr algn="ct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on </a:t>
            </a:r>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families</a:t>
            </a:r>
            <a:endParaRPr lang="en-GB" dirty="0"/>
          </a:p>
        </p:txBody>
      </p:sp>
    </p:spTree>
    <p:extLst>
      <p:ext uri="{BB962C8B-B14F-4D97-AF65-F5344CB8AC3E}">
        <p14:creationId xmlns:p14="http://schemas.microsoft.com/office/powerpoint/2010/main" val="1435994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Mother, Naval </a:t>
            </a:r>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f</a:t>
            </a: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amily</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437418" cy="4966535"/>
          </a:xfrm>
        </p:spPr>
        <p:txBody>
          <a:bodyPr>
            <a:normAutofit/>
          </a:bodyPr>
          <a:lstStyle/>
          <a:p>
            <a:pPr marL="0" indent="0" algn="ctr">
              <a:buNone/>
            </a:pPr>
            <a:r>
              <a:rPr lang="en-GB" sz="2400" dirty="0">
                <a:latin typeface="Verdana" panose="020B0604030504040204" pitchFamily="34" charset="0"/>
                <a:ea typeface="Verdana" panose="020B0604030504040204" pitchFamily="34" charset="0"/>
                <a:cs typeface="Verdana" panose="020B0604030504040204" pitchFamily="34" charset="0"/>
              </a:rPr>
              <a:t>“</a:t>
            </a:r>
            <a:r>
              <a:rPr lang="en-GB" sz="2400" i="1" dirty="0">
                <a:latin typeface="Verdana" panose="020B0604030504040204" pitchFamily="34" charset="0"/>
                <a:ea typeface="Verdana" panose="020B0604030504040204" pitchFamily="34" charset="0"/>
                <a:cs typeface="Verdana" panose="020B0604030504040204" pitchFamily="34" charset="0"/>
              </a:rPr>
              <a:t>Many families are separated because of their work – </a:t>
            </a:r>
            <a:r>
              <a:rPr lang="en-GB" sz="2400" i="1" dirty="0" smtClean="0">
                <a:latin typeface="Verdana" panose="020B0604030504040204" pitchFamily="34" charset="0"/>
                <a:ea typeface="Verdana" panose="020B0604030504040204" pitchFamily="34" charset="0"/>
                <a:cs typeface="Verdana" panose="020B0604030504040204" pitchFamily="34" charset="0"/>
              </a:rPr>
              <a:t>for instance </a:t>
            </a:r>
            <a:r>
              <a:rPr lang="en-GB" sz="2400" i="1" dirty="0">
                <a:latin typeface="Verdana" panose="020B0604030504040204" pitchFamily="34" charset="0"/>
                <a:ea typeface="Verdana" panose="020B0604030504040204" pitchFamily="34" charset="0"/>
                <a:cs typeface="Verdana" panose="020B0604030504040204" pitchFamily="34" charset="0"/>
              </a:rPr>
              <a:t>the families of oil rig workers or long distance lorry drivers. </a:t>
            </a:r>
            <a:endParaRPr lang="en-GB" sz="2400" i="1"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en-GB" sz="2400" i="1"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GB" sz="2400" i="1" dirty="0" smtClean="0">
                <a:latin typeface="Verdana" panose="020B0604030504040204" pitchFamily="34" charset="0"/>
                <a:ea typeface="Verdana" panose="020B0604030504040204" pitchFamily="34" charset="0"/>
                <a:cs typeface="Verdana" panose="020B0604030504040204" pitchFamily="34" charset="0"/>
              </a:rPr>
              <a:t>But </a:t>
            </a:r>
            <a:r>
              <a:rPr lang="en-GB" sz="2400" i="1" dirty="0">
                <a:latin typeface="Verdana" panose="020B0604030504040204" pitchFamily="34" charset="0"/>
                <a:ea typeface="Verdana" panose="020B0604030504040204" pitchFamily="34" charset="0"/>
                <a:cs typeface="Verdana" panose="020B0604030504040204" pitchFamily="34" charset="0"/>
              </a:rPr>
              <a:t>what is unique to Service families, and what makes such a distinction, is the element of uncertainty. You don’t know what’s going to happen to your loved one”</a:t>
            </a:r>
          </a:p>
          <a:p>
            <a:endParaRPr lang="en-GB"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5501047"/>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949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264"/>
            <a:ext cx="8686800" cy="1143000"/>
          </a:xfrm>
        </p:spPr>
        <p:txBody>
          <a:bodyPr>
            <a:noAutofit/>
          </a:bodyPr>
          <a:lstStyle/>
          <a:p>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UK Armed Forces Families Strategy 2016</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a:stretch>
            <a:fillRect/>
          </a:stretch>
        </p:blipFill>
        <p:spPr>
          <a:xfrm>
            <a:off x="249382" y="5425485"/>
            <a:ext cx="944962" cy="1292464"/>
          </a:xfrm>
          <a:prstGeom prst="rect">
            <a:avLst/>
          </a:prstGeom>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92"/>
          <a:stretch/>
        </p:blipFill>
        <p:spPr bwMode="auto">
          <a:xfrm>
            <a:off x="0" y="1160264"/>
            <a:ext cx="9090084" cy="589393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249382" y="6285183"/>
            <a:ext cx="9069302" cy="646331"/>
          </a:xfrm>
          <a:prstGeom prst="rect">
            <a:avLst/>
          </a:prstGeom>
        </p:spPr>
        <p:txBody>
          <a:bodyPr wrap="square">
            <a:spAutoFit/>
          </a:bodyPr>
          <a:lstStyle/>
          <a:p>
            <a:pPr lvl="0"/>
            <a:r>
              <a:rPr lang="en-GB" dirty="0" smtClean="0">
                <a:latin typeface="Verdana" panose="020B0604030504040204" pitchFamily="34" charset="0"/>
                <a:ea typeface="Verdana" panose="020B0604030504040204" pitchFamily="34" charset="0"/>
                <a:cs typeface="Verdana" panose="020B0604030504040204" pitchFamily="34" charset="0"/>
              </a:rPr>
              <a:t>Vision: ‘</a:t>
            </a:r>
            <a:r>
              <a:rPr lang="en-GB" i="1" dirty="0" smtClean="0">
                <a:latin typeface="Verdana" panose="020B0604030504040204" pitchFamily="34" charset="0"/>
                <a:ea typeface="Verdana" panose="020B0604030504040204" pitchFamily="34" charset="0"/>
                <a:cs typeface="Verdana" panose="020B0604030504040204" pitchFamily="34" charset="0"/>
              </a:rPr>
              <a:t>Resilient, empowered, thriving Service families, who are treated fairly, have increased choice, and who are valued by the Nation’</a:t>
            </a:r>
            <a:endParaRPr lang="en-GB"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63642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0193"/>
            <a:ext cx="9144001" cy="1143000"/>
          </a:xfrm>
        </p:spPr>
        <p:txBody>
          <a:bodyPr>
            <a:normAutofit fontScale="90000"/>
          </a:bodyPr>
          <a:lstStyle/>
          <a:p>
            <a: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Emotional Cycle of Deployment</a:t>
            </a:r>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23855" y="531307"/>
            <a:ext cx="5320145" cy="396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 y="2811970"/>
            <a:ext cx="6257213" cy="2867891"/>
          </a:xfrm>
          <a:prstGeom prst="rect">
            <a:avLst/>
          </a:prstGeom>
          <a:solidFill>
            <a:srgbClr val="000000"/>
          </a:solidFill>
          <a:ln>
            <a:noFill/>
          </a:ln>
          <a:effectLst/>
        </p:spPr>
      </p:pic>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026" y="5808043"/>
            <a:ext cx="768650" cy="94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359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GB" dirty="0" smtClean="0"/>
              <a:t>Naval Video</a:t>
            </a:r>
            <a:endParaRPr lang="en-GB" dirty="0"/>
          </a:p>
        </p:txBody>
      </p:sp>
      <p:sp>
        <p:nvSpPr>
          <p:cNvPr id="5" name="Rectangle 4"/>
          <p:cNvSpPr/>
          <p:nvPr/>
        </p:nvSpPr>
        <p:spPr>
          <a:xfrm>
            <a:off x="0" y="168994"/>
            <a:ext cx="9143999" cy="1323439"/>
          </a:xfrm>
          <a:prstGeom prst="rect">
            <a:avLst/>
          </a:prstGeom>
        </p:spPr>
        <p:txBody>
          <a:bodyPr wrap="square">
            <a:spAutoFit/>
          </a:bodyPr>
          <a:lstStyle/>
          <a:p>
            <a:pPr algn="ctr"/>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Impact of Service </a:t>
            </a: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life</a:t>
            </a:r>
          </a:p>
          <a:p>
            <a:pPr algn="ct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on </a:t>
            </a:r>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families</a:t>
            </a:r>
            <a:endParaRPr lang="en-GB"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5509674"/>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981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73671"/>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Armed Forces carers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214387"/>
            <a:ext cx="8686800" cy="4966535"/>
          </a:xfrm>
        </p:spPr>
        <p:txBody>
          <a:bodyPr>
            <a:normAutofit/>
          </a:bodyPr>
          <a:lstStyle/>
          <a:p>
            <a:pPr algn="ctr" fontAlgn="base">
              <a:spcBef>
                <a:spcPct val="0"/>
              </a:spcBef>
              <a:spcAft>
                <a:spcPct val="0"/>
              </a:spcAft>
            </a:pPr>
            <a:r>
              <a:rPr lang="en-GB" sz="2400" i="1" dirty="0">
                <a:solidFill>
                  <a:srgbClr val="FFFFFF"/>
                </a:solidFill>
                <a:latin typeface="Verdana" panose="020B0604030504040204" pitchFamily="34" charset="0"/>
                <a:ea typeface="Verdana" panose="020B0604030504040204" pitchFamily="34" charset="0"/>
                <a:cs typeface="Verdana" panose="020B0604030504040204" pitchFamily="34" charset="0"/>
              </a:rPr>
              <a:t>‘</a:t>
            </a:r>
            <a:r>
              <a:rPr lang="en-GB" sz="2400" i="1" dirty="0">
                <a:latin typeface="Verdana" panose="020B0604030504040204" pitchFamily="34" charset="0"/>
                <a:ea typeface="Verdana" panose="020B0604030504040204" pitchFamily="34" charset="0"/>
                <a:cs typeface="Verdana" panose="020B0604030504040204" pitchFamily="34" charset="0"/>
              </a:rPr>
              <a:t>One in four working age members of the ex-Service community have unpaid caring responsibilities which is considerably higher than the rate found in the general population’</a:t>
            </a:r>
          </a:p>
          <a:p>
            <a:pPr fontAlgn="base">
              <a:spcBef>
                <a:spcPct val="0"/>
              </a:spcBef>
              <a:spcAft>
                <a:spcPct val="0"/>
              </a:spcAft>
            </a:pPr>
            <a:endParaRPr lang="en-GB" sz="2400" i="1" dirty="0">
              <a:latin typeface="Verdana" panose="020B0604030504040204" pitchFamily="34" charset="0"/>
              <a:ea typeface="Verdana" panose="020B0604030504040204" pitchFamily="34" charset="0"/>
              <a:cs typeface="Verdana" panose="020B0604030504040204" pitchFamily="34" charset="0"/>
            </a:endParaRPr>
          </a:p>
          <a:p>
            <a:pPr marL="0" indent="0" algn="ctr" fontAlgn="base">
              <a:spcBef>
                <a:spcPct val="0"/>
              </a:spcBef>
              <a:spcAft>
                <a:spcPct val="0"/>
              </a:spcAft>
              <a:buNone/>
            </a:pPr>
            <a:r>
              <a:rPr lang="en-GB" sz="2400" i="1" dirty="0">
                <a:latin typeface="Verdana" panose="020B0604030504040204" pitchFamily="34" charset="0"/>
                <a:ea typeface="Verdana" panose="020B0604030504040204" pitchFamily="34" charset="0"/>
                <a:cs typeface="Verdana" panose="020B0604030504040204" pitchFamily="34" charset="0"/>
              </a:rPr>
              <a:t>23% vs 12</a:t>
            </a:r>
            <a:r>
              <a:rPr lang="en-GB" sz="2400" i="1" dirty="0" smtClean="0">
                <a:latin typeface="Verdana" panose="020B0604030504040204" pitchFamily="34" charset="0"/>
                <a:ea typeface="Verdana" panose="020B0604030504040204" pitchFamily="34" charset="0"/>
                <a:cs typeface="Verdana" panose="020B0604030504040204" pitchFamily="34" charset="0"/>
              </a:rPr>
              <a:t>%</a:t>
            </a:r>
          </a:p>
          <a:p>
            <a:pPr marL="0" indent="0" algn="ctr" fontAlgn="base">
              <a:spcBef>
                <a:spcPct val="0"/>
              </a:spcBef>
              <a:spcAft>
                <a:spcPct val="0"/>
              </a:spcAft>
              <a:buNone/>
            </a:pPr>
            <a:endParaRPr lang="en-GB" sz="2400" i="1" dirty="0">
              <a:latin typeface="Verdana" panose="020B0604030504040204" pitchFamily="34" charset="0"/>
              <a:ea typeface="Verdana" panose="020B0604030504040204" pitchFamily="34" charset="0"/>
              <a:cs typeface="Verdana" panose="020B0604030504040204" pitchFamily="34" charset="0"/>
            </a:endParaRPr>
          </a:p>
          <a:p>
            <a:pPr marL="0" indent="0" algn="ctr" fontAlgn="base">
              <a:spcBef>
                <a:spcPct val="0"/>
              </a:spcBef>
              <a:spcAft>
                <a:spcPct val="0"/>
              </a:spcAft>
              <a:buNone/>
            </a:pPr>
            <a:r>
              <a:rPr lang="en-GB" sz="1600" i="1" dirty="0" smtClean="0">
                <a:latin typeface="Verdana" panose="020B0604030504040204" pitchFamily="34" charset="0"/>
                <a:ea typeface="Verdana" panose="020B0604030504040204" pitchFamily="34" charset="0"/>
                <a:cs typeface="Verdana" panose="020B0604030504040204" pitchFamily="34" charset="0"/>
              </a:rPr>
              <a:t>A UK Household Survey of the Ex Service Community in 2014’ (RBL Report)</a:t>
            </a:r>
          </a:p>
          <a:p>
            <a:endParaRPr lang="en-GB" dirty="0"/>
          </a:p>
        </p:txBody>
      </p:sp>
      <p:pic>
        <p:nvPicPr>
          <p:cNvPr id="5"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25036" y="4459668"/>
            <a:ext cx="2743201" cy="219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82" y="5505133"/>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863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50" y="-127296"/>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Armed Forces Young Carers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319721" y="882791"/>
            <a:ext cx="8686800" cy="4966535"/>
          </a:xfrm>
        </p:spPr>
        <p:txBody>
          <a:bodyPr>
            <a:normAutofit/>
          </a:bodyPr>
          <a:lstStyle/>
          <a:p>
            <a:r>
              <a:rPr lang="en-GB" sz="2400" dirty="0">
                <a:latin typeface="Verdana" panose="020B0604030504040204" pitchFamily="34" charset="0"/>
                <a:ea typeface="Verdana" panose="020B0604030504040204" pitchFamily="34" charset="0"/>
                <a:cs typeface="Verdana" panose="020B0604030504040204" pitchFamily="34" charset="0"/>
              </a:rPr>
              <a:t>Service children who are young carers may be caring for:</a:t>
            </a:r>
          </a:p>
          <a:p>
            <a:pPr lvl="1"/>
            <a:r>
              <a:rPr lang="en-GB" sz="2000" dirty="0">
                <a:latin typeface="Verdana" panose="020B0604030504040204" pitchFamily="34" charset="0"/>
                <a:ea typeface="Verdana" panose="020B0604030504040204" pitchFamily="34" charset="0"/>
                <a:cs typeface="Verdana" panose="020B0604030504040204" pitchFamily="34" charset="0"/>
              </a:rPr>
              <a:t>A serving parent who has returned from deployment and is injured physically or experiencing mental health needs including PTSD </a:t>
            </a:r>
          </a:p>
          <a:p>
            <a:pPr lvl="1"/>
            <a:r>
              <a:rPr lang="en-GB" sz="2000" dirty="0">
                <a:latin typeface="Verdana" panose="020B0604030504040204" pitchFamily="34" charset="0"/>
                <a:ea typeface="Verdana" panose="020B0604030504040204" pitchFamily="34" charset="0"/>
                <a:cs typeface="Verdana" panose="020B0604030504040204" pitchFamily="34" charset="0"/>
              </a:rPr>
              <a:t>A non-serving parent remaining at home who is affected by illness or disability. </a:t>
            </a:r>
          </a:p>
          <a:p>
            <a:pPr lvl="1"/>
            <a:r>
              <a:rPr lang="en-GB" sz="2000" dirty="0">
                <a:latin typeface="Verdana" panose="020B0604030504040204" pitchFamily="34" charset="0"/>
                <a:ea typeface="Verdana" panose="020B0604030504040204" pitchFamily="34" charset="0"/>
                <a:cs typeface="Verdana" panose="020B0604030504040204" pitchFamily="34" charset="0"/>
              </a:rPr>
              <a:t>Sibling(s) or other family members affected by illness or disability.</a:t>
            </a:r>
          </a:p>
          <a:p>
            <a:r>
              <a:rPr lang="en-GB" sz="2400" dirty="0">
                <a:latin typeface="Verdana" panose="020B0604030504040204" pitchFamily="34" charset="0"/>
                <a:ea typeface="Verdana" panose="020B0604030504040204" pitchFamily="34" charset="0"/>
                <a:cs typeface="Verdana" panose="020B0604030504040204" pitchFamily="34" charset="0"/>
              </a:rPr>
              <a:t>Some serving personnel aged 18 to 25 have been identified as young adult carers caring at a distance and during leave for parents or siblings at their family home.</a:t>
            </a:r>
          </a:p>
          <a:p>
            <a:endParaRPr lang="en-GB"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87" y="5849326"/>
            <a:ext cx="751397" cy="92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9763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91511"/>
            <a:ext cx="8686800" cy="1143000"/>
          </a:xfrm>
        </p:spPr>
        <p:txBody>
          <a:bodyPr>
            <a:normAutofit fontScale="90000"/>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Additional pressures for</a:t>
            </a:r>
            <a:b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Military Young Carers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467517"/>
            <a:ext cx="8686800" cy="4966535"/>
          </a:xfrm>
        </p:spPr>
        <p:txBody>
          <a:bodyPr>
            <a:normAutofit/>
          </a:bodyPr>
          <a:lstStyle/>
          <a:p>
            <a:pPr lvl="0">
              <a:spcBef>
                <a:spcPts val="600"/>
              </a:spcBef>
            </a:pPr>
            <a:r>
              <a:rPr lang="en-GB" sz="2400" dirty="0">
                <a:latin typeface="Verdana" panose="020B0604030504040204" pitchFamily="34" charset="0"/>
                <a:ea typeface="Verdana" panose="020B0604030504040204" pitchFamily="34" charset="0"/>
                <a:cs typeface="Verdana" panose="020B0604030504040204" pitchFamily="34" charset="0"/>
              </a:rPr>
              <a:t>They may not have the support network of “full time” military families (Reservist Families)</a:t>
            </a:r>
          </a:p>
          <a:p>
            <a:pPr lvl="0">
              <a:spcBef>
                <a:spcPts val="600"/>
              </a:spcBef>
            </a:pPr>
            <a:r>
              <a:rPr lang="en-GB" sz="2400" dirty="0">
                <a:latin typeface="Verdana" panose="020B0604030504040204" pitchFamily="34" charset="0"/>
                <a:ea typeface="Verdana" panose="020B0604030504040204" pitchFamily="34" charset="0"/>
                <a:cs typeface="Verdana" panose="020B0604030504040204" pitchFamily="34" charset="0"/>
              </a:rPr>
              <a:t>They don’t always know where to access </a:t>
            </a:r>
            <a:r>
              <a:rPr lang="en-GB" sz="2400" dirty="0" smtClean="0">
                <a:latin typeface="Verdana" panose="020B0604030504040204" pitchFamily="34" charset="0"/>
                <a:ea typeface="Verdana" panose="020B0604030504040204" pitchFamily="34" charset="0"/>
                <a:cs typeface="Verdana" panose="020B0604030504040204" pitchFamily="34" charset="0"/>
              </a:rPr>
              <a:t>support</a:t>
            </a:r>
            <a:endParaRPr lang="en-GB" sz="24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GB" sz="2400" dirty="0">
                <a:latin typeface="Verdana" panose="020B0604030504040204" pitchFamily="34" charset="0"/>
                <a:ea typeface="Verdana" panose="020B0604030504040204" pitchFamily="34" charset="0"/>
                <a:cs typeface="Verdana" panose="020B0604030504040204" pitchFamily="34" charset="0"/>
              </a:rPr>
              <a:t>The family may have to move </a:t>
            </a:r>
            <a:r>
              <a:rPr lang="en-GB" sz="2400" dirty="0" smtClean="0">
                <a:latin typeface="Verdana" panose="020B0604030504040204" pitchFamily="34" charset="0"/>
                <a:ea typeface="Verdana" panose="020B0604030504040204" pitchFamily="34" charset="0"/>
                <a:cs typeface="Verdana" panose="020B0604030504040204" pitchFamily="34" charset="0"/>
              </a:rPr>
              <a:t>frequently</a:t>
            </a:r>
            <a:endParaRPr lang="en-GB" sz="24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GB" sz="2400" dirty="0">
                <a:latin typeface="Verdana" panose="020B0604030504040204" pitchFamily="34" charset="0"/>
                <a:ea typeface="Verdana" panose="020B0604030504040204" pitchFamily="34" charset="0"/>
                <a:cs typeface="Verdana" panose="020B0604030504040204" pitchFamily="34" charset="0"/>
              </a:rPr>
              <a:t>May live some distance from extended </a:t>
            </a:r>
            <a:r>
              <a:rPr lang="en-GB" sz="2400" dirty="0" smtClean="0">
                <a:latin typeface="Verdana" panose="020B0604030504040204" pitchFamily="34" charset="0"/>
                <a:ea typeface="Verdana" panose="020B0604030504040204" pitchFamily="34" charset="0"/>
                <a:cs typeface="Verdana" panose="020B0604030504040204" pitchFamily="34" charset="0"/>
              </a:rPr>
              <a:t>family/friends</a:t>
            </a:r>
            <a:endParaRPr lang="en-GB" sz="24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GB" sz="2400" dirty="0">
                <a:latin typeface="Verdana" panose="020B0604030504040204" pitchFamily="34" charset="0"/>
                <a:ea typeface="Verdana" panose="020B0604030504040204" pitchFamily="34" charset="0"/>
                <a:cs typeface="Verdana" panose="020B0604030504040204" pitchFamily="34" charset="0"/>
              </a:rPr>
              <a:t>They may not have peers who understand the effects of military </a:t>
            </a:r>
            <a:r>
              <a:rPr lang="en-GB" sz="2400" dirty="0" smtClean="0">
                <a:latin typeface="Verdana" panose="020B0604030504040204" pitchFamily="34" charset="0"/>
                <a:ea typeface="Verdana" panose="020B0604030504040204" pitchFamily="34" charset="0"/>
                <a:cs typeface="Verdana" panose="020B0604030504040204" pitchFamily="34" charset="0"/>
              </a:rPr>
              <a:t>life</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sp>
        <p:nvSpPr>
          <p:cNvPr id="5" name="Rectangular Callout 4"/>
          <p:cNvSpPr/>
          <p:nvPr/>
        </p:nvSpPr>
        <p:spPr>
          <a:xfrm>
            <a:off x="1485900" y="4620985"/>
            <a:ext cx="4898571" cy="2016576"/>
          </a:xfrm>
          <a:prstGeom prst="wedgeRectCallout">
            <a:avLst>
              <a:gd name="adj1" fmla="val 608"/>
              <a:gd name="adj2" fmla="val 4867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000" b="1" i="1" dirty="0">
                <a:solidFill>
                  <a:schemeClr val="tx1"/>
                </a:solidFill>
                <a:latin typeface="Verdana" panose="020B0604030504040204" pitchFamily="34" charset="0"/>
                <a:ea typeface="Verdana" panose="020B0604030504040204" pitchFamily="34" charset="0"/>
                <a:cs typeface="Verdana" panose="020B0604030504040204" pitchFamily="34" charset="0"/>
              </a:rPr>
              <a:t>“Moving around a lot is very hard because you don’t know where you are going to or what help there might </a:t>
            </a:r>
            <a:r>
              <a:rPr lang="en-GB" sz="20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be.” </a:t>
            </a:r>
          </a:p>
          <a:p>
            <a:pPr algn="ctr">
              <a:buNone/>
            </a:pPr>
            <a:endParaRPr lang="en-GB" sz="20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buNone/>
            </a:pPr>
            <a:r>
              <a:rPr lang="en-GB" sz="2000" b="1"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(Military Young Carer, aged 14)</a:t>
            </a:r>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2" y="5485036"/>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044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91511"/>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Education and schooling</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467517"/>
            <a:ext cx="8686800" cy="4966535"/>
          </a:xfrm>
        </p:spPr>
        <p:txBody>
          <a:bodyPr>
            <a:normAutofit/>
          </a:bodyPr>
          <a:lstStyle/>
          <a:p>
            <a:pPr marL="0" indent="0">
              <a:buNone/>
            </a:pPr>
            <a:r>
              <a:rPr lang="en-GB" sz="2400" dirty="0" smtClean="0">
                <a:latin typeface="Verdana" panose="020B0604030504040204" pitchFamily="34" charset="0"/>
                <a:ea typeface="Verdana" panose="020B0604030504040204" pitchFamily="34" charset="0"/>
                <a:cs typeface="Verdana" panose="020B0604030504040204" pitchFamily="34" charset="0"/>
              </a:rPr>
              <a:t>Service children can face big challenges, such as emotional strain due to parents being deployed, frequent house moves and problems with admissions to schools</a:t>
            </a:r>
          </a:p>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400" dirty="0" smtClean="0">
                <a:latin typeface="Verdana" panose="020B0604030504040204" pitchFamily="34" charset="0"/>
                <a:ea typeface="Verdana" panose="020B0604030504040204" pitchFamily="34" charset="0"/>
                <a:cs typeface="Verdana" panose="020B0604030504040204" pitchFamily="34" charset="0"/>
              </a:rPr>
              <a:t>Service children may change schools up to 11 times during their school career </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69" y="5466541"/>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971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66" y="0"/>
            <a:ext cx="9158166"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The Armed Forces Covenant</a:t>
            </a:r>
            <a:endPar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0117" y="1593377"/>
            <a:ext cx="8229600" cy="4983163"/>
          </a:xfrm>
        </p:spPr>
        <p:txBody>
          <a:bodyPr>
            <a:normAutofit/>
          </a:bodyPr>
          <a:lstStyle/>
          <a:p>
            <a:pPr marL="0" indent="0" algn="ctr">
              <a:buNone/>
            </a:pPr>
            <a:r>
              <a:rPr lang="en-GB" sz="2400" i="1" dirty="0">
                <a:latin typeface="Verdana" panose="020B0604030504040204" pitchFamily="34" charset="0"/>
                <a:ea typeface="Verdana" panose="020B0604030504040204" pitchFamily="34" charset="0"/>
                <a:cs typeface="Verdana" panose="020B0604030504040204" pitchFamily="34" charset="0"/>
              </a:rPr>
              <a:t>The Armed Forces Covenant is a promise from the nation ensuring that those who serve or who have served, and their families, are treated fairly.</a:t>
            </a:r>
          </a:p>
          <a:p>
            <a:pPr marL="0" indent="0">
              <a:buNone/>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400" dirty="0" smtClean="0">
                <a:latin typeface="Verdana" panose="020B0604030504040204" pitchFamily="34" charset="0"/>
                <a:ea typeface="Verdana" panose="020B0604030504040204" pitchFamily="34" charset="0"/>
                <a:cs typeface="Verdana" panose="020B0604030504040204" pitchFamily="34" charset="0"/>
              </a:rPr>
              <a:t>“Parity not priority”</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9" descr="http://www.jtolds.com/images/equality-vs-equ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87" y="4716488"/>
            <a:ext cx="4105079" cy="1810176"/>
          </a:xfrm>
          <a:prstGeom prst="rect">
            <a:avLst/>
          </a:prstGeom>
          <a:noFill/>
          <a:ln w="254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279" y="5374139"/>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24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40998"/>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Education and schooling</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002002"/>
            <a:ext cx="8686800" cy="4966535"/>
          </a:xfrm>
        </p:spPr>
        <p:txBody>
          <a:bodyPr>
            <a:norm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Early years childcare </a:t>
            </a:r>
          </a:p>
          <a:p>
            <a:r>
              <a:rPr lang="en-GB" sz="2400" dirty="0" smtClean="0">
                <a:latin typeface="Verdana" panose="020B0604030504040204" pitchFamily="34" charset="0"/>
                <a:ea typeface="Verdana" panose="020B0604030504040204" pitchFamily="34" charset="0"/>
                <a:cs typeface="Verdana" panose="020B0604030504040204" pitchFamily="34" charset="0"/>
              </a:rPr>
              <a:t>School admissions – process, practicalities and Policy</a:t>
            </a:r>
          </a:p>
          <a:p>
            <a:r>
              <a:rPr lang="en-GB" sz="2400" dirty="0" smtClean="0">
                <a:latin typeface="Verdana" panose="020B0604030504040204" pitchFamily="34" charset="0"/>
                <a:ea typeface="Verdana" panose="020B0604030504040204" pitchFamily="34" charset="0"/>
                <a:cs typeface="Verdana" panose="020B0604030504040204" pitchFamily="34" charset="0"/>
              </a:rPr>
              <a:t>Attainment</a:t>
            </a:r>
          </a:p>
          <a:p>
            <a:r>
              <a:rPr lang="en-GB" sz="2400" dirty="0" smtClean="0">
                <a:latin typeface="Verdana" panose="020B0604030504040204" pitchFamily="34" charset="0"/>
                <a:ea typeface="Verdana" panose="020B0604030504040204" pitchFamily="34" charset="0"/>
                <a:cs typeface="Verdana" panose="020B0604030504040204" pitchFamily="34" charset="0"/>
              </a:rPr>
              <a:t>SEN – Special Education Needs</a:t>
            </a:r>
          </a:p>
          <a:p>
            <a:r>
              <a:rPr lang="en-GB" sz="2400" dirty="0" smtClean="0">
                <a:latin typeface="Verdana" panose="020B0604030504040204" pitchFamily="34" charset="0"/>
                <a:ea typeface="Verdana" panose="020B0604030504040204" pitchFamily="34" charset="0"/>
                <a:cs typeface="Verdana" panose="020B0604030504040204" pitchFamily="34" charset="0"/>
              </a:rPr>
              <a:t>School transport</a:t>
            </a:r>
          </a:p>
          <a:p>
            <a:r>
              <a:rPr lang="en-GB" sz="2400" dirty="0" smtClean="0">
                <a:latin typeface="Verdana" panose="020B0604030504040204" pitchFamily="34" charset="0"/>
                <a:ea typeface="Verdana" panose="020B0604030504040204" pitchFamily="34" charset="0"/>
                <a:cs typeface="Verdana" panose="020B0604030504040204" pitchFamily="34" charset="0"/>
              </a:rPr>
              <a:t>Service Pupil Premium</a:t>
            </a:r>
          </a:p>
          <a:p>
            <a:r>
              <a:rPr lang="en-GB" sz="2400" dirty="0" smtClean="0">
                <a:latin typeface="Verdana" panose="020B0604030504040204" pitchFamily="34" charset="0"/>
                <a:ea typeface="Verdana" panose="020B0604030504040204" pitchFamily="34" charset="0"/>
                <a:cs typeface="Verdana" panose="020B0604030504040204" pitchFamily="34" charset="0"/>
              </a:rPr>
              <a:t>Involvement of Service families in schools – PTA, Governor, classroom helpers </a:t>
            </a:r>
            <a:r>
              <a:rPr lang="en-GB" sz="2400" dirty="0" err="1" smtClean="0">
                <a:latin typeface="Verdana" panose="020B0604030504040204" pitchFamily="34" charset="0"/>
                <a:ea typeface="Verdana" panose="020B0604030504040204" pitchFamily="34" charset="0"/>
                <a:cs typeface="Verdana" panose="020B0604030504040204" pitchFamily="34" charset="0"/>
              </a:rPr>
              <a:t>etc</a:t>
            </a:r>
            <a:endParaRPr lang="en-GB" sz="2400" dirty="0" smtClean="0">
              <a:latin typeface="Verdana" panose="020B0604030504040204" pitchFamily="34" charset="0"/>
              <a:ea typeface="Verdana" panose="020B0604030504040204" pitchFamily="34" charset="0"/>
              <a:cs typeface="Verdana" panose="020B0604030504040204" pitchFamily="34" charset="0"/>
            </a:endParaRPr>
          </a:p>
          <a:p>
            <a:r>
              <a:rPr lang="en-GB" sz="2400" dirty="0" smtClean="0">
                <a:latin typeface="Verdana" panose="020B0604030504040204" pitchFamily="34" charset="0"/>
                <a:ea typeface="Verdana" panose="020B0604030504040204" pitchFamily="34" charset="0"/>
                <a:cs typeface="Verdana" panose="020B0604030504040204" pitchFamily="34" charset="0"/>
              </a:rPr>
              <a:t>National research</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1" y="5544180"/>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178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031" y="20271"/>
            <a:ext cx="8025938" cy="1470025"/>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Real Life Experiences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6" name="Subtitle 2"/>
          <p:cNvSpPr txBox="1">
            <a:spLocks/>
          </p:cNvSpPr>
          <p:nvPr/>
        </p:nvSpPr>
        <p:spPr>
          <a:xfrm>
            <a:off x="8584969" y="1853880"/>
            <a:ext cx="7344816" cy="352764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algn="l"/>
            <a:r>
              <a:rPr lang="en-GB"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en-GB"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p:nvSpPr>
        <p:spPr>
          <a:xfrm>
            <a:off x="1322745" y="1670618"/>
            <a:ext cx="1250663" cy="400110"/>
          </a:xfrm>
          <a:prstGeom prst="rect">
            <a:avLst/>
          </a:prstGeom>
        </p:spPr>
        <p:txBody>
          <a:bodyPr wrap="none">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Unit Life</a:t>
            </a:r>
          </a:p>
        </p:txBody>
      </p:sp>
      <p:sp>
        <p:nvSpPr>
          <p:cNvPr id="8" name="Rectangle 7"/>
          <p:cNvSpPr/>
          <p:nvPr/>
        </p:nvSpPr>
        <p:spPr>
          <a:xfrm>
            <a:off x="1322745" y="2039950"/>
            <a:ext cx="1201867" cy="400110"/>
          </a:xfrm>
          <a:prstGeom prst="rect">
            <a:avLst/>
          </a:prstGeom>
        </p:spPr>
        <p:txBody>
          <a:bodyPr wrap="none">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Training</a:t>
            </a:r>
          </a:p>
        </p:txBody>
      </p:sp>
      <p:sp>
        <p:nvSpPr>
          <p:cNvPr id="9" name="Rectangle 8"/>
          <p:cNvSpPr/>
          <p:nvPr/>
        </p:nvSpPr>
        <p:spPr>
          <a:xfrm>
            <a:off x="1322745" y="2409282"/>
            <a:ext cx="1736116" cy="400110"/>
          </a:xfrm>
          <a:prstGeom prst="rect">
            <a:avLst/>
          </a:prstGeom>
        </p:spPr>
        <p:txBody>
          <a:bodyPr wrap="none">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Deployment</a:t>
            </a:r>
          </a:p>
        </p:txBody>
      </p:sp>
      <p:sp>
        <p:nvSpPr>
          <p:cNvPr id="10" name="Rectangle 9"/>
          <p:cNvSpPr/>
          <p:nvPr/>
        </p:nvSpPr>
        <p:spPr>
          <a:xfrm>
            <a:off x="2661445" y="2876406"/>
            <a:ext cx="1812035" cy="400110"/>
          </a:xfrm>
          <a:prstGeom prst="rect">
            <a:avLst/>
          </a:prstGeom>
        </p:spPr>
        <p:txBody>
          <a:bodyPr wrap="none">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War Fighting</a:t>
            </a:r>
          </a:p>
        </p:txBody>
      </p:sp>
      <p:sp>
        <p:nvSpPr>
          <p:cNvPr id="11" name="Rectangle 10"/>
          <p:cNvSpPr/>
          <p:nvPr/>
        </p:nvSpPr>
        <p:spPr>
          <a:xfrm>
            <a:off x="2661445" y="3281673"/>
            <a:ext cx="2126031" cy="400110"/>
          </a:xfrm>
          <a:prstGeom prst="rect">
            <a:avLst/>
          </a:prstGeom>
        </p:spPr>
        <p:txBody>
          <a:bodyPr wrap="none">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Peace Support </a:t>
            </a:r>
          </a:p>
        </p:txBody>
      </p:sp>
      <p:sp>
        <p:nvSpPr>
          <p:cNvPr id="12" name="Rectangle 11"/>
          <p:cNvSpPr/>
          <p:nvPr/>
        </p:nvSpPr>
        <p:spPr>
          <a:xfrm>
            <a:off x="2661445" y="3673675"/>
            <a:ext cx="1997983" cy="400110"/>
          </a:xfrm>
          <a:prstGeom prst="rect">
            <a:avLst/>
          </a:prstGeom>
        </p:spPr>
        <p:txBody>
          <a:bodyPr wrap="none">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UK</a:t>
            </a:r>
            <a:r>
              <a:rPr lang="en-GB" dirty="0"/>
              <a:t> </a:t>
            </a:r>
            <a:r>
              <a:rPr lang="en-GB" sz="2000" dirty="0">
                <a:latin typeface="Verdana" panose="020B0604030504040204" pitchFamily="34" charset="0"/>
                <a:ea typeface="Verdana" panose="020B0604030504040204" pitchFamily="34" charset="0"/>
                <a:cs typeface="Verdana" panose="020B0604030504040204" pitchFamily="34" charset="0"/>
              </a:rPr>
              <a:t>Operations</a:t>
            </a:r>
          </a:p>
        </p:txBody>
      </p:sp>
      <p:sp>
        <p:nvSpPr>
          <p:cNvPr id="13" name="Rectangle 12"/>
          <p:cNvSpPr/>
          <p:nvPr/>
        </p:nvSpPr>
        <p:spPr>
          <a:xfrm>
            <a:off x="2661445" y="4076308"/>
            <a:ext cx="3712298" cy="400110"/>
          </a:xfrm>
          <a:prstGeom prst="rect">
            <a:avLst/>
          </a:prstGeom>
        </p:spPr>
        <p:txBody>
          <a:bodyPr wrap="none">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Rear Party/Rear Operations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644" y="1626704"/>
            <a:ext cx="1584325"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494" y="4875617"/>
            <a:ext cx="261620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295" y="5472517"/>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33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031" y="1642427"/>
            <a:ext cx="8025938" cy="1470025"/>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Service delivery for</a:t>
            </a:r>
            <a:b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Public Authorities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Subtitle 2"/>
          <p:cNvSpPr>
            <a:spLocks noGrp="1"/>
          </p:cNvSpPr>
          <p:nvPr>
            <p:ph type="subTitle" idx="1"/>
          </p:nvPr>
        </p:nvSpPr>
        <p:spPr/>
        <p:txBody>
          <a:bodyPr/>
          <a:lstStyle/>
          <a:p>
            <a:endParaRPr lang="en-GB"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14" y="5645743"/>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5743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Ask the question</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686800" cy="4966535"/>
          </a:xfrm>
        </p:spPr>
        <p:txBody>
          <a:bodyPr>
            <a:norm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Have you or any member of your immediate family ever served in the Armed Forces?</a:t>
            </a:r>
          </a:p>
          <a:p>
            <a:pPr marL="0" indent="0">
              <a:buNone/>
            </a:pPr>
            <a:endParaRPr lang="en-GB" sz="2400" dirty="0" smtClean="0">
              <a:latin typeface="Verdana" panose="020B0604030504040204" pitchFamily="34" charset="0"/>
              <a:ea typeface="Verdana" panose="020B0604030504040204" pitchFamily="34" charset="0"/>
              <a:cs typeface="Verdana" panose="020B0604030504040204" pitchFamily="34" charset="0"/>
            </a:endParaRPr>
          </a:p>
          <a:p>
            <a:r>
              <a:rPr lang="en-GB" sz="2400" dirty="0" smtClean="0">
                <a:latin typeface="Verdana" panose="020B0604030504040204" pitchFamily="34" charset="0"/>
                <a:ea typeface="Verdana" panose="020B0604030504040204" pitchFamily="34" charset="0"/>
                <a:cs typeface="Verdana" panose="020B0604030504040204" pitchFamily="34" charset="0"/>
              </a:rPr>
              <a:t>Accurately identify members of the Armed Forces community accessing services</a:t>
            </a:r>
          </a:p>
          <a:p>
            <a:endParaRPr lang="en-GB" sz="2400" dirty="0">
              <a:latin typeface="Verdana" panose="020B0604030504040204" pitchFamily="34" charset="0"/>
              <a:ea typeface="Verdana" panose="020B0604030504040204" pitchFamily="34" charset="0"/>
              <a:cs typeface="Verdana" panose="020B0604030504040204" pitchFamily="34" charset="0"/>
            </a:endParaRPr>
          </a:p>
          <a:p>
            <a:r>
              <a:rPr lang="en-GB" sz="2400" dirty="0" smtClean="0">
                <a:latin typeface="Verdana" panose="020B0604030504040204" pitchFamily="34" charset="0"/>
                <a:ea typeface="Verdana" panose="020B0604030504040204" pitchFamily="34" charset="0"/>
                <a:cs typeface="Verdana" panose="020B0604030504040204" pitchFamily="34" charset="0"/>
              </a:rPr>
              <a:t>How do you know you are not disadvantaging if you haven’t asked the question?</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37" y="5501048"/>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2984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Accessing health</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686800" cy="4966535"/>
          </a:xfrm>
        </p:spPr>
        <p:txBody>
          <a:bodyPr>
            <a:normAutofit/>
          </a:bodyPr>
          <a:lstStyle/>
          <a:p>
            <a:pPr indent="-457200">
              <a:lnSpc>
                <a:spcPct val="150000"/>
              </a:lnSpc>
            </a:pPr>
            <a:r>
              <a:rPr lang="en-GB" sz="2400" dirty="0">
                <a:latin typeface="Verdana" panose="020B0604030504040204" pitchFamily="34" charset="0"/>
                <a:ea typeface="Verdana" panose="020B0604030504040204" pitchFamily="34" charset="0"/>
                <a:cs typeface="Verdana" panose="020B0604030504040204" pitchFamily="34" charset="0"/>
              </a:rPr>
              <a:t>Joint Strategic Needs </a:t>
            </a:r>
            <a:r>
              <a:rPr lang="en-GB" sz="2400" dirty="0" smtClean="0">
                <a:latin typeface="Verdana" panose="020B0604030504040204" pitchFamily="34" charset="0"/>
                <a:ea typeface="Verdana" panose="020B0604030504040204" pitchFamily="34" charset="0"/>
                <a:cs typeface="Verdana" panose="020B0604030504040204" pitchFamily="34" charset="0"/>
              </a:rPr>
              <a:t>Assessment</a:t>
            </a:r>
            <a:endParaRPr lang="en-GB" sz="2400" dirty="0">
              <a:latin typeface="Verdana" panose="020B0604030504040204" pitchFamily="34" charset="0"/>
              <a:ea typeface="Verdana" panose="020B0604030504040204" pitchFamily="34" charset="0"/>
              <a:cs typeface="Verdana" panose="020B0604030504040204" pitchFamily="34" charset="0"/>
            </a:endParaRPr>
          </a:p>
          <a:p>
            <a:pPr indent="-457200">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Registration with GPs and dentists</a:t>
            </a:r>
          </a:p>
          <a:p>
            <a:pPr lvl="1" indent="-457200">
              <a:lnSpc>
                <a:spcPct val="150000"/>
              </a:lnSpc>
            </a:pPr>
            <a:r>
              <a:rPr lang="en-GB" sz="2000" dirty="0" smtClean="0">
                <a:latin typeface="Verdana" panose="020B0604030504040204" pitchFamily="34" charset="0"/>
                <a:ea typeface="Verdana" panose="020B0604030504040204" pitchFamily="34" charset="0"/>
                <a:cs typeface="Verdana" panose="020B0604030504040204" pitchFamily="34" charset="0"/>
              </a:rPr>
              <a:t>NHS Choices</a:t>
            </a: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indent="-457200">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Qualification for priority healthcare</a:t>
            </a:r>
          </a:p>
          <a:p>
            <a:pPr indent="-457200">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Waiting </a:t>
            </a:r>
            <a:r>
              <a:rPr lang="en-GB" sz="2400" dirty="0">
                <a:latin typeface="Verdana" panose="020B0604030504040204" pitchFamily="34" charset="0"/>
                <a:ea typeface="Verdana" panose="020B0604030504040204" pitchFamily="34" charset="0"/>
                <a:cs typeface="Verdana" panose="020B0604030504040204" pitchFamily="34" charset="0"/>
              </a:rPr>
              <a:t>lists </a:t>
            </a:r>
            <a:r>
              <a:rPr lang="en-GB" sz="2400" dirty="0" smtClean="0">
                <a:latin typeface="Verdana" panose="020B0604030504040204" pitchFamily="34" charset="0"/>
                <a:ea typeface="Verdana" panose="020B0604030504040204" pitchFamily="34" charset="0"/>
                <a:cs typeface="Verdana" panose="020B0604030504040204" pitchFamily="34" charset="0"/>
              </a:rPr>
              <a:t>after redeployment</a:t>
            </a:r>
          </a:p>
          <a:p>
            <a:pPr indent="-457200">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Reservists</a:t>
            </a:r>
          </a:p>
          <a:p>
            <a:pPr marL="285750" lvl="1"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400" dirty="0" smtClean="0">
              <a:latin typeface="Verdana" panose="020B0604030504040204" pitchFamily="34" charset="0"/>
              <a:ea typeface="Verdana" panose="020B0604030504040204" pitchFamily="34" charset="0"/>
              <a:cs typeface="Verdana" panose="020B0604030504040204" pitchFamily="34" charset="0"/>
            </a:endParaRPr>
          </a:p>
          <a:p>
            <a:endParaRPr lang="en-GB" dirty="0"/>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58" y="5440662"/>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0746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Health</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221103"/>
            <a:ext cx="8686800" cy="4966535"/>
          </a:xfrm>
        </p:spPr>
        <p:txBody>
          <a:bodyPr>
            <a:norm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Sight Loss</a:t>
            </a:r>
          </a:p>
          <a:p>
            <a:r>
              <a:rPr lang="en-GB" sz="2400" dirty="0" err="1" smtClean="0">
                <a:latin typeface="Verdana" panose="020B0604030504040204" pitchFamily="34" charset="0"/>
                <a:ea typeface="Verdana" panose="020B0604030504040204" pitchFamily="34" charset="0"/>
                <a:cs typeface="Verdana" panose="020B0604030504040204" pitchFamily="34" charset="0"/>
              </a:rPr>
              <a:t>Chavasse</a:t>
            </a:r>
            <a:r>
              <a:rPr lang="en-GB" sz="2400" dirty="0" smtClean="0">
                <a:latin typeface="Verdana" panose="020B0604030504040204" pitchFamily="34" charset="0"/>
                <a:ea typeface="Verdana" panose="020B0604030504040204" pitchFamily="34" charset="0"/>
                <a:cs typeface="Verdana" panose="020B0604030504040204" pitchFamily="34" charset="0"/>
              </a:rPr>
              <a:t> report</a:t>
            </a:r>
          </a:p>
          <a:p>
            <a:r>
              <a:rPr lang="en-GB" sz="2400" dirty="0" smtClean="0">
                <a:latin typeface="Verdana" panose="020B0604030504040204" pitchFamily="34" charset="0"/>
                <a:ea typeface="Verdana" panose="020B0604030504040204" pitchFamily="34" charset="0"/>
                <a:cs typeface="Verdana" panose="020B0604030504040204" pitchFamily="34" charset="0"/>
              </a:rPr>
              <a:t>Musculoskeletal</a:t>
            </a:r>
            <a:endParaRPr lang="en-GB" sz="2400" dirty="0">
              <a:latin typeface="Verdana" panose="020B0604030504040204" pitchFamily="34" charset="0"/>
              <a:ea typeface="Verdana" panose="020B0604030504040204" pitchFamily="34" charset="0"/>
              <a:cs typeface="Verdana" panose="020B0604030504040204" pitchFamily="34" charset="0"/>
            </a:endParaRPr>
          </a:p>
          <a:p>
            <a:r>
              <a:rPr lang="en-GB" sz="2400" dirty="0">
                <a:latin typeface="Verdana" panose="020B0604030504040204" pitchFamily="34" charset="0"/>
                <a:ea typeface="Verdana" panose="020B0604030504040204" pitchFamily="34" charset="0"/>
                <a:cs typeface="Verdana" panose="020B0604030504040204" pitchFamily="34" charset="0"/>
              </a:rPr>
              <a:t>Hearing loss</a:t>
            </a:r>
          </a:p>
          <a:p>
            <a:r>
              <a:rPr lang="en-GB" sz="2400" dirty="0">
                <a:latin typeface="Verdana" panose="020B0604030504040204" pitchFamily="34" charset="0"/>
                <a:ea typeface="Verdana" panose="020B0604030504040204" pitchFamily="34" charset="0"/>
                <a:cs typeface="Verdana" panose="020B0604030504040204" pitchFamily="34" charset="0"/>
              </a:rPr>
              <a:t>Amputees</a:t>
            </a:r>
          </a:p>
          <a:p>
            <a:r>
              <a:rPr lang="en-GB" sz="2400" dirty="0">
                <a:latin typeface="Verdana" panose="020B0604030504040204" pitchFamily="34" charset="0"/>
                <a:ea typeface="Verdana" panose="020B0604030504040204" pitchFamily="34" charset="0"/>
                <a:cs typeface="Verdana" panose="020B0604030504040204" pitchFamily="34" charset="0"/>
              </a:rPr>
              <a:t>IVF</a:t>
            </a:r>
          </a:p>
          <a:p>
            <a:r>
              <a:rPr lang="en-GB" sz="2400" dirty="0" smtClean="0">
                <a:latin typeface="Verdana" panose="020B0604030504040204" pitchFamily="34" charset="0"/>
                <a:ea typeface="Verdana" panose="020B0604030504040204" pitchFamily="34" charset="0"/>
                <a:cs typeface="Verdana" panose="020B0604030504040204" pitchFamily="34" charset="0"/>
              </a:rPr>
              <a:t>Alcohol/substance misuse</a:t>
            </a:r>
          </a:p>
          <a:p>
            <a:r>
              <a:rPr lang="en-GB" sz="2400" dirty="0" smtClean="0">
                <a:latin typeface="Verdana" panose="020B0604030504040204" pitchFamily="34" charset="0"/>
                <a:ea typeface="Verdana" panose="020B0604030504040204" pitchFamily="34" charset="0"/>
                <a:cs typeface="Verdana" panose="020B0604030504040204" pitchFamily="34" charset="0"/>
              </a:rPr>
              <a:t>Mental </a:t>
            </a:r>
            <a:r>
              <a:rPr lang="en-GB" sz="2400" dirty="0">
                <a:latin typeface="Verdana" panose="020B0604030504040204" pitchFamily="34" charset="0"/>
                <a:ea typeface="Verdana" panose="020B0604030504040204" pitchFamily="34" charset="0"/>
                <a:cs typeface="Verdana" panose="020B0604030504040204" pitchFamily="34" charset="0"/>
              </a:rPr>
              <a:t>health </a:t>
            </a:r>
            <a:r>
              <a:rPr lang="en-GB" sz="2400" dirty="0" smtClean="0">
                <a:latin typeface="Verdana" panose="020B0604030504040204" pitchFamily="34" charset="0"/>
                <a:ea typeface="Verdana" panose="020B0604030504040204" pitchFamily="34" charset="0"/>
                <a:cs typeface="Verdana" panose="020B0604030504040204" pitchFamily="34" charset="0"/>
              </a:rPr>
              <a:t>Understanding specific needs of minority groups (Gurkha, Foreign &amp; Commonwealth)</a:t>
            </a:r>
          </a:p>
          <a:p>
            <a:pPr marL="0" indent="0">
              <a:buNone/>
            </a:pPr>
            <a:endParaRPr lang="en-GB" dirty="0"/>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05" y="5611375"/>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396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Adult Social Care</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686800" cy="4966535"/>
          </a:xfrm>
        </p:spPr>
        <p:txBody>
          <a:bodyPr>
            <a:normAutofit/>
          </a:bodyPr>
          <a:lstStyle/>
          <a:p>
            <a:pPr lvl="0">
              <a:buFont typeface="Arial" pitchFamily="34" charset="0"/>
              <a:buChar char="•"/>
              <a:defRPr/>
            </a:pPr>
            <a:r>
              <a:rPr lang="en-GB" sz="2400" dirty="0">
                <a:latin typeface="Verdana" panose="020B0604030504040204" pitchFamily="34" charset="0"/>
                <a:ea typeface="Verdana" panose="020B0604030504040204" pitchFamily="34" charset="0"/>
                <a:cs typeface="Verdana" panose="020B0604030504040204" pitchFamily="34" charset="0"/>
              </a:rPr>
              <a:t>Additional support available for Veterans</a:t>
            </a:r>
          </a:p>
          <a:p>
            <a:pPr lvl="1">
              <a:buFont typeface="Arial" pitchFamily="34" charset="0"/>
              <a:buChar char="•"/>
              <a:defRPr/>
            </a:pPr>
            <a:r>
              <a:rPr lang="en-GB" sz="2400" dirty="0">
                <a:latin typeface="Verdana" panose="020B0604030504040204" pitchFamily="34" charset="0"/>
                <a:ea typeface="Verdana" panose="020B0604030504040204" pitchFamily="34" charset="0"/>
                <a:cs typeface="Verdana" panose="020B0604030504040204" pitchFamily="34" charset="0"/>
              </a:rPr>
              <a:t>Those who served for a </a:t>
            </a:r>
            <a:r>
              <a:rPr lang="en-GB" sz="2400" dirty="0" smtClean="0">
                <a:latin typeface="Verdana" panose="020B0604030504040204" pitchFamily="34" charset="0"/>
                <a:ea typeface="Verdana" panose="020B0604030504040204" pitchFamily="34" charset="0"/>
                <a:cs typeface="Verdana" panose="020B0604030504040204" pitchFamily="34" charset="0"/>
              </a:rPr>
              <a:t>day including everyone </a:t>
            </a:r>
            <a:r>
              <a:rPr lang="en-GB" sz="2400" dirty="0">
                <a:latin typeface="Verdana" panose="020B0604030504040204" pitchFamily="34" charset="0"/>
                <a:ea typeface="Verdana" panose="020B0604030504040204" pitchFamily="34" charset="0"/>
                <a:cs typeface="Verdana" panose="020B0604030504040204" pitchFamily="34" charset="0"/>
              </a:rPr>
              <a:t>who did National Service </a:t>
            </a:r>
            <a:r>
              <a:rPr lang="en-GB" sz="2400" dirty="0" smtClean="0">
                <a:latin typeface="Verdana" panose="020B0604030504040204" pitchFamily="34" charset="0"/>
                <a:ea typeface="Verdana" panose="020B0604030504040204" pitchFamily="34" charset="0"/>
                <a:cs typeface="Verdana" panose="020B0604030504040204" pitchFamily="34" charset="0"/>
              </a:rPr>
              <a:t>served</a:t>
            </a:r>
            <a:r>
              <a:rPr lang="en-GB" sz="2400" dirty="0">
                <a:latin typeface="Verdana" panose="020B0604030504040204" pitchFamily="34" charset="0"/>
                <a:ea typeface="Verdana" panose="020B0604030504040204" pitchFamily="34" charset="0"/>
                <a:cs typeface="Verdana" panose="020B0604030504040204" pitchFamily="34" charset="0"/>
              </a:rPr>
              <a:t> </a:t>
            </a:r>
            <a:r>
              <a:rPr lang="en-GB" sz="2400" dirty="0" smtClean="0">
                <a:latin typeface="Verdana" panose="020B0604030504040204" pitchFamily="34" charset="0"/>
                <a:ea typeface="Verdana" panose="020B0604030504040204" pitchFamily="34" charset="0"/>
                <a:cs typeface="Verdana" panose="020B0604030504040204" pitchFamily="34" charset="0"/>
              </a:rPr>
              <a:t>(born before 1943)</a:t>
            </a:r>
          </a:p>
          <a:p>
            <a:pPr>
              <a:buFont typeface="Arial" pitchFamily="34" charset="0"/>
              <a:buChar char="•"/>
              <a:defRPr/>
            </a:pPr>
            <a:r>
              <a:rPr lang="en-GB" sz="2400" dirty="0" smtClean="0">
                <a:latin typeface="Verdana" panose="020B0604030504040204" pitchFamily="34" charset="0"/>
                <a:ea typeface="Verdana" panose="020B0604030504040204" pitchFamily="34" charset="0"/>
                <a:cs typeface="Verdana" panose="020B0604030504040204" pitchFamily="34" charset="0"/>
              </a:rPr>
              <a:t>Establish </a:t>
            </a:r>
            <a:r>
              <a:rPr lang="en-GB" sz="2400" dirty="0">
                <a:latin typeface="Verdana" panose="020B0604030504040204" pitchFamily="34" charset="0"/>
                <a:ea typeface="Verdana" panose="020B0604030504040204" pitchFamily="34" charset="0"/>
                <a:cs typeface="Verdana" panose="020B0604030504040204" pitchFamily="34" charset="0"/>
              </a:rPr>
              <a:t>i</a:t>
            </a:r>
            <a:r>
              <a:rPr lang="en-GB" sz="2400" dirty="0" smtClean="0">
                <a:latin typeface="Verdana" panose="020B0604030504040204" pitchFamily="34" charset="0"/>
                <a:ea typeface="Verdana" panose="020B0604030504040204" pitchFamily="34" charset="0"/>
                <a:cs typeface="Verdana" panose="020B0604030504040204" pitchFamily="34" charset="0"/>
              </a:rPr>
              <a:t>f served</a:t>
            </a:r>
          </a:p>
          <a:p>
            <a:pPr>
              <a:buFont typeface="Arial" pitchFamily="34" charset="0"/>
              <a:buChar char="•"/>
              <a:defRPr/>
            </a:pPr>
            <a:r>
              <a:rPr lang="en-GB" sz="2400" dirty="0" smtClean="0">
                <a:latin typeface="Verdana" panose="020B0604030504040204" pitchFamily="34" charset="0"/>
                <a:ea typeface="Verdana" panose="020B0604030504040204" pitchFamily="34" charset="0"/>
                <a:cs typeface="Verdana" panose="020B0604030504040204" pitchFamily="34" charset="0"/>
              </a:rPr>
              <a:t>Signpost to service charities if appropriate</a:t>
            </a:r>
          </a:p>
          <a:p>
            <a:pPr>
              <a:buFont typeface="Arial" pitchFamily="34" charset="0"/>
              <a:buChar char="•"/>
              <a:defRPr/>
            </a:pPr>
            <a:r>
              <a:rPr lang="en-GB" sz="2400" dirty="0" smtClean="0">
                <a:latin typeface="Verdana" panose="020B0604030504040204" pitchFamily="34" charset="0"/>
                <a:ea typeface="Verdana" panose="020B0604030504040204" pitchFamily="34" charset="0"/>
                <a:cs typeface="Verdana" panose="020B0604030504040204" pitchFamily="34" charset="0"/>
              </a:rPr>
              <a:t>Look out for trends and issues</a:t>
            </a:r>
          </a:p>
          <a:p>
            <a:pPr>
              <a:buFont typeface="Arial" pitchFamily="34" charset="0"/>
              <a:buChar char="•"/>
              <a:defRPr/>
            </a:pPr>
            <a:r>
              <a:rPr lang="en-GB" sz="2400" dirty="0" smtClean="0">
                <a:latin typeface="Verdana" panose="020B0604030504040204" pitchFamily="34" charset="0"/>
                <a:ea typeface="Verdana" panose="020B0604030504040204" pitchFamily="34" charset="0"/>
                <a:cs typeface="Verdana" panose="020B0604030504040204" pitchFamily="34" charset="0"/>
              </a:rPr>
              <a:t>Safeguarding</a:t>
            </a:r>
          </a:p>
          <a:p>
            <a:pPr>
              <a:buFont typeface="Arial" pitchFamily="34" charset="0"/>
              <a:buChar char="•"/>
              <a:defRPr/>
            </a:pPr>
            <a:r>
              <a:rPr lang="en-GB" sz="2400" dirty="0" smtClean="0">
                <a:latin typeface="Verdana" panose="020B0604030504040204" pitchFamily="34" charset="0"/>
                <a:ea typeface="Verdana" panose="020B0604030504040204" pitchFamily="34" charset="0"/>
                <a:cs typeface="Verdana" panose="020B0604030504040204" pitchFamily="34" charset="0"/>
              </a:rPr>
              <a:t>Carers Assessment</a:t>
            </a:r>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fontAlgn="base">
              <a:spcBef>
                <a:spcPct val="0"/>
              </a:spcBef>
              <a:spcAft>
                <a:spcPct val="0"/>
              </a:spcAft>
              <a:buNone/>
            </a:pPr>
            <a:endParaRPr lang="en-GB"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58" y="5570059"/>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4423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Road safety</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686800" cy="4966535"/>
          </a:xfrm>
        </p:spPr>
        <p:txBody>
          <a:bodyPr>
            <a:normAutofit/>
          </a:bodyPr>
          <a:lstStyle/>
          <a:p>
            <a:pPr fontAlgn="base">
              <a:spcBef>
                <a:spcPct val="0"/>
              </a:spcBef>
              <a:spcAft>
                <a:spcPct val="0"/>
              </a:spcAft>
            </a:pPr>
            <a:r>
              <a:rPr lang="en-GB" sz="2400" dirty="0">
                <a:latin typeface="Verdana" panose="020B0604030504040204" pitchFamily="34" charset="0"/>
                <a:ea typeface="Verdana" panose="020B0604030504040204" pitchFamily="34" charset="0"/>
                <a:cs typeface="Verdana" panose="020B0604030504040204" pitchFamily="34" charset="0"/>
              </a:rPr>
              <a:t>Military personnel are twice as likely to die on the road compared to </a:t>
            </a:r>
            <a:r>
              <a:rPr lang="en-GB" sz="2400" dirty="0" smtClean="0">
                <a:latin typeface="Verdana" panose="020B0604030504040204" pitchFamily="34" charset="0"/>
                <a:ea typeface="Verdana" panose="020B0604030504040204" pitchFamily="34" charset="0"/>
                <a:cs typeface="Verdana" panose="020B0604030504040204" pitchFamily="34" charset="0"/>
              </a:rPr>
              <a:t>civilians</a:t>
            </a:r>
          </a:p>
          <a:p>
            <a:pPr fontAlgn="base">
              <a:spcBef>
                <a:spcPct val="0"/>
              </a:spcBef>
              <a:spcAft>
                <a:spcPct val="0"/>
              </a:spcAft>
            </a:pPr>
            <a:endParaRPr lang="en-GB" sz="2400" dirty="0">
              <a:latin typeface="Verdana" panose="020B0604030504040204" pitchFamily="34" charset="0"/>
              <a:ea typeface="Verdana" panose="020B0604030504040204" pitchFamily="34" charset="0"/>
              <a:cs typeface="Verdana" panose="020B0604030504040204" pitchFamily="34" charset="0"/>
            </a:endParaRPr>
          </a:p>
          <a:p>
            <a:r>
              <a:rPr lang="en-GB" sz="2400" dirty="0" smtClean="0">
                <a:latin typeface="Verdana" panose="020B0604030504040204" pitchFamily="34" charset="0"/>
                <a:ea typeface="Verdana" panose="020B0604030504040204" pitchFamily="34" charset="0"/>
                <a:cs typeface="Verdana" panose="020B0604030504040204" pitchFamily="34" charset="0"/>
              </a:rPr>
              <a:t>Motorcyclists </a:t>
            </a:r>
            <a:r>
              <a:rPr lang="en-GB" sz="2400" dirty="0">
                <a:latin typeface="Verdana" panose="020B0604030504040204" pitchFamily="34" charset="0"/>
                <a:ea typeface="Verdana" panose="020B0604030504040204" pitchFamily="34" charset="0"/>
                <a:cs typeface="Verdana" panose="020B0604030504040204" pitchFamily="34" charset="0"/>
              </a:rPr>
              <a:t>under 30 years of age </a:t>
            </a:r>
            <a:r>
              <a:rPr lang="en-GB" sz="2400" dirty="0" smtClean="0">
                <a:latin typeface="Verdana" panose="020B0604030504040204" pitchFamily="34" charset="0"/>
                <a:ea typeface="Verdana" panose="020B0604030504040204" pitchFamily="34" charset="0"/>
                <a:cs typeface="Verdana" panose="020B0604030504040204" pitchFamily="34" charset="0"/>
              </a:rPr>
              <a:t>in the </a:t>
            </a:r>
            <a:r>
              <a:rPr lang="en-GB" sz="2400" dirty="0">
                <a:latin typeface="Verdana" panose="020B0604030504040204" pitchFamily="34" charset="0"/>
                <a:ea typeface="Verdana" panose="020B0604030504040204" pitchFamily="34" charset="0"/>
                <a:cs typeface="Verdana" panose="020B0604030504040204" pitchFamily="34" charset="0"/>
              </a:rPr>
              <a:t>Army are also twice as likely to </a:t>
            </a:r>
            <a:r>
              <a:rPr lang="en-GB" sz="2400" dirty="0" smtClean="0">
                <a:latin typeface="Verdana" panose="020B0604030504040204" pitchFamily="34" charset="0"/>
                <a:ea typeface="Verdana" panose="020B0604030504040204" pitchFamily="34" charset="0"/>
                <a:cs typeface="Verdana" panose="020B0604030504040204" pitchFamily="34" charset="0"/>
              </a:rPr>
              <a:t>die on </a:t>
            </a:r>
            <a:r>
              <a:rPr lang="en-GB" sz="2400" dirty="0">
                <a:latin typeface="Verdana" panose="020B0604030504040204" pitchFamily="34" charset="0"/>
                <a:ea typeface="Verdana" panose="020B0604030504040204" pitchFamily="34" charset="0"/>
                <a:cs typeface="Verdana" panose="020B0604030504040204" pitchFamily="34" charset="0"/>
              </a:rPr>
              <a:t>the road compared to a </a:t>
            </a:r>
            <a:r>
              <a:rPr lang="en-GB" sz="2400" dirty="0" smtClean="0">
                <a:latin typeface="Verdana" panose="020B0604030504040204" pitchFamily="34" charset="0"/>
                <a:ea typeface="Verdana" panose="020B0604030504040204" pitchFamily="34" charset="0"/>
                <a:cs typeface="Verdana" panose="020B0604030504040204" pitchFamily="34" charset="0"/>
              </a:rPr>
              <a:t>civilian</a:t>
            </a:r>
          </a:p>
          <a:p>
            <a:endParaRPr lang="en-GB" sz="2400" dirty="0">
              <a:latin typeface="Verdana" panose="020B0604030504040204" pitchFamily="34" charset="0"/>
              <a:ea typeface="Verdana" panose="020B0604030504040204" pitchFamily="34" charset="0"/>
              <a:cs typeface="Verdana" panose="020B0604030504040204" pitchFamily="34" charset="0"/>
            </a:endParaRPr>
          </a:p>
          <a:p>
            <a:r>
              <a:rPr lang="en-GB" sz="2400" dirty="0">
                <a:latin typeface="Verdana" panose="020B0604030504040204" pitchFamily="34" charset="0"/>
                <a:ea typeface="Verdana" panose="020B0604030504040204" pitchFamily="34" charset="0"/>
                <a:cs typeface="Verdana" panose="020B0604030504040204" pitchFamily="34" charset="0"/>
              </a:rPr>
              <a:t>Significantly more chance of </a:t>
            </a:r>
            <a:r>
              <a:rPr lang="en-GB" sz="2400" dirty="0" smtClean="0">
                <a:latin typeface="Verdana" panose="020B0604030504040204" pitchFamily="34" charset="0"/>
                <a:ea typeface="Verdana" panose="020B0604030504040204" pitchFamily="34" charset="0"/>
                <a:cs typeface="Verdana" panose="020B0604030504040204" pitchFamily="34" charset="0"/>
              </a:rPr>
              <a:t>killing your </a:t>
            </a:r>
            <a:r>
              <a:rPr lang="en-GB" sz="2400" dirty="0">
                <a:latin typeface="Verdana" panose="020B0604030504040204" pitchFamily="34" charset="0"/>
                <a:ea typeface="Verdana" panose="020B0604030504040204" pitchFamily="34" charset="0"/>
                <a:cs typeface="Verdana" panose="020B0604030504040204" pitchFamily="34" charset="0"/>
              </a:rPr>
              <a:t>‘buddy’ as a passenger in </a:t>
            </a:r>
            <a:r>
              <a:rPr lang="en-GB" sz="2400" dirty="0" smtClean="0">
                <a:latin typeface="Verdana" panose="020B0604030504040204" pitchFamily="34" charset="0"/>
                <a:ea typeface="Verdana" panose="020B0604030504040204" pitchFamily="34" charset="0"/>
                <a:cs typeface="Verdana" panose="020B0604030504040204" pitchFamily="34" charset="0"/>
              </a:rPr>
              <a:t>your own </a:t>
            </a:r>
            <a:r>
              <a:rPr lang="en-GB" sz="2400" dirty="0">
                <a:latin typeface="Verdana" panose="020B0604030504040204" pitchFamily="34" charset="0"/>
                <a:ea typeface="Verdana" panose="020B0604030504040204" pitchFamily="34" charset="0"/>
                <a:cs typeface="Verdana" panose="020B0604030504040204" pitchFamily="34" charset="0"/>
              </a:rPr>
              <a:t>car than by a </a:t>
            </a:r>
            <a:r>
              <a:rPr lang="en-GB" sz="2400" dirty="0" smtClean="0">
                <a:latin typeface="Verdana" panose="020B0604030504040204" pitchFamily="34" charset="0"/>
                <a:ea typeface="Verdana" panose="020B0604030504040204" pitchFamily="34" charset="0"/>
                <a:cs typeface="Verdana" panose="020B0604030504040204" pitchFamily="34" charset="0"/>
              </a:rPr>
              <a:t>civilian </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1" y="5432036"/>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101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Criminal Justice System</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686800" cy="4966535"/>
          </a:xfrm>
        </p:spPr>
        <p:txBody>
          <a:bodyPr>
            <a:normAutofit/>
          </a:bodyPr>
          <a:lstStyle/>
          <a:p>
            <a:pPr marL="0" indent="0" fontAlgn="base">
              <a:spcBef>
                <a:spcPct val="0"/>
              </a:spcBef>
              <a:spcAft>
                <a:spcPct val="0"/>
              </a:spcAft>
              <a:buNone/>
            </a:pPr>
            <a:r>
              <a:rPr lang="en-GB" altLang="en-US" sz="2400" dirty="0">
                <a:latin typeface="Verdana" panose="020B0604030504040204" pitchFamily="34" charset="0"/>
                <a:ea typeface="Verdana" panose="020B0604030504040204" pitchFamily="34" charset="0"/>
                <a:cs typeface="Verdana" panose="020B0604030504040204" pitchFamily="34" charset="0"/>
              </a:rPr>
              <a:t>Most reliable statistics show that ex-Service personnel make up between 3.5% - 7% of the prison population in England and </a:t>
            </a:r>
            <a:r>
              <a:rPr lang="en-GB" altLang="en-US" sz="2400" dirty="0" smtClean="0">
                <a:latin typeface="Verdana" panose="020B0604030504040204" pitchFamily="34" charset="0"/>
                <a:ea typeface="Verdana" panose="020B0604030504040204" pitchFamily="34" charset="0"/>
                <a:cs typeface="Verdana" panose="020B0604030504040204" pitchFamily="34" charset="0"/>
              </a:rPr>
              <a:t>Wales</a:t>
            </a:r>
          </a:p>
          <a:p>
            <a:pPr marL="0" indent="0" fontAlgn="base">
              <a:spcBef>
                <a:spcPct val="0"/>
              </a:spcBef>
              <a:spcAft>
                <a:spcPct val="0"/>
              </a:spcAft>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pPr fontAlgn="base">
              <a:spcBef>
                <a:spcPct val="0"/>
              </a:spcBef>
              <a:spcAft>
                <a:spcPct val="0"/>
              </a:spcAft>
            </a:pPr>
            <a:r>
              <a:rPr lang="en-GB" sz="2400" dirty="0" smtClean="0">
                <a:latin typeface="Verdana" panose="020B0604030504040204" pitchFamily="34" charset="0"/>
                <a:ea typeface="Verdana" panose="020B0604030504040204" pitchFamily="34" charset="0"/>
                <a:cs typeface="Verdana" panose="020B0604030504040204" pitchFamily="34" charset="0"/>
              </a:rPr>
              <a:t>Court Diversion Scheme</a:t>
            </a:r>
          </a:p>
          <a:p>
            <a:pPr lvl="1" fontAlgn="base">
              <a:spcBef>
                <a:spcPct val="0"/>
              </a:spcBef>
              <a:spcAft>
                <a:spcPct val="0"/>
              </a:spcAft>
            </a:pPr>
            <a:r>
              <a:rPr lang="en-GB" sz="2400" dirty="0" smtClean="0">
                <a:latin typeface="Verdana" panose="020B0604030504040204" pitchFamily="34" charset="0"/>
                <a:ea typeface="Verdana" panose="020B0604030504040204" pitchFamily="34" charset="0"/>
                <a:cs typeface="Verdana" panose="020B0604030504040204" pitchFamily="34" charset="0"/>
              </a:rPr>
              <a:t>Custody</a:t>
            </a:r>
          </a:p>
          <a:p>
            <a:pPr fontAlgn="base">
              <a:spcBef>
                <a:spcPct val="0"/>
              </a:spcBef>
              <a:spcAft>
                <a:spcPct val="0"/>
              </a:spcAft>
            </a:pPr>
            <a:r>
              <a:rPr lang="en-GB" sz="2400" dirty="0" smtClean="0">
                <a:latin typeface="Verdana" panose="020B0604030504040204" pitchFamily="34" charset="0"/>
                <a:ea typeface="Verdana" panose="020B0604030504040204" pitchFamily="34" charset="0"/>
                <a:cs typeface="Verdana" panose="020B0604030504040204" pitchFamily="34" charset="0"/>
              </a:rPr>
              <a:t>Peer Mentoring – Care After Combat Charity</a:t>
            </a:r>
          </a:p>
          <a:p>
            <a:pPr fontAlgn="base">
              <a:spcBef>
                <a:spcPct val="0"/>
              </a:spcBef>
              <a:spcAft>
                <a:spcPct val="0"/>
              </a:spcAft>
            </a:pPr>
            <a:r>
              <a:rPr lang="en-GB" sz="2400" dirty="0" smtClean="0">
                <a:latin typeface="Verdana" panose="020B0604030504040204" pitchFamily="34" charset="0"/>
                <a:ea typeface="Verdana" panose="020B0604030504040204" pitchFamily="34" charset="0"/>
                <a:cs typeface="Verdana" panose="020B0604030504040204" pitchFamily="34" charset="0"/>
              </a:rPr>
              <a:t>Local trends (e.g. HMPS Winchester)</a:t>
            </a:r>
          </a:p>
          <a:p>
            <a:pPr fontAlgn="base">
              <a:spcBef>
                <a:spcPct val="0"/>
              </a:spcBef>
              <a:spcAft>
                <a:spcPct val="0"/>
              </a:spcAft>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fontAlgn="base">
              <a:spcBef>
                <a:spcPct val="0"/>
              </a:spcBef>
              <a:spcAft>
                <a:spcPct val="0"/>
              </a:spcAft>
              <a:buNone/>
            </a:pPr>
            <a:r>
              <a:rPr lang="en-GB" sz="2400" dirty="0" smtClean="0">
                <a:latin typeface="Verdana" panose="020B0604030504040204" pitchFamily="34" charset="0"/>
                <a:ea typeface="Verdana" panose="020B0604030504040204" pitchFamily="34" charset="0"/>
                <a:cs typeface="Verdana" panose="020B0604030504040204" pitchFamily="34" charset="0"/>
              </a:rPr>
              <a:t>Domestic Abuse</a:t>
            </a:r>
          </a:p>
          <a:p>
            <a:pPr fontAlgn="base">
              <a:spcBef>
                <a:spcPct val="0"/>
              </a:spcBef>
              <a:spcAft>
                <a:spcPct val="0"/>
              </a:spcAft>
            </a:pPr>
            <a:endParaRPr lang="en-GB" dirty="0"/>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91" y="5440663"/>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3033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Housing</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686800" cy="4966535"/>
          </a:xfrm>
        </p:spPr>
        <p:txBody>
          <a:bodyPr>
            <a:normAutofit/>
          </a:bodyPr>
          <a:lstStyle/>
          <a:p>
            <a:pPr>
              <a:lnSpc>
                <a:spcPct val="150000"/>
              </a:lnSpc>
            </a:pPr>
            <a:r>
              <a:rPr lang="en-GB" sz="2400" dirty="0">
                <a:latin typeface="Verdana" panose="020B0604030504040204" pitchFamily="34" charset="0"/>
                <a:ea typeface="Verdana" panose="020B0604030504040204" pitchFamily="34" charset="0"/>
                <a:cs typeface="Verdana" panose="020B0604030504040204" pitchFamily="34" charset="0"/>
              </a:rPr>
              <a:t>Homelessness</a:t>
            </a:r>
          </a:p>
          <a:p>
            <a:pPr>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Waiting </a:t>
            </a:r>
            <a:r>
              <a:rPr lang="en-GB" sz="2400" dirty="0">
                <a:latin typeface="Verdana" panose="020B0604030504040204" pitchFamily="34" charset="0"/>
                <a:ea typeface="Verdana" panose="020B0604030504040204" pitchFamily="34" charset="0"/>
                <a:cs typeface="Verdana" panose="020B0604030504040204" pitchFamily="34" charset="0"/>
              </a:rPr>
              <a:t>lists</a:t>
            </a:r>
          </a:p>
          <a:p>
            <a:pPr>
              <a:lnSpc>
                <a:spcPct val="150000"/>
              </a:lnSpc>
            </a:pPr>
            <a:r>
              <a:rPr lang="en-GB" sz="2400" dirty="0">
                <a:latin typeface="Verdana" panose="020B0604030504040204" pitchFamily="34" charset="0"/>
                <a:ea typeface="Verdana" panose="020B0604030504040204" pitchFamily="34" charset="0"/>
                <a:cs typeface="Verdana" panose="020B0604030504040204" pitchFamily="34" charset="0"/>
              </a:rPr>
              <a:t>Local Connection </a:t>
            </a: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Rehabilitation of offenders</a:t>
            </a:r>
          </a:p>
          <a:p>
            <a:pPr>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Veterans Housing Advice</a:t>
            </a:r>
          </a:p>
          <a:p>
            <a:pPr>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Managing </a:t>
            </a:r>
            <a:r>
              <a:rPr lang="en-GB" sz="2400" dirty="0">
                <a:latin typeface="Verdana" panose="020B0604030504040204" pitchFamily="34" charset="0"/>
                <a:ea typeface="Verdana" panose="020B0604030504040204" pitchFamily="34" charset="0"/>
                <a:cs typeface="Verdana" panose="020B0604030504040204" pitchFamily="34" charset="0"/>
              </a:rPr>
              <a:t>expectations</a:t>
            </a:r>
          </a:p>
          <a:p>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fontAlgn="base">
              <a:spcBef>
                <a:spcPct val="0"/>
              </a:spcBef>
              <a:spcAft>
                <a:spcPct val="0"/>
              </a:spcAft>
              <a:buNone/>
            </a:pPr>
            <a:endParaRPr lang="en-GB" dirty="0"/>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32" y="5492421"/>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37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66" y="0"/>
            <a:ext cx="9158166" cy="1143000"/>
          </a:xfrm>
        </p:spPr>
        <p:txBody>
          <a:bodyPr>
            <a:no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Who are the Armed Forces Community?</a:t>
            </a:r>
            <a:endPar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2" descr="S:\Armed Forces Network\Communications and Documents\Pictures\Injured veteran in garden centr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63642" y="3574988"/>
            <a:ext cx="2714105" cy="1857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377565" y="1338875"/>
            <a:ext cx="2678189" cy="1799574"/>
          </a:xfrm>
          <a:prstGeom prst="rect">
            <a:avLst/>
          </a:prstGeom>
        </p:spPr>
      </p:pic>
      <p:pic>
        <p:nvPicPr>
          <p:cNvPr id="8" name="Picture 7"/>
          <p:cNvPicPr>
            <a:picLocks noChangeAspect="1"/>
          </p:cNvPicPr>
          <p:nvPr/>
        </p:nvPicPr>
        <p:blipFill>
          <a:blip r:embed="rId5"/>
          <a:stretch>
            <a:fillRect/>
          </a:stretch>
        </p:blipFill>
        <p:spPr>
          <a:xfrm>
            <a:off x="5138480" y="3512219"/>
            <a:ext cx="2630175" cy="1904397"/>
          </a:xfrm>
          <a:prstGeom prst="rect">
            <a:avLst/>
          </a:prstGeom>
        </p:spPr>
      </p:pic>
      <p:pic>
        <p:nvPicPr>
          <p:cNvPr id="1026" name="Picture 3"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8480" y="1338875"/>
            <a:ext cx="2630175" cy="200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147" y="5552806"/>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720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80642"/>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Employment</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821680"/>
            <a:ext cx="8686800" cy="5770038"/>
          </a:xfrm>
        </p:spPr>
        <p:txBody>
          <a:bodyPr>
            <a:normAutofit fontScale="62500" lnSpcReduction="20000"/>
          </a:bodyPr>
          <a:lstStyle/>
          <a:p>
            <a:r>
              <a:rPr lang="en-GB" sz="3800" dirty="0" smtClean="0">
                <a:latin typeface="Verdana" panose="020B0604030504040204" pitchFamily="34" charset="0"/>
                <a:ea typeface="Verdana" panose="020B0604030504040204" pitchFamily="34" charset="0"/>
                <a:cs typeface="Verdana" panose="020B0604030504040204" pitchFamily="34" charset="0"/>
              </a:rPr>
              <a:t>Spousal employment</a:t>
            </a:r>
          </a:p>
          <a:p>
            <a:pPr lvl="1"/>
            <a:r>
              <a:rPr lang="en-GB" sz="3800" dirty="0" smtClean="0">
                <a:latin typeface="Verdana" panose="020B0604030504040204" pitchFamily="34" charset="0"/>
                <a:ea typeface="Verdana" panose="020B0604030504040204" pitchFamily="34" charset="0"/>
                <a:cs typeface="Verdana" panose="020B0604030504040204" pitchFamily="34" charset="0"/>
              </a:rPr>
              <a:t>Multiple short term employment history</a:t>
            </a:r>
          </a:p>
          <a:p>
            <a:pPr lvl="1"/>
            <a:r>
              <a:rPr lang="en-GB" sz="3800" dirty="0" smtClean="0">
                <a:latin typeface="Verdana" panose="020B0604030504040204" pitchFamily="34" charset="0"/>
                <a:ea typeface="Verdana" panose="020B0604030504040204" pitchFamily="34" charset="0"/>
                <a:cs typeface="Verdana" panose="020B0604030504040204" pitchFamily="34" charset="0"/>
              </a:rPr>
              <a:t>Skills training </a:t>
            </a:r>
            <a:endParaRPr lang="en-GB" sz="3800" dirty="0">
              <a:latin typeface="Verdana" panose="020B0604030504040204" pitchFamily="34" charset="0"/>
              <a:ea typeface="Verdana" panose="020B0604030504040204" pitchFamily="34" charset="0"/>
              <a:cs typeface="Verdana" panose="020B0604030504040204" pitchFamily="34" charset="0"/>
            </a:endParaRPr>
          </a:p>
          <a:p>
            <a:r>
              <a:rPr lang="en-GB" sz="3800" dirty="0">
                <a:latin typeface="Verdana" panose="020B0604030504040204" pitchFamily="34" charset="0"/>
                <a:ea typeface="Verdana" panose="020B0604030504040204" pitchFamily="34" charset="0"/>
                <a:cs typeface="Verdana" panose="020B0604030504040204" pitchFamily="34" charset="0"/>
              </a:rPr>
              <a:t>Jobs on leaving the </a:t>
            </a:r>
            <a:r>
              <a:rPr lang="en-GB" sz="3800" dirty="0" smtClean="0">
                <a:latin typeface="Verdana" panose="020B0604030504040204" pitchFamily="34" charset="0"/>
                <a:ea typeface="Verdana" panose="020B0604030504040204" pitchFamily="34" charset="0"/>
                <a:cs typeface="Verdana" panose="020B0604030504040204" pitchFamily="34" charset="0"/>
              </a:rPr>
              <a:t>Service</a:t>
            </a:r>
          </a:p>
          <a:p>
            <a:pPr lvl="1"/>
            <a:r>
              <a:rPr lang="en-GB" sz="3800" dirty="0" smtClean="0">
                <a:latin typeface="Verdana" panose="020B0604030504040204" pitchFamily="34" charset="0"/>
                <a:ea typeface="Verdana" panose="020B0604030504040204" pitchFamily="34" charset="0"/>
                <a:cs typeface="Verdana" panose="020B0604030504040204" pitchFamily="34" charset="0"/>
              </a:rPr>
              <a:t> Signposting, Careers Fair</a:t>
            </a:r>
          </a:p>
          <a:p>
            <a:pPr lvl="1"/>
            <a:r>
              <a:rPr lang="en-GB" sz="3800" dirty="0" smtClean="0">
                <a:latin typeface="Verdana" panose="020B0604030504040204" pitchFamily="34" charset="0"/>
                <a:ea typeface="Verdana" panose="020B0604030504040204" pitchFamily="34" charset="0"/>
                <a:cs typeface="Verdana" panose="020B0604030504040204" pitchFamily="34" charset="0"/>
              </a:rPr>
              <a:t>Public sector services as an employer</a:t>
            </a:r>
          </a:p>
          <a:p>
            <a:r>
              <a:rPr lang="en-GB" sz="3800" dirty="0" smtClean="0">
                <a:latin typeface="Verdana" panose="020B0604030504040204" pitchFamily="34" charset="0"/>
                <a:ea typeface="Verdana" panose="020B0604030504040204" pitchFamily="34" charset="0"/>
                <a:cs typeface="Verdana" panose="020B0604030504040204" pitchFamily="34" charset="0"/>
              </a:rPr>
              <a:t>Mentoring</a:t>
            </a:r>
            <a:endParaRPr lang="en-GB" sz="3800" dirty="0">
              <a:latin typeface="Verdana" panose="020B0604030504040204" pitchFamily="34" charset="0"/>
              <a:ea typeface="Verdana" panose="020B0604030504040204" pitchFamily="34" charset="0"/>
              <a:cs typeface="Verdana" panose="020B0604030504040204" pitchFamily="34" charset="0"/>
            </a:endParaRPr>
          </a:p>
          <a:p>
            <a:r>
              <a:rPr lang="en-GB" sz="3800" dirty="0">
                <a:latin typeface="Verdana" panose="020B0604030504040204" pitchFamily="34" charset="0"/>
                <a:ea typeface="Verdana" panose="020B0604030504040204" pitchFamily="34" charset="0"/>
                <a:cs typeface="Verdana" panose="020B0604030504040204" pitchFamily="34" charset="0"/>
              </a:rPr>
              <a:t>MoD Employer Recognition Scheme </a:t>
            </a:r>
          </a:p>
          <a:p>
            <a:r>
              <a:rPr lang="en-GB" sz="3800" dirty="0">
                <a:latin typeface="Verdana" panose="020B0604030504040204" pitchFamily="34" charset="0"/>
                <a:ea typeface="Verdana" panose="020B0604030504040204" pitchFamily="34" charset="0"/>
                <a:cs typeface="Verdana" panose="020B0604030504040204" pitchFamily="34" charset="0"/>
              </a:rPr>
              <a:t>Forces Friendly </a:t>
            </a:r>
            <a:r>
              <a:rPr lang="en-GB" sz="3800" dirty="0" smtClean="0">
                <a:latin typeface="Verdana" panose="020B0604030504040204" pitchFamily="34" charset="0"/>
                <a:ea typeface="Verdana" panose="020B0604030504040204" pitchFamily="34" charset="0"/>
                <a:cs typeface="Verdana" panose="020B0604030504040204" pitchFamily="34" charset="0"/>
              </a:rPr>
              <a:t>Employers</a:t>
            </a:r>
          </a:p>
          <a:p>
            <a:pPr lvl="1"/>
            <a:r>
              <a:rPr lang="en-GB" sz="3800" dirty="0" smtClean="0">
                <a:latin typeface="Verdana" panose="020B0604030504040204" pitchFamily="34" charset="0"/>
                <a:ea typeface="Verdana" panose="020B0604030504040204" pitchFamily="34" charset="0"/>
                <a:cs typeface="Verdana" panose="020B0604030504040204" pitchFamily="34" charset="0"/>
              </a:rPr>
              <a:t>Flexible working</a:t>
            </a:r>
          </a:p>
          <a:p>
            <a:r>
              <a:rPr lang="en-GB" sz="3800" dirty="0" smtClean="0">
                <a:latin typeface="Verdana" panose="020B0604030504040204" pitchFamily="34" charset="0"/>
                <a:ea typeface="Verdana" panose="020B0604030504040204" pitchFamily="34" charset="0"/>
                <a:cs typeface="Verdana" panose="020B0604030504040204" pitchFamily="34" charset="0"/>
              </a:rPr>
              <a:t>Reservists</a:t>
            </a:r>
          </a:p>
          <a:p>
            <a:r>
              <a:rPr lang="en-GB" sz="3800" dirty="0" smtClean="0">
                <a:latin typeface="Verdana" panose="020B0604030504040204" pitchFamily="34" charset="0"/>
                <a:ea typeface="Verdana" panose="020B0604030504040204" pitchFamily="34" charset="0"/>
                <a:cs typeface="Verdana" panose="020B0604030504040204" pitchFamily="34" charset="0"/>
              </a:rPr>
              <a:t>Links </a:t>
            </a:r>
            <a:r>
              <a:rPr lang="en-GB" sz="3800" dirty="0">
                <a:latin typeface="Verdana" panose="020B0604030504040204" pitchFamily="34" charset="0"/>
                <a:ea typeface="Verdana" panose="020B0604030504040204" pitchFamily="34" charset="0"/>
                <a:cs typeface="Verdana" panose="020B0604030504040204" pitchFamily="34" charset="0"/>
              </a:rPr>
              <a:t>with local </a:t>
            </a:r>
            <a:r>
              <a:rPr lang="en-GB" sz="3800" dirty="0" smtClean="0">
                <a:latin typeface="Verdana" panose="020B0604030504040204" pitchFamily="34" charset="0"/>
                <a:ea typeface="Verdana" panose="020B0604030504040204" pitchFamily="34" charset="0"/>
                <a:cs typeface="Verdana" panose="020B0604030504040204" pitchFamily="34" charset="0"/>
              </a:rPr>
              <a:t>business</a:t>
            </a:r>
          </a:p>
          <a:p>
            <a:r>
              <a:rPr lang="en-GB" sz="3800" dirty="0" smtClean="0">
                <a:latin typeface="Verdana" panose="020B0604030504040204" pitchFamily="34" charset="0"/>
                <a:ea typeface="Verdana" panose="020B0604030504040204" pitchFamily="34" charset="0"/>
                <a:cs typeface="Verdana" panose="020B0604030504040204" pitchFamily="34" charset="0"/>
              </a:rPr>
              <a:t>Economic Development</a:t>
            </a:r>
          </a:p>
          <a:p>
            <a:pPr lvl="1"/>
            <a:r>
              <a:rPr lang="en-GB" sz="3800" dirty="0" smtClean="0">
                <a:latin typeface="Verdana" panose="020B0604030504040204" pitchFamily="34" charset="0"/>
                <a:ea typeface="Verdana" panose="020B0604030504040204" pitchFamily="34" charset="0"/>
                <a:cs typeface="Verdana" panose="020B0604030504040204" pitchFamily="34" charset="0"/>
              </a:rPr>
              <a:t>Support and growth in Defence</a:t>
            </a:r>
          </a:p>
          <a:p>
            <a:pPr marL="457200" lvl="1" indent="0">
              <a:buNone/>
            </a:pPr>
            <a:r>
              <a:rPr lang="en-GB" sz="3800" dirty="0" smtClean="0">
                <a:latin typeface="Verdana" panose="020B0604030504040204" pitchFamily="34" charset="0"/>
                <a:ea typeface="Verdana" panose="020B0604030504040204" pitchFamily="34" charset="0"/>
                <a:cs typeface="Verdana" panose="020B0604030504040204" pitchFamily="34" charset="0"/>
              </a:rPr>
              <a:t>   industries</a:t>
            </a:r>
            <a:endParaRPr lang="en-GB" sz="3800" dirty="0">
              <a:latin typeface="Verdana" panose="020B0604030504040204" pitchFamily="34" charset="0"/>
              <a:ea typeface="Verdana" panose="020B0604030504040204" pitchFamily="34" charset="0"/>
              <a:cs typeface="Verdana" panose="020B0604030504040204" pitchFamily="34" charset="0"/>
            </a:endParaRPr>
          </a:p>
          <a:p>
            <a:pPr fontAlgn="base">
              <a:spcBef>
                <a:spcPct val="0"/>
              </a:spcBef>
              <a:spcAft>
                <a:spcPct val="0"/>
              </a:spcAft>
            </a:pPr>
            <a:endParaRPr lang="en-GB" dirty="0"/>
          </a:p>
        </p:txBody>
      </p:sp>
    </p:spTree>
    <p:extLst>
      <p:ext uri="{BB962C8B-B14F-4D97-AF65-F5344CB8AC3E}">
        <p14:creationId xmlns:p14="http://schemas.microsoft.com/office/powerpoint/2010/main" val="39508962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Specific welfare Needs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686800" cy="4966535"/>
          </a:xfrm>
        </p:spPr>
        <p:txBody>
          <a:bodyPr>
            <a:normAutofit/>
          </a:bodyPr>
          <a:lstStyle/>
          <a:p>
            <a:pPr>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Children – safeguarding and education</a:t>
            </a:r>
          </a:p>
          <a:p>
            <a:pPr>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Debt </a:t>
            </a:r>
            <a:r>
              <a:rPr lang="en-GB" sz="2400" dirty="0">
                <a:latin typeface="Verdana" panose="020B0604030504040204" pitchFamily="34" charset="0"/>
                <a:ea typeface="Verdana" panose="020B0604030504040204" pitchFamily="34" charset="0"/>
                <a:cs typeface="Verdana" panose="020B0604030504040204" pitchFamily="34" charset="0"/>
              </a:rPr>
              <a:t>- CAB</a:t>
            </a:r>
          </a:p>
          <a:p>
            <a:pPr>
              <a:lnSpc>
                <a:spcPct val="150000"/>
              </a:lnSpc>
            </a:pPr>
            <a:r>
              <a:rPr lang="en-GB" sz="2400" dirty="0">
                <a:latin typeface="Verdana" panose="020B0604030504040204" pitchFamily="34" charset="0"/>
                <a:ea typeface="Verdana" panose="020B0604030504040204" pitchFamily="34" charset="0"/>
                <a:cs typeface="Verdana" panose="020B0604030504040204" pitchFamily="34" charset="0"/>
              </a:rPr>
              <a:t>Loneliness</a:t>
            </a:r>
          </a:p>
          <a:p>
            <a:pPr>
              <a:lnSpc>
                <a:spcPct val="150000"/>
              </a:lnSpc>
            </a:pPr>
            <a:r>
              <a:rPr lang="en-GB" sz="2400" dirty="0">
                <a:latin typeface="Verdana" panose="020B0604030504040204" pitchFamily="34" charset="0"/>
                <a:ea typeface="Verdana" panose="020B0604030504040204" pitchFamily="34" charset="0"/>
                <a:cs typeface="Verdana" panose="020B0604030504040204" pitchFamily="34" charset="0"/>
              </a:rPr>
              <a:t>Mobility</a:t>
            </a:r>
          </a:p>
          <a:p>
            <a:pPr>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House adaptations</a:t>
            </a:r>
          </a:p>
          <a:p>
            <a:pPr>
              <a:lnSpc>
                <a:spcPct val="150000"/>
              </a:lnSpc>
            </a:pPr>
            <a:r>
              <a:rPr lang="en-GB" sz="2400" dirty="0" smtClean="0">
                <a:latin typeface="Verdana" panose="020B0604030504040204" pitchFamily="34" charset="0"/>
                <a:ea typeface="Verdana" panose="020B0604030504040204" pitchFamily="34" charset="0"/>
                <a:cs typeface="Verdana" panose="020B0604030504040204" pitchFamily="34" charset="0"/>
              </a:rPr>
              <a:t>Third sector</a:t>
            </a:r>
          </a:p>
          <a:p>
            <a:pPr marL="0" indent="0" fontAlgn="base">
              <a:spcBef>
                <a:spcPct val="0"/>
              </a:spcBef>
              <a:spcAft>
                <a:spcPct val="0"/>
              </a:spcAft>
              <a:buNone/>
            </a:pPr>
            <a:endParaRPr lang="en-GB" dirty="0"/>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17" y="5509674"/>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0200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0904"/>
            <a:ext cx="9144001" cy="1143000"/>
          </a:xfrm>
        </p:spPr>
        <p:txBody>
          <a:bodyPr>
            <a:normAutofit fontScale="90000"/>
          </a:bodyPr>
          <a:lstStyle/>
          <a:p>
            <a: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Other Public Sector interactions</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599" y="1478837"/>
            <a:ext cx="8686800" cy="5398424"/>
          </a:xfrm>
        </p:spPr>
        <p:txBody>
          <a:bodyPr>
            <a:normAutofit/>
          </a:bodyPr>
          <a:lstStyle/>
          <a:p>
            <a:pPr fontAlgn="base">
              <a:spcBef>
                <a:spcPts val="600"/>
              </a:spcBef>
              <a:spcAft>
                <a:spcPct val="0"/>
              </a:spcAft>
            </a:pPr>
            <a:r>
              <a:rPr lang="en-GB" sz="2400" dirty="0" smtClean="0">
                <a:latin typeface="Verdana" panose="020B0604030504040204" pitchFamily="34" charset="0"/>
                <a:ea typeface="Verdana" panose="020B0604030504040204" pitchFamily="34" charset="0"/>
                <a:cs typeface="Verdana" panose="020B0604030504040204" pitchFamily="34" charset="0"/>
              </a:rPr>
              <a:t>Role models within communities - volunteering</a:t>
            </a:r>
          </a:p>
          <a:p>
            <a:pPr fontAlgn="base">
              <a:spcBef>
                <a:spcPts val="600"/>
              </a:spcBef>
              <a:spcAft>
                <a:spcPct val="0"/>
              </a:spcAft>
            </a:pPr>
            <a:r>
              <a:rPr lang="en-GB" sz="2400" dirty="0">
                <a:latin typeface="Verdana" panose="020B0604030504040204" pitchFamily="34" charset="0"/>
                <a:ea typeface="Verdana" panose="020B0604030504040204" pitchFamily="34" charset="0"/>
                <a:cs typeface="Verdana" panose="020B0604030504040204" pitchFamily="34" charset="0"/>
              </a:rPr>
              <a:t>Contact Centres and </a:t>
            </a:r>
            <a:r>
              <a:rPr lang="en-GB" sz="2400" dirty="0" smtClean="0">
                <a:latin typeface="Verdana" panose="020B0604030504040204" pitchFamily="34" charset="0"/>
                <a:ea typeface="Verdana" panose="020B0604030504040204" pitchFamily="34" charset="0"/>
                <a:cs typeface="Verdana" panose="020B0604030504040204" pitchFamily="34" charset="0"/>
              </a:rPr>
              <a:t>Libraries</a:t>
            </a:r>
          </a:p>
          <a:p>
            <a:pPr lvl="1" fontAlgn="base">
              <a:spcBef>
                <a:spcPts val="600"/>
              </a:spcBef>
              <a:spcAft>
                <a:spcPct val="0"/>
              </a:spcAft>
            </a:pPr>
            <a:r>
              <a:rPr lang="en-GB" sz="2400" dirty="0">
                <a:latin typeface="Verdana" panose="020B0604030504040204" pitchFamily="34" charset="0"/>
                <a:ea typeface="Verdana" panose="020B0604030504040204" pitchFamily="34" charset="0"/>
                <a:cs typeface="Verdana" panose="020B0604030504040204" pitchFamily="34" charset="0"/>
              </a:rPr>
              <a:t>s</a:t>
            </a:r>
            <a:r>
              <a:rPr lang="en-GB" sz="2400" dirty="0" smtClean="0">
                <a:latin typeface="Verdana" panose="020B0604030504040204" pitchFamily="34" charset="0"/>
                <a:ea typeface="Verdana" panose="020B0604030504040204" pitchFamily="34" charset="0"/>
                <a:cs typeface="Verdana" panose="020B0604030504040204" pitchFamily="34" charset="0"/>
              </a:rPr>
              <a:t>ignposting </a:t>
            </a:r>
            <a:r>
              <a:rPr lang="en-GB" sz="2400" dirty="0">
                <a:latin typeface="Verdana" panose="020B0604030504040204" pitchFamily="34" charset="0"/>
                <a:ea typeface="Verdana" panose="020B0604030504040204" pitchFamily="34" charset="0"/>
                <a:cs typeface="Verdana" panose="020B0604030504040204" pitchFamily="34" charset="0"/>
              </a:rPr>
              <a:t>to information</a:t>
            </a:r>
          </a:p>
          <a:p>
            <a:pPr fontAlgn="base">
              <a:spcBef>
                <a:spcPts val="600"/>
              </a:spcBef>
              <a:spcAft>
                <a:spcPct val="0"/>
              </a:spcAft>
            </a:pPr>
            <a:r>
              <a:rPr lang="en-GB" sz="2400" dirty="0" smtClean="0">
                <a:latin typeface="Verdana" panose="020B0604030504040204" pitchFamily="34" charset="0"/>
                <a:ea typeface="Verdana" panose="020B0604030504040204" pitchFamily="34" charset="0"/>
                <a:cs typeface="Verdana" panose="020B0604030504040204" pitchFamily="34" charset="0"/>
              </a:rPr>
              <a:t>Benefits </a:t>
            </a:r>
            <a:r>
              <a:rPr lang="en-GB" sz="2400" dirty="0">
                <a:latin typeface="Verdana" panose="020B0604030504040204" pitchFamily="34" charset="0"/>
                <a:ea typeface="Verdana" panose="020B0604030504040204" pitchFamily="34" charset="0"/>
                <a:cs typeface="Verdana" panose="020B0604030504040204" pitchFamily="34" charset="0"/>
              </a:rPr>
              <a:t>and </a:t>
            </a:r>
            <a:r>
              <a:rPr lang="en-GB" sz="2400" dirty="0" smtClean="0">
                <a:latin typeface="Verdana" panose="020B0604030504040204" pitchFamily="34" charset="0"/>
                <a:ea typeface="Verdana" panose="020B0604030504040204" pitchFamily="34" charset="0"/>
                <a:cs typeface="Verdana" panose="020B0604030504040204" pitchFamily="34" charset="0"/>
              </a:rPr>
              <a:t>job centres</a:t>
            </a:r>
            <a:endParaRPr lang="en-GB" sz="2400" dirty="0">
              <a:latin typeface="Verdana" panose="020B0604030504040204" pitchFamily="34" charset="0"/>
              <a:ea typeface="Verdana" panose="020B0604030504040204" pitchFamily="34" charset="0"/>
              <a:cs typeface="Verdana" panose="020B0604030504040204" pitchFamily="34" charset="0"/>
            </a:endParaRPr>
          </a:p>
          <a:p>
            <a:pPr fontAlgn="base">
              <a:spcBef>
                <a:spcPts val="600"/>
              </a:spcBef>
              <a:spcAft>
                <a:spcPct val="0"/>
              </a:spcAft>
            </a:pPr>
            <a:r>
              <a:rPr lang="en-GB" sz="2400" dirty="0" smtClean="0">
                <a:latin typeface="Verdana" panose="020B0604030504040204" pitchFamily="34" charset="0"/>
                <a:ea typeface="Verdana" panose="020B0604030504040204" pitchFamily="34" charset="0"/>
                <a:cs typeface="Verdana" panose="020B0604030504040204" pitchFamily="34" charset="0"/>
              </a:rPr>
              <a:t>Police - victims of crime</a:t>
            </a:r>
          </a:p>
          <a:p>
            <a:pPr fontAlgn="base">
              <a:spcBef>
                <a:spcPts val="600"/>
              </a:spcBef>
              <a:spcAft>
                <a:spcPct val="0"/>
              </a:spcAft>
            </a:pPr>
            <a:r>
              <a:rPr lang="en-GB" sz="2400" dirty="0" smtClean="0">
                <a:latin typeface="Verdana" panose="020B0604030504040204" pitchFamily="34" charset="0"/>
                <a:ea typeface="Verdana" panose="020B0604030504040204" pitchFamily="34" charset="0"/>
                <a:cs typeface="Verdana" panose="020B0604030504040204" pitchFamily="34" charset="0"/>
              </a:rPr>
              <a:t>Fire and Rescue Service</a:t>
            </a:r>
          </a:p>
          <a:p>
            <a:pPr lvl="1" fontAlgn="base">
              <a:spcBef>
                <a:spcPts val="600"/>
              </a:spcBef>
              <a:spcAft>
                <a:spcPct val="0"/>
              </a:spcAft>
            </a:pPr>
            <a:r>
              <a:rPr lang="en-GB" sz="2400" dirty="0">
                <a:latin typeface="Verdana" panose="020B0604030504040204" pitchFamily="34" charset="0"/>
                <a:ea typeface="Verdana" panose="020B0604030504040204" pitchFamily="34" charset="0"/>
                <a:cs typeface="Verdana" panose="020B0604030504040204" pitchFamily="34" charset="0"/>
              </a:rPr>
              <a:t>i</a:t>
            </a:r>
            <a:r>
              <a:rPr lang="en-GB" sz="2400" dirty="0" smtClean="0">
                <a:latin typeface="Verdana" panose="020B0604030504040204" pitchFamily="34" charset="0"/>
                <a:ea typeface="Verdana" panose="020B0604030504040204" pitchFamily="34" charset="0"/>
                <a:cs typeface="Verdana" panose="020B0604030504040204" pitchFamily="34" charset="0"/>
              </a:rPr>
              <a:t>ncidents, home </a:t>
            </a:r>
            <a:r>
              <a:rPr lang="en-GB" sz="2400" dirty="0">
                <a:latin typeface="Verdana" panose="020B0604030504040204" pitchFamily="34" charset="0"/>
                <a:ea typeface="Verdana" panose="020B0604030504040204" pitchFamily="34" charset="0"/>
                <a:cs typeface="Verdana" panose="020B0604030504040204" pitchFamily="34" charset="0"/>
              </a:rPr>
              <a:t>f</a:t>
            </a:r>
            <a:r>
              <a:rPr lang="en-GB" sz="2400" dirty="0" smtClean="0">
                <a:latin typeface="Verdana" panose="020B0604030504040204" pitchFamily="34" charset="0"/>
                <a:ea typeface="Verdana" panose="020B0604030504040204" pitchFamily="34" charset="0"/>
                <a:cs typeface="Verdana" panose="020B0604030504040204" pitchFamily="34" charset="0"/>
              </a:rPr>
              <a:t>ire </a:t>
            </a:r>
            <a:r>
              <a:rPr lang="en-GB" sz="2400" dirty="0">
                <a:latin typeface="Verdana" panose="020B0604030504040204" pitchFamily="34" charset="0"/>
                <a:ea typeface="Verdana" panose="020B0604030504040204" pitchFamily="34" charset="0"/>
                <a:cs typeface="Verdana" panose="020B0604030504040204" pitchFamily="34" charset="0"/>
              </a:rPr>
              <a:t>s</a:t>
            </a:r>
            <a:r>
              <a:rPr lang="en-GB" sz="2400" dirty="0" smtClean="0">
                <a:latin typeface="Verdana" panose="020B0604030504040204" pitchFamily="34" charset="0"/>
                <a:ea typeface="Verdana" panose="020B0604030504040204" pitchFamily="34" charset="0"/>
                <a:cs typeface="Verdana" panose="020B0604030504040204" pitchFamily="34" charset="0"/>
              </a:rPr>
              <a:t>afety </a:t>
            </a:r>
            <a:r>
              <a:rPr lang="en-GB" sz="2400" dirty="0">
                <a:latin typeface="Verdana" panose="020B0604030504040204" pitchFamily="34" charset="0"/>
                <a:ea typeface="Verdana" panose="020B0604030504040204" pitchFamily="34" charset="0"/>
                <a:cs typeface="Verdana" panose="020B0604030504040204" pitchFamily="34" charset="0"/>
              </a:rPr>
              <a:t>v</a:t>
            </a:r>
            <a:r>
              <a:rPr lang="en-GB" sz="2400" dirty="0" smtClean="0">
                <a:latin typeface="Verdana" panose="020B0604030504040204" pitchFamily="34" charset="0"/>
                <a:ea typeface="Verdana" panose="020B0604030504040204" pitchFamily="34" charset="0"/>
                <a:cs typeface="Verdana" panose="020B0604030504040204" pitchFamily="34" charset="0"/>
              </a:rPr>
              <a:t>isits for vulnerable</a:t>
            </a:r>
          </a:p>
          <a:p>
            <a:pPr fontAlgn="base">
              <a:spcBef>
                <a:spcPts val="600"/>
              </a:spcBef>
              <a:spcAft>
                <a:spcPct val="0"/>
              </a:spcAft>
            </a:pPr>
            <a:r>
              <a:rPr lang="en-GB" sz="2400" dirty="0" smtClean="0">
                <a:latin typeface="Verdana" panose="020B0604030504040204" pitchFamily="34" charset="0"/>
                <a:ea typeface="Verdana" panose="020B0604030504040204" pitchFamily="34" charset="0"/>
                <a:cs typeface="Verdana" panose="020B0604030504040204" pitchFamily="34" charset="0"/>
              </a:rPr>
              <a:t>Ambulance Service</a:t>
            </a: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52" y="5544179"/>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0225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405266"/>
            <a:ext cx="8686800" cy="1143000"/>
          </a:xfrm>
        </p:spPr>
        <p:txBody>
          <a:bodyPr>
            <a:normAutofit fontScale="90000"/>
          </a:bodyPr>
          <a:lstStyle/>
          <a:p>
            <a:r>
              <a:rPr lang="en-GB"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Miscellaneous Issues Covenant has helped with</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2027686"/>
            <a:ext cx="8686800" cy="4600007"/>
          </a:xfrm>
        </p:spPr>
        <p:txBody>
          <a:bodyPr>
            <a:normAutofit/>
          </a:bodyPr>
          <a:lstStyle/>
          <a:p>
            <a:pPr>
              <a:lnSpc>
                <a:spcPct val="150000"/>
              </a:lnSpc>
              <a:spcBef>
                <a:spcPts val="576"/>
              </a:spcBef>
            </a:pPr>
            <a:r>
              <a:rPr lang="en-GB" sz="2400" dirty="0" smtClean="0">
                <a:latin typeface="Verdana" panose="020B0604030504040204" pitchFamily="34" charset="0"/>
                <a:ea typeface="Verdana" panose="020B0604030504040204" pitchFamily="34" charset="0"/>
                <a:cs typeface="Verdana" panose="020B0604030504040204" pitchFamily="34" charset="0"/>
              </a:rPr>
              <a:t>Car insurance</a:t>
            </a:r>
          </a:p>
          <a:p>
            <a:pPr>
              <a:lnSpc>
                <a:spcPct val="150000"/>
              </a:lnSpc>
              <a:spcBef>
                <a:spcPts val="576"/>
              </a:spcBef>
            </a:pPr>
            <a:r>
              <a:rPr lang="en-GB" sz="2400" dirty="0" smtClean="0">
                <a:latin typeface="Verdana" panose="020B0604030504040204" pitchFamily="34" charset="0"/>
                <a:ea typeface="Verdana" panose="020B0604030504040204" pitchFamily="34" charset="0"/>
                <a:cs typeface="Verdana" panose="020B0604030504040204" pitchFamily="34" charset="0"/>
              </a:rPr>
              <a:t>Mortgages – Buy to Let</a:t>
            </a:r>
          </a:p>
          <a:p>
            <a:pPr>
              <a:lnSpc>
                <a:spcPct val="150000"/>
              </a:lnSpc>
              <a:spcBef>
                <a:spcPts val="576"/>
              </a:spcBef>
            </a:pPr>
            <a:r>
              <a:rPr lang="en-GB" sz="2400" dirty="0" smtClean="0">
                <a:latin typeface="Verdana" panose="020B0604030504040204" pitchFamily="34" charset="0"/>
                <a:ea typeface="Verdana" panose="020B0604030504040204" pitchFamily="34" charset="0"/>
                <a:cs typeface="Verdana" panose="020B0604030504040204" pitchFamily="34" charset="0"/>
              </a:rPr>
              <a:t>Mobile phone/broadband contracts</a:t>
            </a:r>
          </a:p>
          <a:p>
            <a:pPr>
              <a:lnSpc>
                <a:spcPct val="150000"/>
              </a:lnSpc>
              <a:spcBef>
                <a:spcPts val="576"/>
              </a:spcBef>
            </a:pPr>
            <a:r>
              <a:rPr lang="en-GB" sz="2400" dirty="0" smtClean="0">
                <a:latin typeface="Verdana" panose="020B0604030504040204" pitchFamily="34" charset="0"/>
                <a:ea typeface="Verdana" panose="020B0604030504040204" pitchFamily="34" charset="0"/>
                <a:cs typeface="Verdana" panose="020B0604030504040204" pitchFamily="34" charset="0"/>
              </a:rPr>
              <a:t>Armed Forces Railcard</a:t>
            </a:r>
          </a:p>
          <a:p>
            <a:pPr>
              <a:lnSpc>
                <a:spcPct val="150000"/>
              </a:lnSpc>
              <a:spcBef>
                <a:spcPts val="576"/>
              </a:spcBef>
            </a:pPr>
            <a:r>
              <a:rPr lang="en-GB" sz="2400" dirty="0" smtClean="0">
                <a:latin typeface="Verdana" panose="020B0604030504040204" pitchFamily="34" charset="0"/>
                <a:ea typeface="Verdana" panose="020B0604030504040204" pitchFamily="34" charset="0"/>
                <a:cs typeface="Verdana" panose="020B0604030504040204" pitchFamily="34" charset="0"/>
              </a:rPr>
              <a:t>Creates employment opportunities</a:t>
            </a:r>
          </a:p>
          <a:p>
            <a:endParaRPr lang="en-GB" dirty="0"/>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2" y="5475168"/>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4343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031" y="150899"/>
            <a:ext cx="8025938" cy="1470025"/>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Service Charities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Subtitle 2"/>
          <p:cNvSpPr>
            <a:spLocks noGrp="1"/>
          </p:cNvSpPr>
          <p:nvPr>
            <p:ph type="subTitle" idx="1"/>
          </p:nvPr>
        </p:nvSpPr>
        <p:spPr>
          <a:xfrm>
            <a:off x="1403648" y="1449238"/>
            <a:ext cx="6400800" cy="3700731"/>
          </a:xfrm>
        </p:spPr>
        <p:txBody>
          <a:bodyPr>
            <a:normAutofit/>
          </a:bodyPr>
          <a:lstStyle/>
          <a:p>
            <a:pPr marL="342900" indent="-342900" algn="l">
              <a:spcBef>
                <a:spcPts val="576"/>
              </a:spcBef>
              <a:buFont typeface="Arial"/>
              <a:buChar char="•"/>
            </a:pPr>
            <a:r>
              <a:rPr lang="en-GB" sz="31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Adjunct </a:t>
            </a:r>
            <a:r>
              <a:rPr lang="en-GB" sz="3100" dirty="0">
                <a:solidFill>
                  <a:schemeClr val="tx1"/>
                </a:solidFill>
                <a:latin typeface="Verdana" panose="020B0604030504040204" pitchFamily="34" charset="0"/>
                <a:ea typeface="Verdana" panose="020B0604030504040204" pitchFamily="34" charset="0"/>
                <a:cs typeface="Verdana" panose="020B0604030504040204" pitchFamily="34" charset="0"/>
              </a:rPr>
              <a:t>to, not a replacement for statutory </a:t>
            </a:r>
            <a:r>
              <a:rPr lang="en-GB" sz="31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assistance.</a:t>
            </a:r>
            <a:endParaRPr lang="en-GB" sz="31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indent="-342900" algn="l">
              <a:spcBef>
                <a:spcPts val="576"/>
              </a:spcBef>
              <a:buFont typeface="Arial"/>
              <a:buChar char="•"/>
            </a:pPr>
            <a:r>
              <a:rPr lang="en-GB" sz="3100" dirty="0">
                <a:solidFill>
                  <a:schemeClr val="tx1"/>
                </a:solidFill>
                <a:latin typeface="Verdana" panose="020B0604030504040204" pitchFamily="34" charset="0"/>
                <a:ea typeface="Verdana" panose="020B0604030504040204" pitchFamily="34" charset="0"/>
                <a:cs typeface="Verdana" panose="020B0604030504040204" pitchFamily="34" charset="0"/>
              </a:rPr>
              <a:t>Multiplicity of </a:t>
            </a:r>
            <a:r>
              <a:rPr lang="en-GB" sz="31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charities (~2500): regimental, health, benevolence, children, </a:t>
            </a:r>
            <a:r>
              <a:rPr lang="en-GB" sz="3100" dirty="0">
                <a:solidFill>
                  <a:schemeClr val="tx1"/>
                </a:solidFill>
                <a:latin typeface="Verdana" panose="020B0604030504040204" pitchFamily="34" charset="0"/>
                <a:ea typeface="Verdana" panose="020B0604030504040204" pitchFamily="34" charset="0"/>
                <a:cs typeface="Verdana" panose="020B0604030504040204" pitchFamily="34" charset="0"/>
              </a:rPr>
              <a:t>ethnic </a:t>
            </a:r>
            <a:r>
              <a:rPr lang="en-GB" sz="31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and geographical </a:t>
            </a:r>
            <a:r>
              <a:rPr lang="en-GB" sz="3100" dirty="0">
                <a:solidFill>
                  <a:schemeClr val="tx1"/>
                </a:solidFill>
                <a:latin typeface="Verdana" panose="020B0604030504040204" pitchFamily="34" charset="0"/>
                <a:ea typeface="Verdana" panose="020B0604030504040204" pitchFamily="34" charset="0"/>
                <a:cs typeface="Verdana" panose="020B0604030504040204" pitchFamily="34" charset="0"/>
              </a:rPr>
              <a:t>etc</a:t>
            </a:r>
            <a:r>
              <a:rPr lang="en-GB" sz="31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endParaRPr lang="en-GB" sz="3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73" y="5526926"/>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0862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COBSEO</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3848" y="980728"/>
            <a:ext cx="2381583" cy="1028844"/>
          </a:xfrm>
          <a:prstGeom prst="rect">
            <a:avLst/>
          </a:prstGeom>
        </p:spPr>
      </p:pic>
      <p:sp>
        <p:nvSpPr>
          <p:cNvPr id="6" name="Rectangle 5"/>
          <p:cNvSpPr/>
          <p:nvPr/>
        </p:nvSpPr>
        <p:spPr>
          <a:xfrm>
            <a:off x="827584" y="2564904"/>
            <a:ext cx="7704856" cy="1717393"/>
          </a:xfrm>
          <a:prstGeom prst="rect">
            <a:avLst/>
          </a:prstGeom>
        </p:spPr>
        <p:txBody>
          <a:bodyPr wrap="square">
            <a:spAutoFit/>
          </a:bodyPr>
          <a:lstStyle/>
          <a:p>
            <a:pPr marL="342900" indent="-342900" defTabSz="457200">
              <a:spcBef>
                <a:spcPct val="20000"/>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Guardian of good service charities</a:t>
            </a:r>
          </a:p>
          <a:p>
            <a:pPr marL="342900" indent="-342900" defTabSz="457200">
              <a:spcBef>
                <a:spcPct val="20000"/>
              </a:spcBef>
              <a:buFont typeface="Arial" panose="020B0604020202020204" pitchFamily="34" charset="0"/>
              <a:buChar char="•"/>
            </a:pP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marL="342900" indent="-342900" defTabSz="457200">
              <a:spcBef>
                <a:spcPct val="20000"/>
              </a:spcBef>
              <a:buFont typeface="Arial" panose="020B0604020202020204"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Provides single point of contact with all stakeholders</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52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41" y="5492421"/>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8530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Veterans Gateway</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Veterans' Gateway : The first point of contact for veterans seeking support">
            <a:hlinkClick r:id="rId3" tooltip="&quot;Veterans' Gateway : The first point of contact for veterans seeking support&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2471" y="924744"/>
            <a:ext cx="3960440" cy="1872208"/>
          </a:xfrm>
          <a:prstGeom prst="rect">
            <a:avLst/>
          </a:prstGeom>
          <a:noFill/>
          <a:ln>
            <a:noFill/>
          </a:ln>
        </p:spPr>
      </p:pic>
      <p:sp>
        <p:nvSpPr>
          <p:cNvPr id="7" name="TextBox 6"/>
          <p:cNvSpPr txBox="1"/>
          <p:nvPr/>
        </p:nvSpPr>
        <p:spPr>
          <a:xfrm>
            <a:off x="539552" y="2636912"/>
            <a:ext cx="3168352" cy="646331"/>
          </a:xfrm>
          <a:prstGeom prst="rect">
            <a:avLst/>
          </a:prstGeom>
          <a:noFill/>
        </p:spPr>
        <p:txBody>
          <a:bodyPr wrap="square" rtlCol="0">
            <a:spAutoFit/>
          </a:bodyPr>
          <a:lstStyle/>
          <a:p>
            <a:pPr algn="ctr"/>
            <a:r>
              <a:rPr lang="en-GB" dirty="0" smtClean="0">
                <a:hlinkClick r:id="rId5"/>
              </a:rPr>
              <a:t>www.veteransgateway.org.uk</a:t>
            </a:r>
            <a:endParaRPr lang="en-GB" dirty="0" smtClean="0"/>
          </a:p>
          <a:p>
            <a:pPr algn="ctr"/>
            <a:r>
              <a:rPr lang="en-GB" dirty="0" smtClean="0"/>
              <a:t>0808 802 1212</a:t>
            </a:r>
            <a:endParaRPr lang="en-GB" dirty="0"/>
          </a:p>
        </p:txBody>
      </p:sp>
      <p:pic>
        <p:nvPicPr>
          <p:cNvPr id="6" name="Picture 5" descr="http://www.veteranstransition.co.uk/images/reviewco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3987168"/>
            <a:ext cx="1763841" cy="249289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355976" y="924744"/>
            <a:ext cx="4464496" cy="430887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GB" sz="1600" b="1" dirty="0">
              <a:latin typeface="Arial" panose="020B0604020202020204" pitchFamily="34" charset="0"/>
              <a:cs typeface="Arial" panose="020B0604020202020204" pitchFamily="34" charset="0"/>
            </a:endParaRPr>
          </a:p>
          <a:p>
            <a:pPr algn="just"/>
            <a:r>
              <a:rPr lang="en-GB" sz="1600" dirty="0" smtClean="0">
                <a:latin typeface="Arial" panose="020B0604020202020204" pitchFamily="34" charset="0"/>
                <a:cs typeface="Arial" panose="020B0604020202020204" pitchFamily="34" charset="0"/>
              </a:rPr>
              <a:t>Service launched </a:t>
            </a:r>
            <a:r>
              <a:rPr lang="en-GB" sz="1600" dirty="0">
                <a:latin typeface="Arial" panose="020B0604020202020204" pitchFamily="34" charset="0"/>
                <a:cs typeface="Arial" panose="020B0604020202020204" pitchFamily="34" charset="0"/>
              </a:rPr>
              <a:t>in response </a:t>
            </a:r>
            <a:r>
              <a:rPr lang="en-GB" sz="1600" dirty="0" smtClean="0">
                <a:latin typeface="Arial" panose="020B0604020202020204" pitchFamily="34" charset="0"/>
                <a:cs typeface="Arial" panose="020B0604020202020204" pitchFamily="34" charset="0"/>
              </a:rPr>
              <a:t>to </a:t>
            </a:r>
            <a:r>
              <a:rPr lang="en-GB" sz="1600" b="1" dirty="0" smtClean="0">
                <a:latin typeface="Arial" panose="020B0604020202020204" pitchFamily="34" charset="0"/>
                <a:cs typeface="Arial" panose="020B0604020202020204" pitchFamily="34" charset="0"/>
              </a:rPr>
              <a:t>Lord </a:t>
            </a:r>
            <a:r>
              <a:rPr lang="en-GB" sz="1600" b="1" dirty="0">
                <a:latin typeface="Arial" panose="020B0604020202020204" pitchFamily="34" charset="0"/>
                <a:cs typeface="Arial" panose="020B0604020202020204" pitchFamily="34" charset="0"/>
              </a:rPr>
              <a:t>Ashcroft’s 2014 Veterans’ Transition </a:t>
            </a:r>
            <a:r>
              <a:rPr lang="en-GB" sz="1600" b="1" dirty="0" smtClean="0">
                <a:latin typeface="Arial" panose="020B0604020202020204" pitchFamily="34" charset="0"/>
                <a:cs typeface="Arial" panose="020B0604020202020204" pitchFamily="34" charset="0"/>
              </a:rPr>
              <a:t>Review</a:t>
            </a:r>
            <a:r>
              <a:rPr lang="en-GB" sz="1600" dirty="0" smtClean="0">
                <a:latin typeface="Arial" panose="020B0604020202020204" pitchFamily="34" charset="0"/>
                <a:cs typeface="Arial" panose="020B0604020202020204" pitchFamily="34" charset="0"/>
              </a:rPr>
              <a:t>, which  </a:t>
            </a:r>
            <a:r>
              <a:rPr lang="en-GB" sz="1600" dirty="0">
                <a:latin typeface="Arial" panose="020B0604020202020204" pitchFamily="34" charset="0"/>
                <a:cs typeface="Arial" panose="020B0604020202020204" pitchFamily="34" charset="0"/>
              </a:rPr>
              <a:t>called for the </a:t>
            </a:r>
            <a:r>
              <a:rPr lang="en-GB" sz="1600" dirty="0" smtClean="0">
                <a:latin typeface="Arial" panose="020B0604020202020204" pitchFamily="34" charset="0"/>
                <a:cs typeface="Arial" panose="020B0604020202020204" pitchFamily="34" charset="0"/>
              </a:rPr>
              <a:t>confusing </a:t>
            </a:r>
            <a:r>
              <a:rPr lang="en-GB" sz="1600" b="1" dirty="0" smtClean="0">
                <a:latin typeface="Arial" panose="020B0604020202020204" pitchFamily="34" charset="0"/>
                <a:cs typeface="Arial" panose="020B0604020202020204" pitchFamily="34" charset="0"/>
              </a:rPr>
              <a:t>support </a:t>
            </a:r>
            <a:r>
              <a:rPr lang="en-GB" sz="1600" b="1" dirty="0">
                <a:latin typeface="Arial" panose="020B0604020202020204" pitchFamily="34" charset="0"/>
                <a:cs typeface="Arial" panose="020B0604020202020204" pitchFamily="34" charset="0"/>
              </a:rPr>
              <a:t>system for veterans to be </a:t>
            </a:r>
            <a:r>
              <a:rPr lang="en-GB" sz="1600" b="1" dirty="0" smtClean="0">
                <a:latin typeface="Arial" panose="020B0604020202020204" pitchFamily="34" charset="0"/>
                <a:cs typeface="Arial" panose="020B0604020202020204" pitchFamily="34" charset="0"/>
              </a:rPr>
              <a:t>simplified </a:t>
            </a:r>
            <a:r>
              <a:rPr lang="en-GB" sz="1600" dirty="0" smtClean="0">
                <a:latin typeface="Arial" panose="020B0604020202020204" pitchFamily="34" charset="0"/>
                <a:cs typeface="Arial" panose="020B0604020202020204" pitchFamily="34" charset="0"/>
              </a:rPr>
              <a:t>to:</a:t>
            </a:r>
            <a:endParaRPr lang="en-GB" sz="1600" dirty="0">
              <a:latin typeface="Arial" panose="020B0604020202020204" pitchFamily="34" charset="0"/>
              <a:cs typeface="Arial" panose="020B0604020202020204" pitchFamily="34" charset="0"/>
            </a:endParaRPr>
          </a:p>
          <a:p>
            <a:pPr algn="just"/>
            <a:endParaRPr lang="en-GB" sz="16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One 24/7 contact centre</a:t>
            </a:r>
          </a:p>
          <a:p>
            <a:pPr marL="171450" indent="-17145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Single free Phone number </a:t>
            </a:r>
          </a:p>
          <a:p>
            <a:pPr marL="171450" indent="-17145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A website address</a:t>
            </a:r>
          </a:p>
          <a:p>
            <a:pPr marL="171450" indent="-17145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Instant client transferrals to appropriate person</a:t>
            </a:r>
          </a:p>
          <a:p>
            <a:pPr marL="171450" indent="-17145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Easy to find global help </a:t>
            </a:r>
          </a:p>
          <a:p>
            <a:endParaRPr lang="en-GB" dirty="0"/>
          </a:p>
        </p:txBody>
      </p:sp>
      <p:pic>
        <p:nvPicPr>
          <p:cNvPr id="532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471" y="5394137"/>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03841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The Royal British Legion</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221103"/>
            <a:ext cx="8686800" cy="4966535"/>
          </a:xfrm>
        </p:spPr>
        <p:txBody>
          <a:bodyPr>
            <a:normAutofit/>
          </a:bodyPr>
          <a:lstStyle/>
          <a:p>
            <a:pPr marL="0" indent="0">
              <a:buNone/>
            </a:pP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56" y="332656"/>
            <a:ext cx="1181297" cy="1414510"/>
          </a:xfrm>
          <a:prstGeom prst="rect">
            <a:avLst/>
          </a:prstGeom>
        </p:spPr>
      </p:pic>
      <p:pic>
        <p:nvPicPr>
          <p:cNvPr id="6" name="Picture 2" descr="I:\PR\Digital Web and Print\Copywriting\2014\Resource centre\General presentation\PPT size\Liverpool Advice and Information Centre preview launch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153" y="2566958"/>
            <a:ext cx="2703731" cy="18038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PR\Digital Web and Print\Copywriting\2014\Resource centre\General presentation\PPT size\London MPs attend  reception at Houses of Parliam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3576" y="2567280"/>
            <a:ext cx="2703248" cy="1803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PR\Digital Web and Print\Copywriting\2014\Resource centre\General presentation\PPT size\AFM 2011 Naming Ceremony .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987" b="16936"/>
          <a:stretch/>
        </p:blipFill>
        <p:spPr bwMode="auto">
          <a:xfrm>
            <a:off x="6219464" y="2556589"/>
            <a:ext cx="2705777" cy="18142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9512" y="1956769"/>
            <a:ext cx="2702937" cy="400110"/>
          </a:xfrm>
          <a:prstGeom prst="rect">
            <a:avLst/>
          </a:prstGeom>
          <a:noFill/>
        </p:spPr>
        <p:txBody>
          <a:bodyPr wrap="square" rtlCol="0">
            <a:spAutoFit/>
          </a:bodyPr>
          <a:lstStyle/>
          <a:p>
            <a:pPr algn="ctr"/>
            <a:r>
              <a:rPr lang="en-GB" sz="2000" b="1" dirty="0" smtClean="0">
                <a:solidFill>
                  <a:schemeClr val="accent1">
                    <a:lumMod val="75000"/>
                  </a:schemeClr>
                </a:solidFill>
              </a:rPr>
              <a:t>Information &amp; Support</a:t>
            </a:r>
            <a:endParaRPr lang="en-GB" sz="2000" b="1" dirty="0">
              <a:solidFill>
                <a:schemeClr val="accent1">
                  <a:lumMod val="75000"/>
                </a:schemeClr>
              </a:solidFill>
            </a:endParaRPr>
          </a:p>
        </p:txBody>
      </p:sp>
      <p:sp>
        <p:nvSpPr>
          <p:cNvPr id="10" name="TextBox 9"/>
          <p:cNvSpPr txBox="1"/>
          <p:nvPr/>
        </p:nvSpPr>
        <p:spPr>
          <a:xfrm>
            <a:off x="2903012" y="1922723"/>
            <a:ext cx="3384376" cy="830997"/>
          </a:xfrm>
          <a:prstGeom prst="rect">
            <a:avLst/>
          </a:prstGeom>
          <a:noFill/>
        </p:spPr>
        <p:txBody>
          <a:bodyPr wrap="square" rtlCol="0">
            <a:spAutoFit/>
          </a:bodyPr>
          <a:lstStyle/>
          <a:p>
            <a:pPr algn="ctr"/>
            <a:r>
              <a:rPr lang="en-GB" sz="2000" b="1" dirty="0" smtClean="0">
                <a:solidFill>
                  <a:schemeClr val="accent1">
                    <a:lumMod val="75000"/>
                  </a:schemeClr>
                </a:solidFill>
              </a:rPr>
              <a:t>Advocacy &amp; </a:t>
            </a:r>
            <a:r>
              <a:rPr lang="en-GB" sz="2000" b="1" dirty="0">
                <a:solidFill>
                  <a:schemeClr val="accent1">
                    <a:lumMod val="75000"/>
                  </a:schemeClr>
                </a:solidFill>
              </a:rPr>
              <a:t>Campaigning</a:t>
            </a:r>
          </a:p>
          <a:p>
            <a:pPr algn="ctr"/>
            <a:endParaRPr lang="en-GB" sz="2800" b="1" dirty="0">
              <a:solidFill>
                <a:schemeClr val="accent1">
                  <a:lumMod val="75000"/>
                </a:schemeClr>
              </a:solidFill>
            </a:endParaRPr>
          </a:p>
        </p:txBody>
      </p:sp>
      <p:sp>
        <p:nvSpPr>
          <p:cNvPr id="11" name="TextBox 10"/>
          <p:cNvSpPr txBox="1"/>
          <p:nvPr/>
        </p:nvSpPr>
        <p:spPr>
          <a:xfrm>
            <a:off x="6172136" y="1922723"/>
            <a:ext cx="2702937" cy="400110"/>
          </a:xfrm>
          <a:prstGeom prst="rect">
            <a:avLst/>
          </a:prstGeom>
          <a:noFill/>
        </p:spPr>
        <p:txBody>
          <a:bodyPr wrap="square" rtlCol="0">
            <a:spAutoFit/>
          </a:bodyPr>
          <a:lstStyle/>
          <a:p>
            <a:pPr algn="ctr"/>
            <a:r>
              <a:rPr lang="en-GB" sz="2000" b="1" dirty="0" smtClean="0">
                <a:solidFill>
                  <a:schemeClr val="accent1">
                    <a:lumMod val="75000"/>
                  </a:schemeClr>
                </a:solidFill>
              </a:rPr>
              <a:t>Remembrance</a:t>
            </a:r>
            <a:endParaRPr lang="en-GB" sz="2000" b="1" dirty="0">
              <a:solidFill>
                <a:schemeClr val="accent1">
                  <a:lumMod val="75000"/>
                </a:schemeClr>
              </a:solidFill>
            </a:endParaRPr>
          </a:p>
        </p:txBody>
      </p:sp>
      <p:sp>
        <p:nvSpPr>
          <p:cNvPr id="12" name="TextBox 11"/>
          <p:cNvSpPr txBox="1"/>
          <p:nvPr/>
        </p:nvSpPr>
        <p:spPr>
          <a:xfrm>
            <a:off x="2441401" y="4673438"/>
            <a:ext cx="4176464" cy="1815882"/>
          </a:xfrm>
          <a:prstGeom prst="rect">
            <a:avLst/>
          </a:prstGeom>
          <a:noFill/>
        </p:spPr>
        <p:txBody>
          <a:bodyPr wrap="square" rtlCol="0">
            <a:spAutoFit/>
          </a:bodyPr>
          <a:lstStyle/>
          <a:p>
            <a:pPr algn="ctr"/>
            <a:r>
              <a:rPr lang="en-GB" sz="2800" dirty="0" smtClean="0">
                <a:solidFill>
                  <a:schemeClr val="accent1">
                    <a:lumMod val="75000"/>
                  </a:schemeClr>
                </a:solidFill>
              </a:rPr>
              <a:t>Underpinned by:</a:t>
            </a:r>
          </a:p>
          <a:p>
            <a:pPr algn="ctr"/>
            <a:r>
              <a:rPr lang="en-GB" sz="2800" b="1" dirty="0" smtClean="0">
                <a:solidFill>
                  <a:schemeClr val="accent1">
                    <a:lumMod val="75000"/>
                  </a:schemeClr>
                </a:solidFill>
              </a:rPr>
              <a:t>Membership</a:t>
            </a:r>
          </a:p>
          <a:p>
            <a:pPr algn="ctr"/>
            <a:r>
              <a:rPr lang="en-GB" sz="2800" b="1" dirty="0" smtClean="0">
                <a:solidFill>
                  <a:schemeClr val="accent1">
                    <a:lumMod val="75000"/>
                  </a:schemeClr>
                </a:solidFill>
              </a:rPr>
              <a:t>Fundraising</a:t>
            </a:r>
          </a:p>
          <a:p>
            <a:pPr algn="ctr"/>
            <a:r>
              <a:rPr lang="en-GB" sz="2800" b="1" dirty="0" smtClean="0">
                <a:solidFill>
                  <a:schemeClr val="accent1">
                    <a:lumMod val="75000"/>
                  </a:schemeClr>
                </a:solidFill>
              </a:rPr>
              <a:t>Central Services</a:t>
            </a:r>
            <a:endParaRPr lang="en-GB" sz="2800" b="1" dirty="0">
              <a:solidFill>
                <a:schemeClr val="accent1">
                  <a:lumMod val="75000"/>
                </a:schemeClr>
              </a:solidFill>
            </a:endParaRPr>
          </a:p>
        </p:txBody>
      </p:sp>
      <p:pic>
        <p:nvPicPr>
          <p:cNvPr id="542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979" y="5397530"/>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1239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Examples - Breaks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221103"/>
            <a:ext cx="8686800" cy="4966535"/>
          </a:xfrm>
        </p:spPr>
        <p:txBody>
          <a:bodyPr>
            <a:normAutofit/>
          </a:bodyPr>
          <a:lstStyle/>
          <a:p>
            <a:pPr marL="0" indent="0">
              <a:buNone/>
            </a:pP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56" y="332656"/>
            <a:ext cx="1181297" cy="1414510"/>
          </a:xfrm>
          <a:prstGeom prst="rect">
            <a:avLst/>
          </a:prstGeom>
        </p:spPr>
      </p:pic>
      <p:sp>
        <p:nvSpPr>
          <p:cNvPr id="13" name="Rectangle 12"/>
          <p:cNvSpPr/>
          <p:nvPr/>
        </p:nvSpPr>
        <p:spPr>
          <a:xfrm>
            <a:off x="267688" y="1747166"/>
            <a:ext cx="8787114" cy="3545586"/>
          </a:xfrm>
          <a:prstGeom prst="rect">
            <a:avLst/>
          </a:prstGeom>
        </p:spPr>
        <p:txBody>
          <a:bodyPr wrap="square">
            <a:spAutoFit/>
          </a:bodyPr>
          <a:lstStyle/>
          <a:p>
            <a:pPr marL="342900" indent="-342900" defTabSz="457200">
              <a:spcBef>
                <a:spcPct val="20000"/>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Break Centres </a:t>
            </a:r>
            <a:r>
              <a:rPr lang="en-GB" sz="2400" dirty="0" smtClean="0">
                <a:latin typeface="Verdana" panose="020B0604030504040204" pitchFamily="34" charset="0"/>
                <a:ea typeface="Verdana" panose="020B0604030504040204" pitchFamily="34" charset="0"/>
                <a:cs typeface="Verdana" panose="020B0604030504040204" pitchFamily="34" charset="0"/>
              </a:rPr>
              <a:t>– hotel </a:t>
            </a:r>
            <a:r>
              <a:rPr lang="en-GB" sz="2400" dirty="0">
                <a:latin typeface="Verdana" panose="020B0604030504040204" pitchFamily="34" charset="0"/>
                <a:ea typeface="Verdana" panose="020B0604030504040204" pitchFamily="34" charset="0"/>
                <a:cs typeface="Verdana" panose="020B0604030504040204" pitchFamily="34" charset="0"/>
              </a:rPr>
              <a:t>styled breaks to beneficiaries </a:t>
            </a:r>
          </a:p>
          <a:p>
            <a:pPr marL="342900" indent="-342900" defTabSz="457200">
              <a:spcBef>
                <a:spcPct val="20000"/>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Family Holidays </a:t>
            </a:r>
            <a:r>
              <a:rPr lang="en-GB" sz="2400" dirty="0" smtClean="0">
                <a:latin typeface="Verdana" panose="020B0604030504040204" pitchFamily="34" charset="0"/>
                <a:ea typeface="Verdana" panose="020B0604030504040204" pitchFamily="34" charset="0"/>
                <a:cs typeface="Verdana" panose="020B0604030504040204" pitchFamily="34" charset="0"/>
              </a:rPr>
              <a:t>–in </a:t>
            </a:r>
            <a:r>
              <a:rPr lang="en-GB" sz="2400" dirty="0">
                <a:latin typeface="Verdana" panose="020B0604030504040204" pitchFamily="34" charset="0"/>
                <a:ea typeface="Verdana" panose="020B0604030504040204" pitchFamily="34" charset="0"/>
                <a:cs typeface="Verdana" panose="020B0604030504040204" pitchFamily="34" charset="0"/>
              </a:rPr>
              <a:t>either a Holiday Park or Break </a:t>
            </a:r>
            <a:r>
              <a:rPr lang="en-GB" sz="2400" dirty="0" smtClean="0">
                <a:latin typeface="Verdana" panose="020B0604030504040204" pitchFamily="34" charset="0"/>
                <a:ea typeface="Verdana" panose="020B0604030504040204" pitchFamily="34" charset="0"/>
                <a:cs typeface="Verdana" panose="020B0604030504040204" pitchFamily="34" charset="0"/>
              </a:rPr>
              <a:t>Centre</a:t>
            </a:r>
            <a:endParaRPr lang="en-GB" sz="2400" dirty="0">
              <a:latin typeface="Verdana" panose="020B0604030504040204" pitchFamily="34" charset="0"/>
              <a:ea typeface="Verdana" panose="020B0604030504040204" pitchFamily="34" charset="0"/>
              <a:cs typeface="Verdana" panose="020B0604030504040204" pitchFamily="34" charset="0"/>
            </a:endParaRPr>
          </a:p>
          <a:p>
            <a:pPr marL="342900" indent="-342900" defTabSz="457200">
              <a:spcBef>
                <a:spcPct val="20000"/>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Adventure Holidays – Offered to children between 8 and </a:t>
            </a:r>
            <a:r>
              <a:rPr lang="en-GB" sz="2400" dirty="0" smtClean="0">
                <a:latin typeface="Verdana" panose="020B0604030504040204" pitchFamily="34" charset="0"/>
                <a:ea typeface="Verdana" panose="020B0604030504040204" pitchFamily="34" charset="0"/>
                <a:cs typeface="Verdana" panose="020B0604030504040204" pitchFamily="34" charset="0"/>
              </a:rPr>
              <a:t>17</a:t>
            </a:r>
            <a:endParaRPr lang="en-GB" sz="2400" dirty="0">
              <a:latin typeface="Verdana" panose="020B0604030504040204" pitchFamily="34" charset="0"/>
              <a:ea typeface="Verdana" panose="020B0604030504040204" pitchFamily="34" charset="0"/>
              <a:cs typeface="Verdana" panose="020B0604030504040204" pitchFamily="34" charset="0"/>
            </a:endParaRPr>
          </a:p>
          <a:p>
            <a:pPr marL="342900" indent="-342900" defTabSz="457200">
              <a:spcBef>
                <a:spcPct val="20000"/>
              </a:spcBef>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Poppy Pods - The Pods provide residential holiday/respite facilities for service personnel, veterans and their families. </a:t>
            </a:r>
          </a:p>
          <a:p>
            <a:pPr marL="342900" indent="-342900">
              <a:buFont typeface="Arial" panose="020B0604020202020204" pitchFamily="34" charset="0"/>
              <a:buChar char="•"/>
            </a:pPr>
            <a:endParaRPr lang="en-GB" b="1" dirty="0">
              <a:solidFill>
                <a:schemeClr val="accent1">
                  <a:lumMod val="75000"/>
                </a:schemeClr>
              </a:solidFill>
              <a:effectLst>
                <a:outerShdw blurRad="38100" dist="38100" dir="2700000" algn="tl">
                  <a:srgbClr val="000000">
                    <a:alpha val="43137"/>
                  </a:srgbClr>
                </a:outerShdw>
              </a:effectLst>
            </a:endParaRPr>
          </a:p>
        </p:txBody>
      </p:sp>
      <p:pic>
        <p:nvPicPr>
          <p:cNvPr id="14" name="Picture 2" descr="Troops children on climbing wall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97" t="-2078" r="38612" b="2078"/>
          <a:stretch/>
        </p:blipFill>
        <p:spPr bwMode="auto">
          <a:xfrm>
            <a:off x="2987824" y="5292752"/>
            <a:ext cx="2011408" cy="1368152"/>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903" y="5508379"/>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363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fontScale="90000"/>
          </a:bodyPr>
          <a:lstStyle/>
          <a:p>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Benefits, Debts and </a:t>
            </a: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
            </a:r>
            <a:b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Money Advice</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221103"/>
            <a:ext cx="8686800" cy="4966535"/>
          </a:xfrm>
        </p:spPr>
        <p:txBody>
          <a:bodyPr>
            <a:normAutofit/>
          </a:bodyPr>
          <a:lstStyle/>
          <a:p>
            <a:pPr marL="0" indent="0">
              <a:buNone/>
            </a:pPr>
            <a:endParaRPr lang="en-GB" sz="24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56" y="332656"/>
            <a:ext cx="1181297" cy="1414510"/>
          </a:xfrm>
          <a:prstGeom prst="rect">
            <a:avLst/>
          </a:prstGeom>
        </p:spPr>
      </p:pic>
      <p:sp>
        <p:nvSpPr>
          <p:cNvPr id="13" name="Rectangle 12"/>
          <p:cNvSpPr/>
          <p:nvPr/>
        </p:nvSpPr>
        <p:spPr>
          <a:xfrm>
            <a:off x="267688" y="1747166"/>
            <a:ext cx="8787114" cy="3360920"/>
          </a:xfrm>
          <a:prstGeom prst="rect">
            <a:avLst/>
          </a:prstGeom>
        </p:spPr>
        <p:txBody>
          <a:bodyPr wrap="square">
            <a:spAutoFit/>
          </a:bodyPr>
          <a:lstStyle/>
          <a:p>
            <a:pPr marL="342900" indent="-342900" defTabSz="457200">
              <a:lnSpc>
                <a:spcPct val="150000"/>
              </a:lnSpc>
              <a:spcBef>
                <a:spcPct val="20000"/>
              </a:spcBef>
              <a:buFont typeface="Arial"/>
              <a:buChar char="•"/>
            </a:pPr>
            <a:r>
              <a:rPr lang="en-GB" sz="2400" dirty="0">
                <a:latin typeface="Verdana" panose="020B0604030504040204" pitchFamily="34" charset="0"/>
                <a:ea typeface="Verdana" panose="020B0604030504040204" pitchFamily="34" charset="0"/>
                <a:cs typeface="Verdana" panose="020B0604030504040204" pitchFamily="34" charset="0"/>
              </a:rPr>
              <a:t>Support to those facing debt problems</a:t>
            </a:r>
          </a:p>
          <a:p>
            <a:pPr marL="342900" indent="-342900" defTabSz="457200">
              <a:lnSpc>
                <a:spcPct val="150000"/>
              </a:lnSpc>
              <a:spcBef>
                <a:spcPct val="20000"/>
              </a:spcBef>
              <a:buFont typeface="Arial"/>
              <a:buChar char="•"/>
            </a:pPr>
            <a:r>
              <a:rPr lang="en-GB" sz="2400" dirty="0">
                <a:latin typeface="Verdana" panose="020B0604030504040204" pitchFamily="34" charset="0"/>
                <a:ea typeface="Verdana" panose="020B0604030504040204" pitchFamily="34" charset="0"/>
                <a:cs typeface="Verdana" panose="020B0604030504040204" pitchFamily="34" charset="0"/>
              </a:rPr>
              <a:t>Specialist advice and support to those dealing with complex benefit issues</a:t>
            </a:r>
          </a:p>
          <a:p>
            <a:pPr marL="342900" indent="-342900" defTabSz="457200">
              <a:lnSpc>
                <a:spcPct val="150000"/>
              </a:lnSpc>
              <a:spcBef>
                <a:spcPct val="20000"/>
              </a:spcBef>
              <a:buFont typeface="Arial"/>
              <a:buChar char="•"/>
            </a:pPr>
            <a:r>
              <a:rPr lang="en-GB" sz="2400" dirty="0">
                <a:latin typeface="Verdana" panose="020B0604030504040204" pitchFamily="34" charset="0"/>
                <a:ea typeface="Verdana" panose="020B0604030504040204" pitchFamily="34" charset="0"/>
                <a:cs typeface="Verdana" panose="020B0604030504040204" pitchFamily="34" charset="0"/>
              </a:rPr>
              <a:t>Delivered face to face and over the telephone </a:t>
            </a:r>
          </a:p>
          <a:p>
            <a:pPr marL="342900" indent="-342900" defTabSz="457200">
              <a:lnSpc>
                <a:spcPct val="150000"/>
              </a:lnSpc>
              <a:spcBef>
                <a:spcPct val="20000"/>
              </a:spcBef>
              <a:buFont typeface="Arial"/>
              <a:buChar char="•"/>
            </a:pPr>
            <a:r>
              <a:rPr lang="en-GB" sz="2400" dirty="0">
                <a:latin typeface="Verdana" panose="020B0604030504040204" pitchFamily="34" charset="0"/>
                <a:ea typeface="Verdana" panose="020B0604030504040204" pitchFamily="34" charset="0"/>
                <a:cs typeface="Verdana" panose="020B0604030504040204" pitchFamily="34" charset="0"/>
              </a:rPr>
              <a:t>P</a:t>
            </a:r>
            <a:r>
              <a:rPr lang="en-GB" sz="2400" dirty="0" smtClean="0">
                <a:latin typeface="Verdana" panose="020B0604030504040204" pitchFamily="34" charset="0"/>
                <a:ea typeface="Verdana" panose="020B0604030504040204" pitchFamily="34" charset="0"/>
                <a:cs typeface="Verdana" panose="020B0604030504040204" pitchFamily="34" charset="0"/>
              </a:rPr>
              <a:t>romote </a:t>
            </a:r>
            <a:r>
              <a:rPr lang="en-GB" sz="2400" dirty="0">
                <a:latin typeface="Verdana" panose="020B0604030504040204" pitchFamily="34" charset="0"/>
                <a:ea typeface="Verdana" panose="020B0604030504040204" pitchFamily="34" charset="0"/>
                <a:cs typeface="Verdana" panose="020B0604030504040204" pitchFamily="34" charset="0"/>
              </a:rPr>
              <a:t>better money </a:t>
            </a:r>
            <a:r>
              <a:rPr lang="en-GB" sz="2400" dirty="0" smtClean="0">
                <a:latin typeface="Verdana" panose="020B0604030504040204" pitchFamily="34" charset="0"/>
                <a:ea typeface="Verdana" panose="020B0604030504040204" pitchFamily="34" charset="0"/>
                <a:cs typeface="Verdana" panose="020B0604030504040204" pitchFamily="34" charset="0"/>
              </a:rPr>
              <a:t>management. </a:t>
            </a:r>
            <a:endParaRPr lang="en-GB" sz="24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GB" b="1" dirty="0">
              <a:solidFill>
                <a:schemeClr val="accent1">
                  <a:lumMod val="75000"/>
                </a:schemeClr>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03" y="5406157"/>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19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66" y="0"/>
            <a:ext cx="9158166" cy="1143000"/>
          </a:xfrm>
        </p:spPr>
        <p:txBody>
          <a:bodyPr>
            <a:no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Forces Connect South East</a:t>
            </a:r>
            <a:b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Cross Border MoD Project</a:t>
            </a:r>
            <a:endPar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80388" y="1620672"/>
            <a:ext cx="9063612" cy="1042141"/>
          </a:xfrm>
        </p:spPr>
        <p:txBody>
          <a:bodyPr>
            <a:normAutofit/>
          </a:bodyPr>
          <a:lstStyle/>
          <a:p>
            <a:pPr marL="0" indent="0" algn="ctr">
              <a:buFont typeface="Arial" panose="020B0604020202020204" pitchFamily="34" charset="0"/>
              <a:buNone/>
            </a:pPr>
            <a:r>
              <a:rPr lang="en-GB" sz="24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Strengthening local government delivery of the </a:t>
            </a:r>
            <a:r>
              <a:rPr lang="en-GB" sz="2400" dirty="0" smtClean="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covenant</a:t>
            </a:r>
          </a:p>
          <a:p>
            <a:pPr marL="0" indent="0" algn="ctr">
              <a:buFont typeface="Arial" panose="020B0604020202020204" pitchFamily="34" charset="0"/>
              <a:buNone/>
            </a:pPr>
            <a:r>
              <a:rPr lang="en-GB" sz="2400" dirty="0" smtClean="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Two year project</a:t>
            </a:r>
            <a:endParaRPr lang="en-GB" sz="24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517491" y="2893926"/>
            <a:ext cx="8189406" cy="2308324"/>
          </a:xfrm>
          <a:prstGeom prst="rect">
            <a:avLst/>
          </a:prstGeom>
          <a:noFill/>
        </p:spPr>
        <p:txBody>
          <a:bodyPr wrap="square" rtlCol="0">
            <a:spAutoFit/>
          </a:bodyPr>
          <a:lstStyle/>
          <a:p>
            <a:pPr algn="just"/>
            <a:r>
              <a:rPr lang="en-GB" sz="2400" dirty="0">
                <a:latin typeface="Verdana" panose="020B0604030504040204" pitchFamily="34" charset="0"/>
                <a:ea typeface="Verdana" panose="020B0604030504040204" pitchFamily="34" charset="0"/>
                <a:cs typeface="Verdana" panose="020B0604030504040204" pitchFamily="34" charset="0"/>
              </a:rPr>
              <a:t>“</a:t>
            </a:r>
            <a:r>
              <a:rPr lang="en-GB" sz="2400" i="1" dirty="0">
                <a:latin typeface="Verdana" panose="020B0604030504040204" pitchFamily="34" charset="0"/>
                <a:ea typeface="Verdana" panose="020B0604030504040204" pitchFamily="34" charset="0"/>
                <a:cs typeface="Verdana" panose="020B0604030504040204" pitchFamily="34" charset="0"/>
              </a:rPr>
              <a:t>Promoting a greater understanding and awareness of the issues affecting the Armed Forces Community within public authorities to ensure the Covenant is embedded and mainstreamed in service delivery, through sharing and building on best practice.”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67" y="5526926"/>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431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3600" b="1" dirty="0">
                <a:solidFill>
                  <a:srgbClr val="1C307E"/>
                </a:solidFill>
                <a:latin typeface="Verdana" panose="020B0604030504040204" pitchFamily="34" charset="0"/>
                <a:ea typeface="Verdana" panose="020B0604030504040204" pitchFamily="34" charset="0"/>
                <a:cs typeface="Verdana" panose="020B0604030504040204" pitchFamily="34" charset="0"/>
              </a:rPr>
              <a:t>War Pensions and Compensation</a:t>
            </a:r>
          </a:p>
        </p:txBody>
      </p:sp>
      <p:sp>
        <p:nvSpPr>
          <p:cNvPr id="3" name="Content Placeholder 2"/>
          <p:cNvSpPr>
            <a:spLocks noGrp="1"/>
          </p:cNvSpPr>
          <p:nvPr>
            <p:ph idx="1"/>
          </p:nvPr>
        </p:nvSpPr>
        <p:spPr>
          <a:xfrm>
            <a:off x="249382" y="1221103"/>
            <a:ext cx="8686800" cy="3792073"/>
          </a:xfrm>
        </p:spPr>
        <p:txBody>
          <a:bodyPr>
            <a:normAutofit/>
          </a:bodyPr>
          <a:lstStyle/>
          <a:p>
            <a:r>
              <a:rPr lang="en-GB" dirty="0" smtClean="0">
                <a:solidFill>
                  <a:schemeClr val="tx2"/>
                </a:solidFill>
              </a:rPr>
              <a:t>Specialist </a:t>
            </a:r>
            <a:r>
              <a:rPr lang="en-GB" dirty="0">
                <a:solidFill>
                  <a:schemeClr val="tx2"/>
                </a:solidFill>
              </a:rPr>
              <a:t>advice on War Pensions and compensation awards and deterioration claims, including entitlement and award </a:t>
            </a:r>
            <a:r>
              <a:rPr lang="en-GB" dirty="0" smtClean="0">
                <a:solidFill>
                  <a:schemeClr val="tx2"/>
                </a:solidFill>
              </a:rPr>
              <a:t>disputes</a:t>
            </a:r>
            <a:endParaRPr lang="en-GB" dirty="0">
              <a:solidFill>
                <a:schemeClr val="tx2"/>
              </a:solidFill>
            </a:endParaRPr>
          </a:p>
          <a:p>
            <a:r>
              <a:rPr lang="en-GB" dirty="0">
                <a:solidFill>
                  <a:schemeClr val="tx2"/>
                </a:solidFill>
              </a:rPr>
              <a:t>Representation at </a:t>
            </a:r>
            <a:r>
              <a:rPr lang="en-GB" dirty="0" smtClean="0">
                <a:solidFill>
                  <a:schemeClr val="tx2"/>
                </a:solidFill>
              </a:rPr>
              <a:t>Tribunal</a:t>
            </a:r>
            <a:endParaRPr lang="en-GB" dirty="0">
              <a:solidFill>
                <a:schemeClr val="tx2"/>
              </a:solidFill>
            </a:endParaRPr>
          </a:p>
          <a:p>
            <a:r>
              <a:rPr lang="en-GB" dirty="0">
                <a:solidFill>
                  <a:schemeClr val="tx2"/>
                </a:solidFill>
              </a:rPr>
              <a:t>Advice on merits of the </a:t>
            </a:r>
            <a:r>
              <a:rPr lang="en-GB" dirty="0" smtClean="0">
                <a:solidFill>
                  <a:schemeClr val="tx2"/>
                </a:solidFill>
              </a:rPr>
              <a:t>case</a:t>
            </a:r>
            <a:endParaRPr lang="en-GB" dirty="0">
              <a:solidFill>
                <a:schemeClr val="tx2"/>
              </a:solidFill>
            </a:endParaRPr>
          </a:p>
          <a:p>
            <a:r>
              <a:rPr lang="en-GB" dirty="0">
                <a:solidFill>
                  <a:schemeClr val="tx2"/>
                </a:solidFill>
              </a:rPr>
              <a:t>Advice on supplementary allowances</a:t>
            </a:r>
          </a:p>
          <a:p>
            <a:pPr marL="0" indent="0">
              <a:buNone/>
            </a:pPr>
            <a:endParaRPr lang="en-GB" dirty="0"/>
          </a:p>
        </p:txBody>
      </p:sp>
      <p:sp>
        <p:nvSpPr>
          <p:cNvPr id="13" name="Rectangle 12"/>
          <p:cNvSpPr/>
          <p:nvPr/>
        </p:nvSpPr>
        <p:spPr>
          <a:xfrm>
            <a:off x="267688" y="1747166"/>
            <a:ext cx="8787114" cy="369332"/>
          </a:xfrm>
          <a:prstGeom prst="rect">
            <a:avLst/>
          </a:prstGeom>
        </p:spPr>
        <p:txBody>
          <a:bodyPr wrap="square">
            <a:spAutoFit/>
          </a:bodyPr>
          <a:lstStyle/>
          <a:p>
            <a:pPr marL="342900" indent="-342900">
              <a:buFont typeface="Arial" panose="020B0604020202020204" pitchFamily="34" charset="0"/>
              <a:buChar char="•"/>
            </a:pPr>
            <a:endParaRPr lang="en-GB" b="1" dirty="0">
              <a:solidFill>
                <a:schemeClr val="accent1">
                  <a:lumMod val="75000"/>
                </a:schemeClr>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947" y="5240658"/>
            <a:ext cx="1181297" cy="1414510"/>
          </a:xfrm>
          <a:prstGeom prst="rect">
            <a:avLst/>
          </a:prstGeom>
        </p:spPr>
      </p:pic>
      <p:pic>
        <p:nvPicPr>
          <p:cNvPr id="56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43" y="5240658"/>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6239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2594" y="188640"/>
            <a:ext cx="2205534" cy="201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9512" y="2203437"/>
            <a:ext cx="5904656" cy="2751522"/>
          </a:xfrm>
          <a:prstGeom prst="rect">
            <a:avLst/>
          </a:prstGeom>
          <a:noFill/>
        </p:spPr>
        <p:txBody>
          <a:bodyPr wrap="square" rtlCol="0">
            <a:spAutoFit/>
          </a:bodyPr>
          <a:lstStyle/>
          <a:p>
            <a:pPr marR="0" lvl="0" algn="ctr" defTabSz="914400" rtl="0" eaLnBrk="1" fontAlgn="base" latinLnBrk="0" hangingPunct="1">
              <a:lnSpc>
                <a:spcPct val="120000"/>
              </a:lnSpc>
              <a:spcBef>
                <a:spcPct val="0"/>
              </a:spcBef>
              <a:spcAft>
                <a:spcPct val="0"/>
              </a:spcAft>
              <a:buClrTx/>
              <a:buSzTx/>
              <a:tabLst/>
              <a:defRPr/>
            </a:pPr>
            <a:endParaRPr kumimoji="0" lang="en-GB" sz="2400" b="0" i="0" u="none" strike="noStrike" kern="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R="0" lvl="0" algn="ctr" defTabSz="914400" rtl="0" eaLnBrk="1" fontAlgn="base" latinLnBrk="0" hangingPunct="1">
              <a:lnSpc>
                <a:spcPct val="120000"/>
              </a:lnSpc>
              <a:spcBef>
                <a:spcPct val="0"/>
              </a:spcBef>
              <a:spcAft>
                <a:spcPct val="0"/>
              </a:spcAft>
              <a:buClrTx/>
              <a:buSzTx/>
              <a:tabLst/>
              <a:defRPr/>
            </a:pPr>
            <a:r>
              <a:rPr kumimoji="0" lang="en-GB" sz="2400" b="0" i="0" u="none" strike="noStrike" kern="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rPr>
              <a:t>THE ‘ONE STOP SHOP’ </a:t>
            </a:r>
          </a:p>
          <a:p>
            <a:pPr marR="0" lvl="0" algn="ctr" defTabSz="914400" rtl="0" eaLnBrk="1" fontAlgn="base" latinLnBrk="0" hangingPunct="1">
              <a:lnSpc>
                <a:spcPct val="120000"/>
              </a:lnSpc>
              <a:spcBef>
                <a:spcPct val="0"/>
              </a:spcBef>
              <a:spcAft>
                <a:spcPct val="0"/>
              </a:spcAft>
              <a:buClrTx/>
              <a:buSzTx/>
              <a:tabLst/>
              <a:defRPr/>
            </a:pPr>
            <a:r>
              <a:rPr kumimoji="0" lang="en-GB" sz="2400" b="0" i="0" u="none" strike="noStrike" kern="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rPr>
              <a:t>for </a:t>
            </a:r>
          </a:p>
          <a:p>
            <a:pPr marR="0" lvl="0" algn="ctr" defTabSz="914400" rtl="0" eaLnBrk="1" fontAlgn="base" latinLnBrk="0" hangingPunct="1">
              <a:lnSpc>
                <a:spcPct val="120000"/>
              </a:lnSpc>
              <a:spcBef>
                <a:spcPct val="0"/>
              </a:spcBef>
              <a:spcAft>
                <a:spcPct val="0"/>
              </a:spcAft>
              <a:buClrTx/>
              <a:buSzTx/>
              <a:tabLst/>
              <a:defRPr/>
            </a:pPr>
            <a:r>
              <a:rPr kumimoji="0" lang="en-GB" sz="24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ALL</a:t>
            </a:r>
            <a:r>
              <a:rPr kumimoji="0" lang="en-GB" sz="2400" b="0" i="0" u="none" strike="noStrike" kern="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rPr>
              <a:t> Servicemen, Servicewomen, Veterans and their Dependents </a:t>
            </a:r>
          </a:p>
          <a:p>
            <a:pPr marR="0" lvl="0" algn="ctr" defTabSz="914400" rtl="0" eaLnBrk="1" fontAlgn="base" latinLnBrk="0" hangingPunct="1">
              <a:lnSpc>
                <a:spcPct val="120000"/>
              </a:lnSpc>
              <a:spcBef>
                <a:spcPct val="0"/>
              </a:spcBef>
              <a:spcAft>
                <a:spcPct val="0"/>
              </a:spcAft>
              <a:buClrTx/>
              <a:buSzTx/>
              <a:tabLst/>
              <a:defRPr/>
            </a:pPr>
            <a:r>
              <a:rPr lang="en-GB" sz="2400" kern="0" dirty="0">
                <a:solidFill>
                  <a:srgbClr val="002664"/>
                </a:solidFill>
                <a:latin typeface="Arial" panose="020B0604020202020204" pitchFamily="34" charset="0"/>
                <a:cs typeface="Arial" panose="020B0604020202020204" pitchFamily="34" charset="0"/>
              </a:rPr>
              <a:t>Who are in </a:t>
            </a:r>
            <a:r>
              <a:rPr lang="en-GB" sz="2400" kern="0" dirty="0" smtClean="0">
                <a:solidFill>
                  <a:srgbClr val="002664"/>
                </a:solidFill>
                <a:latin typeface="Arial" panose="020B0604020202020204" pitchFamily="34" charset="0"/>
                <a:cs typeface="Arial" panose="020B0604020202020204" pitchFamily="34" charset="0"/>
              </a:rPr>
              <a:t>Need</a:t>
            </a:r>
            <a:endParaRPr kumimoji="0" lang="en-GB" sz="2400" b="0" i="0" u="none" strike="noStrike" kern="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431" y="399362"/>
            <a:ext cx="2361537" cy="236153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2944925"/>
            <a:ext cx="2339752" cy="2339752"/>
          </a:xfrm>
          <a:prstGeom prst="rect">
            <a:avLst/>
          </a:prstGeom>
        </p:spPr>
      </p:pic>
      <p:pic>
        <p:nvPicPr>
          <p:cNvPr id="573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939" y="5449288"/>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70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36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SSAFA’S Mission</a:t>
            </a:r>
            <a:endParaRPr lang="en-GB" sz="36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492370"/>
            <a:ext cx="8686800" cy="2639684"/>
          </a:xfrm>
        </p:spPr>
        <p:txBody>
          <a:bodyPr>
            <a:noAutofit/>
          </a:bodyPr>
          <a:lstStyle/>
          <a:p>
            <a:pPr marL="0" indent="0" algn="ctr" fontAlgn="base">
              <a:buNone/>
            </a:pPr>
            <a:r>
              <a:rPr lang="en-GB" sz="4000" b="1" dirty="0">
                <a:solidFill>
                  <a:schemeClr val="tx1">
                    <a:lumMod val="75000"/>
                    <a:lumOff val="25000"/>
                  </a:schemeClr>
                </a:solidFill>
                <a:ea typeface="MingLiU-ExtB" panose="02020500000000000000" pitchFamily="18" charset="-120"/>
              </a:rPr>
              <a:t>To relieve need, suffering and distress amongst the Armed Forces, veterans and their families in order to support their independence and </a:t>
            </a:r>
            <a:r>
              <a:rPr lang="en-GB" sz="4000" b="1" dirty="0" smtClean="0">
                <a:solidFill>
                  <a:schemeClr val="tx1">
                    <a:lumMod val="75000"/>
                    <a:lumOff val="25000"/>
                  </a:schemeClr>
                </a:solidFill>
                <a:ea typeface="MingLiU-ExtB" panose="02020500000000000000" pitchFamily="18" charset="-120"/>
              </a:rPr>
              <a:t>dignity</a:t>
            </a:r>
            <a:endParaRPr lang="en-GB" sz="4000" b="1" dirty="0">
              <a:solidFill>
                <a:schemeClr val="tx1">
                  <a:lumMod val="75000"/>
                  <a:lumOff val="25000"/>
                </a:schemeClr>
              </a:solidFill>
              <a:ea typeface="MingLiU-ExtB" panose="02020500000000000000" pitchFamily="18" charset="-120"/>
            </a:endParaRPr>
          </a:p>
        </p:txBody>
      </p:sp>
      <p:sp>
        <p:nvSpPr>
          <p:cNvPr id="13" name="Rectangle 12"/>
          <p:cNvSpPr/>
          <p:nvPr/>
        </p:nvSpPr>
        <p:spPr>
          <a:xfrm>
            <a:off x="267688" y="1747166"/>
            <a:ext cx="8787114" cy="369332"/>
          </a:xfrm>
          <a:prstGeom prst="rect">
            <a:avLst/>
          </a:prstGeom>
        </p:spPr>
        <p:txBody>
          <a:bodyPr wrap="square">
            <a:spAutoFit/>
          </a:bodyPr>
          <a:lstStyle/>
          <a:p>
            <a:pPr marL="342900" indent="-342900">
              <a:buFont typeface="Arial" panose="020B0604020202020204" pitchFamily="34" charset="0"/>
              <a:buChar char="•"/>
            </a:pPr>
            <a:endParaRPr lang="en-GB" b="1" dirty="0">
              <a:solidFill>
                <a:schemeClr val="accent1">
                  <a:lumMod val="75000"/>
                </a:schemeClr>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456" y="5777793"/>
            <a:ext cx="297497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43" y="5445211"/>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6240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4333" y="308103"/>
            <a:ext cx="3623878" cy="646331"/>
          </a:xfrm>
          <a:prstGeom prst="rect">
            <a:avLst/>
          </a:prstGeom>
          <a:noFill/>
        </p:spPr>
        <p:txBody>
          <a:bodyPr wrap="square" rtlCol="0">
            <a:spAutoFit/>
          </a:bodyPr>
          <a:lstStyle/>
          <a:p>
            <a:pPr algn="ctr">
              <a:spcBef>
                <a:spcPct val="0"/>
              </a:spcBef>
            </a:pPr>
            <a:r>
              <a:rPr lang="en-GB" sz="3600" b="1" dirty="0">
                <a:solidFill>
                  <a:srgbClr val="1C307E"/>
                </a:solidFill>
                <a:latin typeface="Verdana" panose="020B0604030504040204" pitchFamily="34" charset="0"/>
                <a:ea typeface="Verdana" panose="020B0604030504040204" pitchFamily="34" charset="0"/>
                <a:cs typeface="Verdana" panose="020B0604030504040204" pitchFamily="34" charset="0"/>
              </a:rPr>
              <a:t>How we help</a:t>
            </a:r>
          </a:p>
        </p:txBody>
      </p:sp>
      <p:sp>
        <p:nvSpPr>
          <p:cNvPr id="5" name="Rectangle 4"/>
          <p:cNvSpPr/>
          <p:nvPr/>
        </p:nvSpPr>
        <p:spPr>
          <a:xfrm>
            <a:off x="395536" y="1263887"/>
            <a:ext cx="5544616" cy="4327338"/>
          </a:xfrm>
          <a:prstGeom prst="rect">
            <a:avLst/>
          </a:prstGeom>
        </p:spPr>
        <p:txBody>
          <a:bodyPr wrap="square">
            <a:spAutoFit/>
          </a:bodyPr>
          <a:lstStyle/>
          <a:p>
            <a:pPr marL="342900" indent="-342900">
              <a:lnSpc>
                <a:spcPct val="120000"/>
              </a:lnSpc>
              <a:spcBef>
                <a:spcPct val="20000"/>
              </a:spcBef>
              <a:buFont typeface="Arial"/>
              <a:buChar char="•"/>
            </a:pPr>
            <a:r>
              <a:rPr lang="en-GB" sz="3200" dirty="0">
                <a:solidFill>
                  <a:schemeClr val="tx2"/>
                </a:solidFill>
              </a:rPr>
              <a:t>Practical, emotional and financial support for serving personnel, veterans and their families. </a:t>
            </a:r>
          </a:p>
          <a:p>
            <a:pPr marL="342900" indent="-342900">
              <a:lnSpc>
                <a:spcPct val="120000"/>
              </a:lnSpc>
              <a:spcBef>
                <a:spcPct val="20000"/>
              </a:spcBef>
              <a:buFont typeface="Arial"/>
              <a:buChar char="•"/>
            </a:pPr>
            <a:r>
              <a:rPr lang="en-GB" sz="3200" dirty="0">
                <a:solidFill>
                  <a:schemeClr val="tx2"/>
                </a:solidFill>
              </a:rPr>
              <a:t>Including both regulars and reserves and anyone who completed National Service.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349" b="18006"/>
          <a:stretch/>
        </p:blipFill>
        <p:spPr>
          <a:xfrm>
            <a:off x="6444208" y="313380"/>
            <a:ext cx="2477149" cy="228036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7" y="2843913"/>
            <a:ext cx="2477149" cy="2477149"/>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166" y="6021475"/>
            <a:ext cx="2970126" cy="49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653" y="5591225"/>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19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95535" y="1054831"/>
            <a:ext cx="6143288" cy="4888769"/>
          </a:xfrm>
          <a:prstGeom prst="rect">
            <a:avLst/>
          </a:prstGeom>
        </p:spPr>
        <p:txBody>
          <a:bodyPr/>
          <a:lstStyle>
            <a:lvl1pPr marL="342900" indent="-342900" algn="l" rtl="0" eaLnBrk="1" fontAlgn="base" hangingPunct="1">
              <a:spcBef>
                <a:spcPct val="20000"/>
              </a:spcBef>
              <a:spcAft>
                <a:spcPct val="0"/>
              </a:spcAft>
              <a:buChar char="•"/>
              <a:defRPr sz="3200">
                <a:solidFill>
                  <a:srgbClr val="002664"/>
                </a:solidFill>
                <a:latin typeface="+mn-lt"/>
                <a:ea typeface="+mn-ea"/>
                <a:cs typeface="+mn-cs"/>
              </a:defRPr>
            </a:lvl1pPr>
            <a:lvl2pPr marL="742950" indent="-285750" algn="l" rtl="0" eaLnBrk="1" fontAlgn="base" hangingPunct="1">
              <a:spcBef>
                <a:spcPct val="20000"/>
              </a:spcBef>
              <a:spcAft>
                <a:spcPct val="0"/>
              </a:spcAft>
              <a:buChar char="–"/>
              <a:defRPr sz="2800">
                <a:solidFill>
                  <a:srgbClr val="0098DB"/>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nSpc>
                <a:spcPct val="120000"/>
              </a:lnSpc>
              <a:spcBef>
                <a:spcPts val="0"/>
              </a:spcBef>
              <a:buFontTx/>
              <a:buNone/>
            </a:pPr>
            <a:r>
              <a:rPr lang="en-GB" kern="0" dirty="0">
                <a:cs typeface="Arial" panose="020B0604020202020204" pitchFamily="34" charset="0"/>
              </a:rPr>
              <a:t>Our volunteer network provides:</a:t>
            </a:r>
          </a:p>
          <a:p>
            <a:pPr>
              <a:lnSpc>
                <a:spcPct val="120000"/>
              </a:lnSpc>
              <a:spcBef>
                <a:spcPts val="0"/>
              </a:spcBef>
            </a:pPr>
            <a:r>
              <a:rPr lang="en-GB" kern="0" dirty="0">
                <a:cs typeface="Arial" panose="020B0604020202020204" pitchFamily="34" charset="0"/>
              </a:rPr>
              <a:t>Non-judgemental and friendly advice.</a:t>
            </a:r>
          </a:p>
          <a:p>
            <a:pPr>
              <a:lnSpc>
                <a:spcPct val="120000"/>
              </a:lnSpc>
              <a:spcBef>
                <a:spcPts val="0"/>
              </a:spcBef>
            </a:pPr>
            <a:r>
              <a:rPr lang="en-GB" kern="0" dirty="0">
                <a:cs typeface="Arial" panose="020B0604020202020204" pitchFamily="34" charset="0"/>
              </a:rPr>
              <a:t>Welfare advice and support.</a:t>
            </a:r>
          </a:p>
          <a:p>
            <a:pPr>
              <a:lnSpc>
                <a:spcPct val="120000"/>
              </a:lnSpc>
              <a:spcBef>
                <a:spcPts val="0"/>
              </a:spcBef>
            </a:pPr>
            <a:r>
              <a:rPr lang="en-GB" kern="0" dirty="0">
                <a:cs typeface="Arial" panose="020B0604020202020204" pitchFamily="34" charset="0"/>
              </a:rPr>
              <a:t>Housing and financial assistance.</a:t>
            </a:r>
          </a:p>
          <a:p>
            <a:pPr marL="342900" lvl="2" indent="-342900">
              <a:lnSpc>
                <a:spcPct val="120000"/>
              </a:lnSpc>
              <a:spcBef>
                <a:spcPts val="0"/>
              </a:spcBef>
            </a:pPr>
            <a:r>
              <a:rPr lang="en-GB" sz="3200" kern="0" dirty="0">
                <a:solidFill>
                  <a:srgbClr val="002664"/>
                </a:solidFill>
                <a:cs typeface="Arial" panose="020B0604020202020204" pitchFamily="34" charset="0"/>
              </a:rPr>
              <a:t>Specialist services:</a:t>
            </a:r>
          </a:p>
          <a:p>
            <a:pPr marL="1257300" lvl="4" indent="-342900">
              <a:lnSpc>
                <a:spcPct val="120000"/>
              </a:lnSpc>
              <a:spcBef>
                <a:spcPts val="0"/>
              </a:spcBef>
            </a:pPr>
            <a:r>
              <a:rPr lang="en-GB" sz="2400" kern="0" dirty="0">
                <a:solidFill>
                  <a:srgbClr val="002664"/>
                </a:solidFill>
                <a:cs typeface="Arial" panose="020B0604020202020204" pitchFamily="34" charset="0"/>
              </a:rPr>
              <a:t>Mentoring.</a:t>
            </a:r>
          </a:p>
          <a:p>
            <a:pPr marL="1257300" lvl="4" indent="-342900">
              <a:lnSpc>
                <a:spcPct val="120000"/>
              </a:lnSpc>
              <a:spcBef>
                <a:spcPts val="0"/>
              </a:spcBef>
            </a:pPr>
            <a:r>
              <a:rPr lang="en-GB" sz="2400" kern="0" dirty="0">
                <a:solidFill>
                  <a:srgbClr val="002664"/>
                </a:solidFill>
                <a:cs typeface="Arial" panose="020B0604020202020204" pitchFamily="34" charset="0"/>
              </a:rPr>
              <a:t>Prison In-reach.</a:t>
            </a:r>
          </a:p>
          <a:p>
            <a:pPr marL="1257300" lvl="4" indent="-342900">
              <a:lnSpc>
                <a:spcPct val="120000"/>
              </a:lnSpc>
              <a:spcBef>
                <a:spcPts val="0"/>
              </a:spcBef>
            </a:pPr>
            <a:r>
              <a:rPr lang="en-GB" sz="2400" kern="0" dirty="0">
                <a:solidFill>
                  <a:srgbClr val="002664"/>
                </a:solidFill>
                <a:cs typeface="Arial" panose="020B0604020202020204" pitchFamily="34" charset="0"/>
              </a:rPr>
              <a:t>Independent Service Custody Visiting.</a:t>
            </a:r>
          </a:p>
          <a:p>
            <a:pPr>
              <a:lnSpc>
                <a:spcPct val="120000"/>
              </a:lnSpc>
              <a:spcBef>
                <a:spcPts val="0"/>
              </a:spcBef>
            </a:pPr>
            <a:endParaRPr lang="en-GB" kern="0" dirty="0">
              <a:cs typeface="Arial" panose="020B0604020202020204" pitchFamily="34" charset="0"/>
            </a:endParaRPr>
          </a:p>
        </p:txBody>
      </p:sp>
      <p:sp>
        <p:nvSpPr>
          <p:cNvPr id="8" name="TextBox 7"/>
          <p:cNvSpPr txBox="1"/>
          <p:nvPr/>
        </p:nvSpPr>
        <p:spPr>
          <a:xfrm>
            <a:off x="1600237" y="346945"/>
            <a:ext cx="3877536" cy="707886"/>
          </a:xfrm>
          <a:prstGeom prst="rect">
            <a:avLst/>
          </a:prstGeom>
          <a:noFill/>
        </p:spPr>
        <p:txBody>
          <a:bodyPr wrap="square" rtlCol="0">
            <a:spAutoFit/>
          </a:bodyPr>
          <a:lstStyle/>
          <a:p>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What we Do</a:t>
            </a:r>
            <a:endParaRPr lang="en-GB" sz="4000" b="1" dirty="0">
              <a:solidFill>
                <a:schemeClr val="tx1">
                  <a:lumMod val="75000"/>
                  <a:lumOff val="25000"/>
                </a:schemeClr>
              </a:solidFill>
              <a:latin typeface="+mj-lt"/>
              <a:ea typeface="MingLiU-ExtB" panose="02020500000000000000" pitchFamily="18" charset="-12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1122"/>
          <a:stretch/>
        </p:blipFill>
        <p:spPr>
          <a:xfrm>
            <a:off x="6387046" y="238170"/>
            <a:ext cx="2505432" cy="242527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7047" y="2866104"/>
            <a:ext cx="2505432" cy="2505432"/>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0502" y="6156665"/>
            <a:ext cx="3097271" cy="51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5" y="5834397"/>
            <a:ext cx="829034" cy="102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2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9382" y="5375243"/>
            <a:ext cx="944962" cy="1292464"/>
          </a:xfrm>
          <a:prstGeom prst="rect">
            <a:avLst/>
          </a:prstGeom>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3424" y="188640"/>
            <a:ext cx="2205534" cy="201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5893"/>
            <a:ext cx="9163569" cy="659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1483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36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Issues Tackled</a:t>
            </a:r>
            <a:endParaRPr lang="en-GB" sz="36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a:stretch>
            <a:fillRect/>
          </a:stretch>
        </p:blipFill>
        <p:spPr>
          <a:xfrm>
            <a:off x="249382" y="5375243"/>
            <a:ext cx="944962" cy="1292464"/>
          </a:xfrm>
          <a:prstGeom prst="rect">
            <a:avLst/>
          </a:prstGeom>
        </p:spPr>
      </p:pic>
      <p:sp>
        <p:nvSpPr>
          <p:cNvPr id="13" name="Rectangle 12"/>
          <p:cNvSpPr/>
          <p:nvPr/>
        </p:nvSpPr>
        <p:spPr>
          <a:xfrm>
            <a:off x="267688" y="1747166"/>
            <a:ext cx="8787114" cy="369332"/>
          </a:xfrm>
          <a:prstGeom prst="rect">
            <a:avLst/>
          </a:prstGeom>
        </p:spPr>
        <p:txBody>
          <a:bodyPr wrap="square">
            <a:spAutoFit/>
          </a:bodyPr>
          <a:lstStyle/>
          <a:p>
            <a:pPr marL="342900" indent="-342900">
              <a:buFont typeface="Arial" panose="020B0604020202020204" pitchFamily="34" charset="0"/>
              <a:buChar char="•"/>
            </a:pPr>
            <a:endParaRPr lang="en-GB" b="1" dirty="0">
              <a:solidFill>
                <a:schemeClr val="accent1">
                  <a:lumMod val="75000"/>
                </a:schemeClr>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sharpenSoften amount="-7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3528" y="1124743"/>
            <a:ext cx="8568951" cy="5611825"/>
          </a:xfrm>
          <a:prstGeom prst="rect">
            <a:avLst/>
          </a:prstGeom>
        </p:spPr>
      </p:pic>
      <p:sp>
        <p:nvSpPr>
          <p:cNvPr id="10" name="TextBox 9"/>
          <p:cNvSpPr txBox="1"/>
          <p:nvPr/>
        </p:nvSpPr>
        <p:spPr>
          <a:xfrm>
            <a:off x="1465613" y="1558533"/>
            <a:ext cx="4258515" cy="646331"/>
          </a:xfrm>
          <a:prstGeom prst="rect">
            <a:avLst/>
          </a:prstGeom>
          <a:noFill/>
        </p:spPr>
        <p:txBody>
          <a:bodyPr wrap="square" rtlCol="0">
            <a:spAutoFit/>
          </a:bodyPr>
          <a:lstStyle/>
          <a:p>
            <a:r>
              <a:rPr lang="en-GB" sz="3600" dirty="0">
                <a:solidFill>
                  <a:schemeClr val="bg1"/>
                </a:solidFill>
                <a:latin typeface="+mn-lt"/>
              </a:rPr>
              <a:t>Social isolation</a:t>
            </a:r>
          </a:p>
        </p:txBody>
      </p:sp>
      <p:sp>
        <p:nvSpPr>
          <p:cNvPr id="11" name="TextBox 10"/>
          <p:cNvSpPr txBox="1"/>
          <p:nvPr/>
        </p:nvSpPr>
        <p:spPr>
          <a:xfrm>
            <a:off x="3635896" y="2607295"/>
            <a:ext cx="2376264" cy="523220"/>
          </a:xfrm>
          <a:prstGeom prst="rect">
            <a:avLst/>
          </a:prstGeom>
          <a:noFill/>
        </p:spPr>
        <p:txBody>
          <a:bodyPr wrap="square" rtlCol="0">
            <a:spAutoFit/>
          </a:bodyPr>
          <a:lstStyle/>
          <a:p>
            <a:r>
              <a:rPr lang="en-GB" sz="2800" dirty="0">
                <a:solidFill>
                  <a:schemeClr val="bg1"/>
                </a:solidFill>
                <a:latin typeface="+mn-lt"/>
              </a:rPr>
              <a:t>Housing</a:t>
            </a:r>
          </a:p>
        </p:txBody>
      </p:sp>
      <p:sp>
        <p:nvSpPr>
          <p:cNvPr id="12" name="TextBox 11"/>
          <p:cNvSpPr txBox="1"/>
          <p:nvPr/>
        </p:nvSpPr>
        <p:spPr>
          <a:xfrm>
            <a:off x="2195736" y="2060848"/>
            <a:ext cx="7968721" cy="707886"/>
          </a:xfrm>
          <a:prstGeom prst="rect">
            <a:avLst/>
          </a:prstGeom>
          <a:noFill/>
        </p:spPr>
        <p:txBody>
          <a:bodyPr wrap="square" rtlCol="0">
            <a:spAutoFit/>
          </a:bodyPr>
          <a:lstStyle/>
          <a:p>
            <a:r>
              <a:rPr lang="en-GB" sz="4000" dirty="0">
                <a:solidFill>
                  <a:schemeClr val="bg1"/>
                </a:solidFill>
                <a:latin typeface="+mn-lt"/>
              </a:rPr>
              <a:t>Relationship Breakdown</a:t>
            </a:r>
          </a:p>
        </p:txBody>
      </p:sp>
      <p:sp>
        <p:nvSpPr>
          <p:cNvPr id="14" name="TextBox 13"/>
          <p:cNvSpPr txBox="1"/>
          <p:nvPr/>
        </p:nvSpPr>
        <p:spPr>
          <a:xfrm>
            <a:off x="1358276" y="2628201"/>
            <a:ext cx="4258515" cy="584775"/>
          </a:xfrm>
          <a:prstGeom prst="rect">
            <a:avLst/>
          </a:prstGeom>
          <a:noFill/>
        </p:spPr>
        <p:txBody>
          <a:bodyPr wrap="square" rtlCol="0">
            <a:spAutoFit/>
          </a:bodyPr>
          <a:lstStyle/>
          <a:p>
            <a:r>
              <a:rPr lang="en-GB" sz="3200" dirty="0">
                <a:solidFill>
                  <a:schemeClr val="bg1"/>
                </a:solidFill>
                <a:latin typeface="+mn-lt"/>
              </a:rPr>
              <a:t>Self-Care</a:t>
            </a:r>
          </a:p>
        </p:txBody>
      </p:sp>
      <p:sp>
        <p:nvSpPr>
          <p:cNvPr id="15" name="TextBox 14"/>
          <p:cNvSpPr txBox="1"/>
          <p:nvPr/>
        </p:nvSpPr>
        <p:spPr>
          <a:xfrm>
            <a:off x="1115616" y="3212976"/>
            <a:ext cx="4258515" cy="584775"/>
          </a:xfrm>
          <a:prstGeom prst="rect">
            <a:avLst/>
          </a:prstGeom>
          <a:noFill/>
        </p:spPr>
        <p:txBody>
          <a:bodyPr wrap="square" rtlCol="0">
            <a:spAutoFit/>
          </a:bodyPr>
          <a:lstStyle/>
          <a:p>
            <a:r>
              <a:rPr lang="en-GB" sz="3200" dirty="0">
                <a:solidFill>
                  <a:schemeClr val="bg1"/>
                </a:solidFill>
                <a:latin typeface="+mn-lt"/>
              </a:rPr>
              <a:t>Loneliness</a:t>
            </a:r>
          </a:p>
        </p:txBody>
      </p:sp>
      <p:sp>
        <p:nvSpPr>
          <p:cNvPr id="16" name="TextBox 15"/>
          <p:cNvSpPr txBox="1"/>
          <p:nvPr/>
        </p:nvSpPr>
        <p:spPr>
          <a:xfrm>
            <a:off x="5076056" y="4417948"/>
            <a:ext cx="4258515" cy="523220"/>
          </a:xfrm>
          <a:prstGeom prst="rect">
            <a:avLst/>
          </a:prstGeom>
          <a:noFill/>
        </p:spPr>
        <p:txBody>
          <a:bodyPr wrap="square" rtlCol="0">
            <a:spAutoFit/>
          </a:bodyPr>
          <a:lstStyle/>
          <a:p>
            <a:r>
              <a:rPr lang="en-GB" sz="2800" dirty="0">
                <a:solidFill>
                  <a:schemeClr val="bg1"/>
                </a:solidFill>
                <a:latin typeface="+mn-lt"/>
              </a:rPr>
              <a:t>Benefits</a:t>
            </a:r>
          </a:p>
        </p:txBody>
      </p:sp>
      <p:sp>
        <p:nvSpPr>
          <p:cNvPr id="17" name="TextBox 16"/>
          <p:cNvSpPr txBox="1"/>
          <p:nvPr/>
        </p:nvSpPr>
        <p:spPr>
          <a:xfrm>
            <a:off x="3078668" y="3030051"/>
            <a:ext cx="7902044" cy="830997"/>
          </a:xfrm>
          <a:prstGeom prst="rect">
            <a:avLst/>
          </a:prstGeom>
          <a:noFill/>
        </p:spPr>
        <p:txBody>
          <a:bodyPr wrap="square" rtlCol="0">
            <a:spAutoFit/>
          </a:bodyPr>
          <a:lstStyle/>
          <a:p>
            <a:r>
              <a:rPr lang="en-GB" sz="4800" dirty="0">
                <a:solidFill>
                  <a:schemeClr val="bg1"/>
                </a:solidFill>
                <a:latin typeface="+mn-lt"/>
              </a:rPr>
              <a:t>Financial Hardship</a:t>
            </a:r>
          </a:p>
        </p:txBody>
      </p:sp>
      <p:sp>
        <p:nvSpPr>
          <p:cNvPr id="18" name="TextBox 17"/>
          <p:cNvSpPr txBox="1"/>
          <p:nvPr/>
        </p:nvSpPr>
        <p:spPr>
          <a:xfrm>
            <a:off x="2771800" y="3729226"/>
            <a:ext cx="6746383" cy="707886"/>
          </a:xfrm>
          <a:prstGeom prst="rect">
            <a:avLst/>
          </a:prstGeom>
          <a:noFill/>
        </p:spPr>
        <p:txBody>
          <a:bodyPr wrap="square" rtlCol="0">
            <a:spAutoFit/>
          </a:bodyPr>
          <a:lstStyle/>
          <a:p>
            <a:r>
              <a:rPr lang="en-GB" sz="4000" dirty="0">
                <a:solidFill>
                  <a:schemeClr val="bg1"/>
                </a:solidFill>
                <a:latin typeface="+mn-lt"/>
              </a:rPr>
              <a:t>Mental Wellbeing</a:t>
            </a:r>
          </a:p>
        </p:txBody>
      </p:sp>
      <p:sp>
        <p:nvSpPr>
          <p:cNvPr id="19" name="TextBox 18"/>
          <p:cNvSpPr txBox="1"/>
          <p:nvPr/>
        </p:nvSpPr>
        <p:spPr>
          <a:xfrm>
            <a:off x="6012159" y="2636912"/>
            <a:ext cx="4258515" cy="707886"/>
          </a:xfrm>
          <a:prstGeom prst="rect">
            <a:avLst/>
          </a:prstGeom>
          <a:noFill/>
        </p:spPr>
        <p:txBody>
          <a:bodyPr wrap="square" rtlCol="0">
            <a:spAutoFit/>
          </a:bodyPr>
          <a:lstStyle/>
          <a:p>
            <a:r>
              <a:rPr lang="en-GB" sz="4000" dirty="0">
                <a:solidFill>
                  <a:schemeClr val="bg1"/>
                </a:solidFill>
                <a:latin typeface="+mn-lt"/>
              </a:rPr>
              <a:t>Addiction</a:t>
            </a:r>
          </a:p>
        </p:txBody>
      </p:sp>
      <p:sp>
        <p:nvSpPr>
          <p:cNvPr id="20" name="TextBox 19"/>
          <p:cNvSpPr txBox="1"/>
          <p:nvPr/>
        </p:nvSpPr>
        <p:spPr>
          <a:xfrm>
            <a:off x="1825653" y="4294837"/>
            <a:ext cx="4258515" cy="646331"/>
          </a:xfrm>
          <a:prstGeom prst="rect">
            <a:avLst/>
          </a:prstGeom>
          <a:noFill/>
        </p:spPr>
        <p:txBody>
          <a:bodyPr wrap="square" rtlCol="0">
            <a:spAutoFit/>
          </a:bodyPr>
          <a:lstStyle/>
          <a:p>
            <a:r>
              <a:rPr lang="en-GB" sz="3600" dirty="0">
                <a:solidFill>
                  <a:schemeClr val="bg1"/>
                </a:solidFill>
                <a:latin typeface="+mn-lt"/>
              </a:rPr>
              <a:t>Employment</a:t>
            </a:r>
          </a:p>
        </p:txBody>
      </p:sp>
      <p:sp>
        <p:nvSpPr>
          <p:cNvPr id="21" name="TextBox 20"/>
          <p:cNvSpPr txBox="1"/>
          <p:nvPr/>
        </p:nvSpPr>
        <p:spPr>
          <a:xfrm>
            <a:off x="5162971" y="1628800"/>
            <a:ext cx="4258515" cy="707886"/>
          </a:xfrm>
          <a:prstGeom prst="rect">
            <a:avLst/>
          </a:prstGeom>
          <a:noFill/>
        </p:spPr>
        <p:txBody>
          <a:bodyPr wrap="square" rtlCol="0">
            <a:spAutoFit/>
          </a:bodyPr>
          <a:lstStyle/>
          <a:p>
            <a:r>
              <a:rPr lang="en-GB" sz="4000" dirty="0">
                <a:solidFill>
                  <a:schemeClr val="bg1"/>
                </a:solidFill>
                <a:latin typeface="+mn-lt"/>
              </a:rPr>
              <a:t>Debt</a:t>
            </a:r>
          </a:p>
        </p:txBody>
      </p:sp>
      <p:sp>
        <p:nvSpPr>
          <p:cNvPr id="22" name="TextBox 21"/>
          <p:cNvSpPr txBox="1"/>
          <p:nvPr/>
        </p:nvSpPr>
        <p:spPr>
          <a:xfrm>
            <a:off x="3411433" y="4797152"/>
            <a:ext cx="4258515" cy="769441"/>
          </a:xfrm>
          <a:prstGeom prst="rect">
            <a:avLst/>
          </a:prstGeom>
          <a:noFill/>
        </p:spPr>
        <p:txBody>
          <a:bodyPr wrap="square" rtlCol="0">
            <a:spAutoFit/>
          </a:bodyPr>
          <a:lstStyle/>
          <a:p>
            <a:r>
              <a:rPr lang="en-GB" sz="4400" dirty="0">
                <a:solidFill>
                  <a:schemeClr val="bg1"/>
                </a:solidFill>
                <a:latin typeface="+mn-lt"/>
              </a:rPr>
              <a:t>Transition</a:t>
            </a:r>
          </a:p>
        </p:txBody>
      </p:sp>
      <p:sp>
        <p:nvSpPr>
          <p:cNvPr id="3" name="TextBox 2"/>
          <p:cNvSpPr txBox="1"/>
          <p:nvPr/>
        </p:nvSpPr>
        <p:spPr>
          <a:xfrm>
            <a:off x="3693736" y="6020841"/>
            <a:ext cx="1935018" cy="369332"/>
          </a:xfrm>
          <a:prstGeom prst="rect">
            <a:avLst/>
          </a:prstGeom>
          <a:noFill/>
        </p:spPr>
        <p:txBody>
          <a:bodyPr wrap="square" rtlCol="0">
            <a:spAutoFit/>
          </a:bodyPr>
          <a:lstStyle/>
          <a:p>
            <a:r>
              <a:rPr lang="en-GB" dirty="0" smtClean="0"/>
              <a:t>SSAFA Video</a:t>
            </a:r>
            <a:endParaRPr lang="en-GB" dirty="0"/>
          </a:p>
        </p:txBody>
      </p:sp>
      <p:pic>
        <p:nvPicPr>
          <p:cNvPr id="2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7614" y="188640"/>
            <a:ext cx="945556" cy="86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2100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Contacts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947056" y="2003546"/>
            <a:ext cx="6955973" cy="2853126"/>
          </a:xfrm>
        </p:spPr>
        <p:txBody>
          <a:bodyPr>
            <a:norm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Royal British Legion: 0808 802 8080</a:t>
            </a:r>
          </a:p>
          <a:p>
            <a:r>
              <a:rPr lang="en-GB" sz="2400" dirty="0" smtClean="0">
                <a:latin typeface="Verdana" panose="020B0604030504040204" pitchFamily="34" charset="0"/>
                <a:ea typeface="Verdana" panose="020B0604030504040204" pitchFamily="34" charset="0"/>
                <a:cs typeface="Verdana" panose="020B0604030504040204" pitchFamily="34" charset="0"/>
              </a:rPr>
              <a:t>Veterans Gateway: 808 802 1212</a:t>
            </a:r>
          </a:p>
          <a:p>
            <a:r>
              <a:rPr lang="en-GB" sz="2400" dirty="0">
                <a:latin typeface="Verdana" panose="020B0604030504040204" pitchFamily="34" charset="0"/>
                <a:ea typeface="Verdana" panose="020B0604030504040204" pitchFamily="34" charset="0"/>
                <a:cs typeface="Verdana" panose="020B0604030504040204" pitchFamily="34" charset="0"/>
              </a:rPr>
              <a:t>SSAFA: </a:t>
            </a:r>
            <a:r>
              <a:rPr lang="en-GB" sz="2400" dirty="0"/>
              <a:t>Forces Helpline: 0800 731 4880 </a:t>
            </a:r>
          </a:p>
          <a:p>
            <a:pPr marL="0" indent="0">
              <a:buNone/>
            </a:pPr>
            <a:r>
              <a:rPr lang="en-GB" sz="2400" dirty="0" smtClean="0"/>
              <a:t>	www</a:t>
            </a:r>
            <a:r>
              <a:rPr lang="en-GB" sz="2400" dirty="0"/>
              <a:t>. </a:t>
            </a:r>
            <a:r>
              <a:rPr lang="en-GB" sz="2400" dirty="0" smtClean="0"/>
              <a:t>ssafa.org.uk</a:t>
            </a:r>
            <a:endParaRPr lang="en-GB" sz="2400" dirty="0"/>
          </a:p>
          <a:p>
            <a:r>
              <a:rPr lang="en-GB" sz="2400" dirty="0">
                <a:latin typeface="Verdana" panose="020B0604030504040204" pitchFamily="34" charset="0"/>
                <a:ea typeface="Verdana" panose="020B0604030504040204" pitchFamily="34" charset="0"/>
                <a:cs typeface="Verdana" panose="020B0604030504040204" pitchFamily="34" charset="0"/>
              </a:rPr>
              <a:t>SSAFA </a:t>
            </a:r>
            <a:r>
              <a:rPr lang="en-GB" sz="2400" dirty="0" smtClean="0"/>
              <a:t>Surrey</a:t>
            </a:r>
            <a:r>
              <a:rPr lang="en-GB" sz="2400" dirty="0"/>
              <a:t>: 01483 208111 </a:t>
            </a:r>
            <a:endParaRPr lang="en-GB" sz="2400" dirty="0" smtClean="0"/>
          </a:p>
          <a:p>
            <a:pPr marL="0" indent="0">
              <a:buNone/>
            </a:pPr>
            <a:r>
              <a:rPr lang="en-GB" sz="2400" i="1" dirty="0" smtClean="0"/>
              <a:t>       </a:t>
            </a:r>
            <a:r>
              <a:rPr lang="en-GB" sz="2400" dirty="0" smtClean="0"/>
              <a:t>surrey@ssafa.org.uk</a:t>
            </a:r>
            <a:endParaRPr lang="en-GB" sz="2400" dirty="0"/>
          </a:p>
          <a:p>
            <a:pPr marL="0" indent="0">
              <a:buNone/>
            </a:pPr>
            <a:endParaRPr lang="en-GB" dirty="0"/>
          </a:p>
          <a:p>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675" y="5936351"/>
            <a:ext cx="297497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35" y="5535553"/>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6649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Workshop and Case Studies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947056" y="2081184"/>
            <a:ext cx="6955973" cy="1895594"/>
          </a:xfrm>
        </p:spPr>
        <p:txBody>
          <a:bodyPr>
            <a:normAutofit/>
          </a:bodyPr>
          <a:lstStyle/>
          <a:p>
            <a:pPr algn="ctr"/>
            <a:r>
              <a:rPr lang="en-GB" sz="4000" dirty="0" smtClean="0">
                <a:latin typeface="Verdana" panose="020B0604030504040204" pitchFamily="34" charset="0"/>
                <a:ea typeface="Verdana" panose="020B0604030504040204" pitchFamily="34" charset="0"/>
                <a:cs typeface="Verdana" panose="020B0604030504040204" pitchFamily="34" charset="0"/>
              </a:rPr>
              <a:t>Case studies</a:t>
            </a:r>
          </a:p>
          <a:p>
            <a:pPr marL="0" indent="0">
              <a:buNone/>
            </a:pPr>
            <a:endParaRPr lang="en-GB" dirty="0" smtClean="0"/>
          </a:p>
          <a:p>
            <a:endParaRPr lang="en-GB" dirty="0" smtClean="0"/>
          </a:p>
          <a:p>
            <a:endParaRPr lang="en-GB" dirty="0"/>
          </a:p>
          <a:p>
            <a:endParaRPr lang="en-GB" dirty="0"/>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31" y="5371652"/>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6740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6957"/>
            <a:ext cx="9144000" cy="1470025"/>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What this means for you as a Service Champion</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5544179"/>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575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66" y="0"/>
            <a:ext cx="9158166" cy="1143000"/>
          </a:xfrm>
        </p:spPr>
        <p:txBody>
          <a:bodyPr>
            <a:no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Civilian Military</a:t>
            </a:r>
            <a:b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br>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Partnership Board</a:t>
            </a:r>
            <a:endPar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0117" y="1620672"/>
            <a:ext cx="8229600" cy="4983163"/>
          </a:xfrm>
        </p:spPr>
        <p:txBody>
          <a:bodyPr>
            <a:normAutofit/>
          </a:bodyPr>
          <a:lstStyle/>
          <a:p>
            <a:pPr>
              <a:defRPr/>
            </a:pPr>
            <a:r>
              <a:rPr lang="en-GB" sz="2400" dirty="0">
                <a:latin typeface="Verdana" panose="020B0604030504040204" pitchFamily="34" charset="0"/>
                <a:ea typeface="Verdana" panose="020B0604030504040204" pitchFamily="34" charset="0"/>
                <a:cs typeface="Verdana" panose="020B0604030504040204" pitchFamily="34" charset="0"/>
              </a:rPr>
              <a:t>High Level remit to foster working relationships between lead agencies and military partners.</a:t>
            </a:r>
          </a:p>
          <a:p>
            <a:pPr>
              <a:defRPr/>
            </a:pPr>
            <a:r>
              <a:rPr lang="en-GB" sz="2400" dirty="0">
                <a:latin typeface="Verdana" panose="020B0604030504040204" pitchFamily="34" charset="0"/>
                <a:ea typeface="Verdana" panose="020B0604030504040204" pitchFamily="34" charset="0"/>
                <a:cs typeface="Verdana" panose="020B0604030504040204" pitchFamily="34" charset="0"/>
              </a:rPr>
              <a:t>In Surrey two tasks </a:t>
            </a:r>
            <a:r>
              <a:rPr lang="en-GB" sz="2400" dirty="0" smtClean="0">
                <a:latin typeface="Verdana" panose="020B0604030504040204" pitchFamily="34" charset="0"/>
                <a:ea typeface="Verdana" panose="020B0604030504040204" pitchFamily="34" charset="0"/>
                <a:cs typeface="Verdana" panose="020B0604030504040204" pitchFamily="34" charset="0"/>
              </a:rPr>
              <a:t>groups:</a:t>
            </a:r>
          </a:p>
          <a:p>
            <a:pPr marL="0" indent="0">
              <a:buNone/>
              <a:defRPr/>
            </a:pPr>
            <a:endParaRPr lang="en-GB" sz="2400" dirty="0">
              <a:latin typeface="Verdana" panose="020B0604030504040204" pitchFamily="34" charset="0"/>
              <a:ea typeface="Verdana" panose="020B0604030504040204" pitchFamily="34" charset="0"/>
              <a:cs typeface="Verdana" panose="020B0604030504040204" pitchFamily="34" charset="0"/>
            </a:endParaRPr>
          </a:p>
          <a:p>
            <a:pPr lvl="1">
              <a:defRPr/>
            </a:pPr>
            <a:r>
              <a:rPr lang="en-GB" sz="2400" dirty="0">
                <a:latin typeface="Verdana" panose="020B0604030504040204" pitchFamily="34" charset="0"/>
                <a:ea typeface="Verdana" panose="020B0604030504040204" pitchFamily="34" charset="0"/>
                <a:cs typeface="Verdana" panose="020B0604030504040204" pitchFamily="34" charset="0"/>
              </a:rPr>
              <a:t>Recognise and Remember</a:t>
            </a:r>
          </a:p>
          <a:p>
            <a:pPr lvl="1">
              <a:defRPr/>
            </a:pPr>
            <a:r>
              <a:rPr lang="en-GB" sz="2400" dirty="0">
                <a:latin typeface="Verdana" panose="020B0604030504040204" pitchFamily="34" charset="0"/>
                <a:ea typeface="Verdana" panose="020B0604030504040204" pitchFamily="34" charset="0"/>
                <a:cs typeface="Verdana" panose="020B0604030504040204" pitchFamily="34" charset="0"/>
              </a:rPr>
              <a:t>Community Integration </a:t>
            </a:r>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269" y="5389917"/>
            <a:ext cx="3269487" cy="121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2621" y="2903973"/>
            <a:ext cx="3275065" cy="2144144"/>
          </a:xfrm>
          <a:prstGeom prst="rect">
            <a:avLst/>
          </a:prstGeom>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94" y="5451310"/>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0118" y="4636168"/>
            <a:ext cx="3704788" cy="523220"/>
          </a:xfrm>
          <a:prstGeom prst="rect">
            <a:avLst/>
          </a:prstGeom>
          <a:noFill/>
          <a:ln>
            <a:solidFill>
              <a:schemeClr val="tx1"/>
            </a:solidFill>
          </a:ln>
        </p:spPr>
        <p:txBody>
          <a:bodyPr wrap="square" rtlCol="0">
            <a:spAutoFit/>
          </a:bodyPr>
          <a:lstStyle/>
          <a:p>
            <a:r>
              <a:rPr lang="en-GB" sz="2800" dirty="0" smtClean="0">
                <a:solidFill>
                  <a:srgbClr val="FF0000"/>
                </a:solidFill>
              </a:rPr>
              <a:t>Insert Local Information</a:t>
            </a:r>
            <a:endParaRPr lang="en-GB" sz="2800" dirty="0">
              <a:solidFill>
                <a:srgbClr val="FF0000"/>
              </a:solidFill>
            </a:endParaRPr>
          </a:p>
        </p:txBody>
      </p:sp>
    </p:spTree>
    <p:extLst>
      <p:ext uri="{BB962C8B-B14F-4D97-AF65-F5344CB8AC3E}">
        <p14:creationId xmlns:p14="http://schemas.microsoft.com/office/powerpoint/2010/main" val="3199534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8686800" cy="1208088"/>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Being a Service Champion</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177926"/>
            <a:ext cx="8686800" cy="4966535"/>
          </a:xfrm>
        </p:spPr>
        <p:txBody>
          <a:bodyPr>
            <a:norm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Remember to ask ‘Have they served?’</a:t>
            </a:r>
          </a:p>
          <a:p>
            <a:pPr marL="0" indent="0">
              <a:buNone/>
            </a:pPr>
            <a:endParaRPr lang="en-GB" sz="2400" dirty="0" smtClean="0">
              <a:latin typeface="Verdana" panose="020B0604030504040204" pitchFamily="34" charset="0"/>
              <a:ea typeface="Verdana" panose="020B0604030504040204" pitchFamily="34" charset="0"/>
              <a:cs typeface="Verdana" panose="020B0604030504040204" pitchFamily="34" charset="0"/>
            </a:endParaRPr>
          </a:p>
          <a:p>
            <a:r>
              <a:rPr lang="en-GB" sz="2400" dirty="0" smtClean="0">
                <a:latin typeface="Verdana" panose="020B0604030504040204" pitchFamily="34" charset="0"/>
                <a:ea typeface="Verdana" panose="020B0604030504040204" pitchFamily="34" charset="0"/>
                <a:cs typeface="Verdana" panose="020B0604030504040204" pitchFamily="34" charset="0"/>
              </a:rPr>
              <a:t>Recognise the unique aspects of service life</a:t>
            </a:r>
          </a:p>
          <a:p>
            <a:pPr marL="0" indent="0">
              <a:buNone/>
            </a:pPr>
            <a:endParaRPr lang="en-GB" sz="2400" dirty="0" smtClean="0">
              <a:latin typeface="Verdana" panose="020B0604030504040204" pitchFamily="34" charset="0"/>
              <a:ea typeface="Verdana" panose="020B0604030504040204" pitchFamily="34" charset="0"/>
              <a:cs typeface="Verdana" panose="020B0604030504040204" pitchFamily="34" charset="0"/>
            </a:endParaRPr>
          </a:p>
          <a:p>
            <a:r>
              <a:rPr lang="en-GB" sz="2400" dirty="0" smtClean="0">
                <a:latin typeface="Verdana" panose="020B0604030504040204" pitchFamily="34" charset="0"/>
                <a:ea typeface="Verdana" panose="020B0604030504040204" pitchFamily="34" charset="0"/>
                <a:cs typeface="Verdana" panose="020B0604030504040204" pitchFamily="34" charset="0"/>
              </a:rPr>
              <a:t>Use the knowledge learnt on the course to better assist and support the needs of the Armed Forces Community</a:t>
            </a:r>
          </a:p>
          <a:p>
            <a:pPr marL="0" indent="0">
              <a:buNone/>
            </a:pPr>
            <a:endParaRPr lang="en-GB" sz="2400" dirty="0" smtClean="0">
              <a:latin typeface="Verdana" panose="020B0604030504040204" pitchFamily="34" charset="0"/>
              <a:ea typeface="Verdana" panose="020B0604030504040204" pitchFamily="34" charset="0"/>
              <a:cs typeface="Verdana" panose="020B0604030504040204" pitchFamily="34" charset="0"/>
            </a:endParaRPr>
          </a:p>
          <a:p>
            <a:r>
              <a:rPr lang="en-GB" sz="2400" dirty="0" smtClean="0">
                <a:latin typeface="Verdana" panose="020B0604030504040204" pitchFamily="34" charset="0"/>
                <a:ea typeface="Verdana" panose="020B0604030504040204" pitchFamily="34" charset="0"/>
                <a:cs typeface="Verdana" panose="020B0604030504040204" pitchFamily="34" charset="0"/>
              </a:rPr>
              <a:t>To be a point of contact to give advice and guidance</a:t>
            </a:r>
          </a:p>
          <a:p>
            <a:pPr marL="0" indent="0">
              <a:buNone/>
            </a:pPr>
            <a:endParaRPr lang="en-GB" dirty="0" smtClean="0"/>
          </a:p>
          <a:p>
            <a:endParaRPr lang="en-GB" dirty="0"/>
          </a:p>
          <a:p>
            <a:endParaRPr lang="en-GB" dirty="0"/>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64" y="5483794"/>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1009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8686800" cy="1208088"/>
          </a:xfrm>
        </p:spPr>
        <p:txBody>
          <a:bodyPr>
            <a:normAutofit/>
          </a:bodyPr>
          <a:lstStyle/>
          <a:p>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Spreading the word!</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177926"/>
            <a:ext cx="8686800" cy="4966535"/>
          </a:xfrm>
        </p:spPr>
        <p:txBody>
          <a:bodyPr>
            <a:normAutofit/>
          </a:bodyPr>
          <a:lstStyle/>
          <a:p>
            <a:r>
              <a:rPr lang="en-GB" sz="2400" dirty="0">
                <a:latin typeface="Verdana" panose="020B0604030504040204" pitchFamily="34" charset="0"/>
                <a:ea typeface="Verdana" panose="020B0604030504040204" pitchFamily="34" charset="0"/>
                <a:cs typeface="Verdana" panose="020B0604030504040204" pitchFamily="34" charset="0"/>
              </a:rPr>
              <a:t>We need your help to share your learning with colleagues:</a:t>
            </a:r>
          </a:p>
          <a:p>
            <a:pPr marL="0" indent="0">
              <a:buNone/>
            </a:pPr>
            <a:endParaRPr lang="en-GB" sz="1100" dirty="0">
              <a:latin typeface="Verdana" panose="020B0604030504040204" pitchFamily="34" charset="0"/>
              <a:ea typeface="Verdana" panose="020B0604030504040204" pitchFamily="34" charset="0"/>
              <a:cs typeface="Verdana" panose="020B0604030504040204" pitchFamily="34" charset="0"/>
            </a:endParaRPr>
          </a:p>
          <a:p>
            <a:pPr lvl="1"/>
            <a:r>
              <a:rPr lang="en-GB" sz="2000" dirty="0">
                <a:latin typeface="Verdana" panose="020B0604030504040204" pitchFamily="34" charset="0"/>
                <a:ea typeface="Verdana" panose="020B0604030504040204" pitchFamily="34" charset="0"/>
                <a:cs typeface="Verdana" panose="020B0604030504040204" pitchFamily="34" charset="0"/>
              </a:rPr>
              <a:t>Need to ensure all front line staff are aware of the Covenant</a:t>
            </a:r>
          </a:p>
          <a:p>
            <a:pPr lvl="1"/>
            <a:r>
              <a:rPr lang="en-GB" sz="2000" dirty="0">
                <a:latin typeface="Verdana" panose="020B0604030504040204" pitchFamily="34" charset="0"/>
                <a:ea typeface="Verdana" panose="020B0604030504040204" pitchFamily="34" charset="0"/>
                <a:cs typeface="Verdana" panose="020B0604030504040204" pitchFamily="34" charset="0"/>
              </a:rPr>
              <a:t>Increase understanding of service life and issues faced</a:t>
            </a:r>
          </a:p>
          <a:p>
            <a:pPr lvl="1"/>
            <a:r>
              <a:rPr lang="en-GB" sz="2000" dirty="0">
                <a:latin typeface="Verdana" panose="020B0604030504040204" pitchFamily="34" charset="0"/>
                <a:ea typeface="Verdana" panose="020B0604030504040204" pitchFamily="34" charset="0"/>
                <a:cs typeface="Verdana" panose="020B0604030504040204" pitchFamily="34" charset="0"/>
              </a:rPr>
              <a:t>Raise awareness of additional sources of support</a:t>
            </a:r>
          </a:p>
          <a:p>
            <a:pPr lvl="1"/>
            <a:r>
              <a:rPr lang="en-GB" sz="2000" dirty="0">
                <a:latin typeface="Verdana" panose="020B0604030504040204" pitchFamily="34" charset="0"/>
                <a:ea typeface="Verdana" panose="020B0604030504040204" pitchFamily="34" charset="0"/>
                <a:cs typeface="Verdana" panose="020B0604030504040204" pitchFamily="34" charset="0"/>
              </a:rPr>
              <a:t>Encourage all to ask ‘Have you served?’</a:t>
            </a:r>
          </a:p>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r>
              <a:rPr lang="en-GB" sz="2400" dirty="0">
                <a:latin typeface="Verdana" panose="020B0604030504040204" pitchFamily="34" charset="0"/>
                <a:ea typeface="Verdana" panose="020B0604030504040204" pitchFamily="34" charset="0"/>
                <a:cs typeface="Verdana" panose="020B0604030504040204" pitchFamily="34" charset="0"/>
              </a:rPr>
              <a:t>We will make it easy for you!! </a:t>
            </a:r>
          </a:p>
          <a:p>
            <a:pPr lvl="1"/>
            <a:r>
              <a:rPr lang="en-GB" sz="2000" dirty="0">
                <a:latin typeface="Verdana" panose="020B0604030504040204" pitchFamily="34" charset="0"/>
                <a:ea typeface="Verdana" panose="020B0604030504040204" pitchFamily="34" charset="0"/>
                <a:cs typeface="Verdana" panose="020B0604030504040204" pitchFamily="34" charset="0"/>
              </a:rPr>
              <a:t>Presentation and script provided within resource pack available after todays meeting</a:t>
            </a:r>
          </a:p>
          <a:p>
            <a:endParaRPr lang="en-GB" dirty="0"/>
          </a:p>
          <a:p>
            <a:endParaRPr lang="en-GB" dirty="0"/>
          </a:p>
        </p:txBody>
      </p:sp>
      <p:pic>
        <p:nvPicPr>
          <p:cNvPr id="5" name="Picture 4" descr="PBA master.png">
            <a:extLst>
              <a:ext uri="{FF2B5EF4-FFF2-40B4-BE49-F238E27FC236}">
                <a16:creationId xmlns:a16="http://schemas.microsoft.com/office/drawing/2014/main" xmlns="" id="{A0251C9C-6E18-446F-B9F2-19FEF1BD0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76" y="5791200"/>
            <a:ext cx="2171637" cy="954681"/>
          </a:xfrm>
          <a:prstGeom prst="rect">
            <a:avLst/>
          </a:prstGeom>
        </p:spPr>
      </p:pic>
    </p:spTree>
    <p:extLst>
      <p:ext uri="{BB962C8B-B14F-4D97-AF65-F5344CB8AC3E}">
        <p14:creationId xmlns:p14="http://schemas.microsoft.com/office/powerpoint/2010/main" val="2742136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099"/>
            <a:ext cx="9144000" cy="899863"/>
          </a:xfrm>
        </p:spPr>
        <p:txBody>
          <a:bodyPr>
            <a:normAutofit/>
          </a:bodyPr>
          <a:lstStyle/>
          <a:p>
            <a:r>
              <a:rPr lang="en-GB" sz="4000" b="1" dirty="0">
                <a:solidFill>
                  <a:srgbClr val="1C307E"/>
                </a:solidFill>
                <a:latin typeface="Verdana" panose="020B0604030504040204" pitchFamily="34" charset="0"/>
                <a:ea typeface="Verdana" panose="020B0604030504040204" pitchFamily="34" charset="0"/>
                <a:cs typeface="Verdana" panose="020B0604030504040204" pitchFamily="34" charset="0"/>
              </a:rPr>
              <a:t>Delivering the message – Tips!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806883"/>
            <a:ext cx="8686800" cy="4966535"/>
          </a:xfrm>
        </p:spPr>
        <p:txBody>
          <a:bodyPr>
            <a:normAutofit/>
          </a:bodyPr>
          <a:lstStyle/>
          <a:p>
            <a:r>
              <a:rPr lang="en-GB" sz="2400" dirty="0">
                <a:latin typeface="Verdana" panose="020B0604030504040204" pitchFamily="34" charset="0"/>
                <a:ea typeface="Verdana" panose="020B0604030504040204" pitchFamily="34" charset="0"/>
                <a:cs typeface="Verdana" panose="020B0604030504040204" pitchFamily="34" charset="0"/>
              </a:rPr>
              <a:t>Find some time at a Team Meeting or arrange a lunchtime briefing:</a:t>
            </a:r>
          </a:p>
          <a:p>
            <a:pPr lvl="1"/>
            <a:r>
              <a:rPr lang="en-GB" sz="2000" dirty="0">
                <a:latin typeface="Verdana" panose="020B0604030504040204" pitchFamily="34" charset="0"/>
                <a:ea typeface="Verdana" panose="020B0604030504040204" pitchFamily="34" charset="0"/>
                <a:cs typeface="Verdana" panose="020B0604030504040204" pitchFamily="34" charset="0"/>
              </a:rPr>
              <a:t>Be enthusiastic, maintain eye contact and keep to 1 hour</a:t>
            </a:r>
          </a:p>
          <a:p>
            <a:pPr lvl="1"/>
            <a:r>
              <a:rPr lang="en-GB" sz="2000" dirty="0">
                <a:latin typeface="Verdana" panose="020B0604030504040204" pitchFamily="34" charset="0"/>
                <a:ea typeface="Verdana" panose="020B0604030504040204" pitchFamily="34" charset="0"/>
                <a:cs typeface="Verdana" panose="020B0604030504040204" pitchFamily="34" charset="0"/>
              </a:rPr>
              <a:t>Keep informal with plenty of pauses to allow people to ask questions</a:t>
            </a:r>
          </a:p>
          <a:p>
            <a:pPr lvl="1"/>
            <a:r>
              <a:rPr lang="en-GB" sz="2000" dirty="0">
                <a:latin typeface="Verdana" panose="020B0604030504040204" pitchFamily="34" charset="0"/>
                <a:ea typeface="Verdana" panose="020B0604030504040204" pitchFamily="34" charset="0"/>
                <a:cs typeface="Verdana" panose="020B0604030504040204" pitchFamily="34" charset="0"/>
              </a:rPr>
              <a:t>Familiarise yourself with local resources</a:t>
            </a:r>
          </a:p>
          <a:p>
            <a:pPr lvl="1"/>
            <a:r>
              <a:rPr lang="en-GB" sz="2000" dirty="0">
                <a:latin typeface="Verdana" panose="020B0604030504040204" pitchFamily="34" charset="0"/>
                <a:ea typeface="Verdana" panose="020B0604030504040204" pitchFamily="34" charset="0"/>
                <a:cs typeface="Verdana" panose="020B0604030504040204" pitchFamily="34" charset="0"/>
              </a:rPr>
              <a:t>Use </a:t>
            </a:r>
            <a:r>
              <a:rPr lang="en-GB" sz="2000" dirty="0" err="1">
                <a:latin typeface="Verdana" panose="020B0604030504040204" pitchFamily="34" charset="0"/>
                <a:ea typeface="Verdana" panose="020B0604030504040204" pitchFamily="34" charset="0"/>
                <a:cs typeface="Verdana" panose="020B0604030504040204" pitchFamily="34" charset="0"/>
              </a:rPr>
              <a:t>proforma</a:t>
            </a:r>
            <a:r>
              <a:rPr lang="en-GB" sz="2000" dirty="0">
                <a:latin typeface="Verdana" panose="020B0604030504040204" pitchFamily="34" charset="0"/>
                <a:ea typeface="Verdana" panose="020B0604030504040204" pitchFamily="34" charset="0"/>
                <a:cs typeface="Verdana" panose="020B0604030504040204" pitchFamily="34" charset="0"/>
              </a:rPr>
              <a:t> to get people to sign in, and email the completed form to </a:t>
            </a:r>
            <a:r>
              <a:rPr lang="en-GB" sz="2000" dirty="0">
                <a:latin typeface="Verdana" panose="020B0604030504040204" pitchFamily="34" charset="0"/>
                <a:ea typeface="Verdana" panose="020B0604030504040204" pitchFamily="34" charset="0"/>
                <a:cs typeface="Verdana" panose="020B0604030504040204" pitchFamily="34" charset="0"/>
                <a:hlinkClick r:id="rId3"/>
              </a:rPr>
              <a:t>armedforces@surreycc.gov.uk</a:t>
            </a:r>
            <a:r>
              <a:rPr lang="en-GB" sz="2000" dirty="0">
                <a:latin typeface="Verdana" panose="020B0604030504040204" pitchFamily="34" charset="0"/>
                <a:ea typeface="Verdana" panose="020B0604030504040204" pitchFamily="34" charset="0"/>
                <a:cs typeface="Verdana" panose="020B0604030504040204" pitchFamily="34" charset="0"/>
              </a:rPr>
              <a:t> </a:t>
            </a:r>
          </a:p>
          <a:p>
            <a:pPr lvl="1"/>
            <a:r>
              <a:rPr lang="en-GB" sz="2000" dirty="0">
                <a:latin typeface="Verdana" panose="020B0604030504040204" pitchFamily="34" charset="0"/>
                <a:ea typeface="Verdana" panose="020B0604030504040204" pitchFamily="34" charset="0"/>
                <a:cs typeface="Verdana" panose="020B0604030504040204" pitchFamily="34" charset="0"/>
              </a:rPr>
              <a:t>Encourage colleagues to take e-Learning via </a:t>
            </a:r>
            <a:r>
              <a:rPr lang="en-GB" sz="2000" dirty="0" smtClean="0">
                <a:latin typeface="Verdana" panose="020B0604030504040204" pitchFamily="34" charset="0"/>
                <a:ea typeface="Verdana" panose="020B0604030504040204" pitchFamily="34" charset="0"/>
                <a:cs typeface="Verdana" panose="020B0604030504040204" pitchFamily="34" charset="0"/>
              </a:rPr>
              <a:t>Surrey Skills Academy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4"/>
              </a:rPr>
              <a:t>https://surreyskillsacademy.learningpool.com</a:t>
            </a:r>
            <a:r>
              <a:rPr lang="en-GB"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hlinkClick r:id="rId4"/>
              </a:rPr>
              <a:t>/</a:t>
            </a:r>
            <a:r>
              <a:rPr lang="en-GB"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p>
          <a:p>
            <a:pPr marL="457200" lvl="1" indent="0">
              <a:buNone/>
            </a:pPr>
            <a:endParaRPr lang="en-GB" sz="1100" dirty="0">
              <a:latin typeface="Verdana" panose="020B0604030504040204" pitchFamily="34" charset="0"/>
              <a:ea typeface="Verdana" panose="020B0604030504040204" pitchFamily="34" charset="0"/>
              <a:cs typeface="Verdana" panose="020B0604030504040204" pitchFamily="34" charset="0"/>
            </a:endParaRPr>
          </a:p>
          <a:p>
            <a:r>
              <a:rPr lang="en-GB" sz="2400" dirty="0">
                <a:latin typeface="Verdana" panose="020B0604030504040204" pitchFamily="34" charset="0"/>
                <a:ea typeface="Verdana" panose="020B0604030504040204" pitchFamily="34" charset="0"/>
                <a:cs typeface="Verdana" panose="020B0604030504040204" pitchFamily="34" charset="0"/>
              </a:rPr>
              <a:t>If you need support, contact other Service Champions, your Covenant Lead or email 							</a:t>
            </a:r>
            <a:r>
              <a:rPr lang="en-GB" sz="2400" dirty="0">
                <a:latin typeface="Verdana" panose="020B0604030504040204" pitchFamily="34" charset="0"/>
                <a:ea typeface="Verdana" panose="020B0604030504040204" pitchFamily="34" charset="0"/>
                <a:cs typeface="Verdana" panose="020B0604030504040204" pitchFamily="34" charset="0"/>
                <a:hlinkClick r:id="rId3"/>
              </a:rPr>
              <a:t>armedforces@surreycc.gov.uk</a:t>
            </a:r>
            <a:r>
              <a:rPr lang="en-GB" sz="2400" dirty="0">
                <a:latin typeface="Verdana" panose="020B0604030504040204" pitchFamily="34" charset="0"/>
                <a:ea typeface="Verdana" panose="020B0604030504040204" pitchFamily="34" charset="0"/>
                <a:cs typeface="Verdana" panose="020B0604030504040204" pitchFamily="34" charset="0"/>
              </a:rPr>
              <a:t> </a:t>
            </a:r>
          </a:p>
          <a:p>
            <a:endParaRPr lang="en-GB" dirty="0"/>
          </a:p>
          <a:p>
            <a:endParaRPr lang="en-GB" dirty="0"/>
          </a:p>
        </p:txBody>
      </p:sp>
      <p:pic>
        <p:nvPicPr>
          <p:cNvPr id="5" name="Picture 4" descr="PBA master.png">
            <a:extLst>
              <a:ext uri="{FF2B5EF4-FFF2-40B4-BE49-F238E27FC236}">
                <a16:creationId xmlns:a16="http://schemas.microsoft.com/office/drawing/2014/main" xmlns="" id="{B785BA3A-B1CD-4E82-92C0-EE88F373F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76" y="5791200"/>
            <a:ext cx="2171637" cy="954681"/>
          </a:xfrm>
          <a:prstGeom prst="rect">
            <a:avLst/>
          </a:prstGeom>
        </p:spPr>
      </p:pic>
      <p:sp>
        <p:nvSpPr>
          <p:cNvPr id="6" name="TextBox 5"/>
          <p:cNvSpPr txBox="1"/>
          <p:nvPr/>
        </p:nvSpPr>
        <p:spPr>
          <a:xfrm>
            <a:off x="2840392" y="6006930"/>
            <a:ext cx="3704788" cy="523220"/>
          </a:xfrm>
          <a:prstGeom prst="rect">
            <a:avLst/>
          </a:prstGeom>
          <a:noFill/>
          <a:ln>
            <a:solidFill>
              <a:schemeClr val="tx1"/>
            </a:solidFill>
          </a:ln>
        </p:spPr>
        <p:txBody>
          <a:bodyPr wrap="square" rtlCol="0">
            <a:spAutoFit/>
          </a:bodyPr>
          <a:lstStyle/>
          <a:p>
            <a:r>
              <a:rPr lang="en-GB" sz="2800" dirty="0" smtClean="0">
                <a:solidFill>
                  <a:srgbClr val="FF0000"/>
                </a:solidFill>
              </a:rPr>
              <a:t>Insert Local Information</a:t>
            </a:r>
            <a:endParaRPr lang="en-GB" sz="2800" dirty="0">
              <a:solidFill>
                <a:srgbClr val="FF0000"/>
              </a:solidFill>
            </a:endParaRPr>
          </a:p>
        </p:txBody>
      </p:sp>
    </p:spTree>
    <p:extLst>
      <p:ext uri="{BB962C8B-B14F-4D97-AF65-F5344CB8AC3E}">
        <p14:creationId xmlns:p14="http://schemas.microsoft.com/office/powerpoint/2010/main" val="23274373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8686800" cy="1208088"/>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Training and Contacts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177926"/>
            <a:ext cx="8686800" cy="4966535"/>
          </a:xfrm>
        </p:spPr>
        <p:txBody>
          <a:bodyPr>
            <a:norm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E-learning</a:t>
            </a:r>
          </a:p>
          <a:p>
            <a:r>
              <a:rPr lang="en-GB" sz="2400" dirty="0" smtClean="0">
                <a:latin typeface="Verdana" panose="020B0604030504040204" pitchFamily="34" charset="0"/>
                <a:ea typeface="Verdana" panose="020B0604030504040204" pitchFamily="34" charset="0"/>
                <a:cs typeface="Verdana" panose="020B0604030504040204" pitchFamily="34" charset="0"/>
              </a:rPr>
              <a:t>Frontline staff awareness training</a:t>
            </a:r>
          </a:p>
          <a:p>
            <a:r>
              <a:rPr lang="en-GB" sz="2400" dirty="0" smtClean="0">
                <a:latin typeface="Verdana" panose="020B0604030504040204" pitchFamily="34" charset="0"/>
                <a:ea typeface="Verdana" panose="020B0604030504040204" pitchFamily="34" charset="0"/>
                <a:cs typeface="Verdana" panose="020B0604030504040204" pitchFamily="34" charset="0"/>
              </a:rPr>
              <a:t>Elected Councillor Armed Forces Champions Training</a:t>
            </a:r>
          </a:p>
          <a:p>
            <a:r>
              <a:rPr lang="en-GB" sz="2400" dirty="0" smtClean="0">
                <a:latin typeface="Verdana" panose="020B0604030504040204" pitchFamily="34" charset="0"/>
                <a:ea typeface="Verdana" panose="020B0604030504040204" pitchFamily="34" charset="0"/>
                <a:cs typeface="Verdana" panose="020B0604030504040204" pitchFamily="34" charset="0"/>
              </a:rPr>
              <a:t>Surrey County Council Officer Contacts:</a:t>
            </a:r>
          </a:p>
          <a:p>
            <a:pPr lvl="1"/>
            <a:r>
              <a:rPr lang="en-GB" sz="2400" dirty="0" smtClean="0">
                <a:latin typeface="Verdana" panose="020B0604030504040204" pitchFamily="34" charset="0"/>
                <a:ea typeface="Verdana" panose="020B0604030504040204" pitchFamily="34" charset="0"/>
                <a:cs typeface="Verdana" panose="020B0604030504040204" pitchFamily="34" charset="0"/>
              </a:rPr>
              <a:t>Sarah Goodman – </a:t>
            </a:r>
            <a:r>
              <a:rPr lang="en-GB" sz="2400" dirty="0" smtClean="0">
                <a:latin typeface="Verdana" panose="020B0604030504040204" pitchFamily="34" charset="0"/>
                <a:ea typeface="Verdana" panose="020B0604030504040204" pitchFamily="34" charset="0"/>
                <a:cs typeface="Verdana" panose="020B0604030504040204" pitchFamily="34" charset="0"/>
                <a:hlinkClick r:id="rId3"/>
              </a:rPr>
              <a:t>armedforces@surreycc.gov.uk</a:t>
            </a:r>
            <a:r>
              <a:rPr lang="en-GB" sz="2400" dirty="0" smtClean="0">
                <a:latin typeface="Verdana" panose="020B0604030504040204" pitchFamily="34" charset="0"/>
                <a:ea typeface="Verdana" panose="020B0604030504040204" pitchFamily="34" charset="0"/>
                <a:cs typeface="Verdana" panose="020B0604030504040204" pitchFamily="34" charset="0"/>
              </a:rPr>
              <a:t> </a:t>
            </a:r>
          </a:p>
          <a:p>
            <a:pPr lvl="1"/>
            <a:r>
              <a:rPr lang="en-GB" sz="2400" dirty="0" smtClean="0">
                <a:latin typeface="Verdana" panose="020B0604030504040204" pitchFamily="34" charset="0"/>
                <a:ea typeface="Verdana" panose="020B0604030504040204" pitchFamily="34" charset="0"/>
                <a:cs typeface="Verdana" panose="020B0604030504040204" pitchFamily="34" charset="0"/>
              </a:rPr>
              <a:t>Canon Peter Bruinvels – </a:t>
            </a:r>
            <a:r>
              <a:rPr lang="en-GB" sz="2400" dirty="0" smtClean="0">
                <a:latin typeface="Verdana" panose="020B0604030504040204" pitchFamily="34" charset="0"/>
                <a:ea typeface="Verdana" panose="020B0604030504040204" pitchFamily="34" charset="0"/>
                <a:cs typeface="Verdana" panose="020B0604030504040204" pitchFamily="34" charset="0"/>
                <a:hlinkClick r:id="rId4"/>
              </a:rPr>
              <a:t>canonpeter.Bruinvels@surreycc.gov.uk</a:t>
            </a:r>
            <a:r>
              <a:rPr lang="en-GB" sz="2400" dirty="0" smtClean="0">
                <a:latin typeface="Verdana" panose="020B0604030504040204" pitchFamily="34" charset="0"/>
                <a:ea typeface="Verdana" panose="020B0604030504040204" pitchFamily="34" charset="0"/>
                <a:cs typeface="Verdana" panose="020B0604030504040204" pitchFamily="34" charset="0"/>
              </a:rPr>
              <a:t> </a:t>
            </a:r>
          </a:p>
          <a:p>
            <a:r>
              <a:rPr lang="en-GB" sz="2400" dirty="0" smtClean="0">
                <a:latin typeface="Verdana" panose="020B0604030504040204" pitchFamily="34" charset="0"/>
                <a:ea typeface="Verdana" panose="020B0604030504040204" pitchFamily="34" charset="0"/>
                <a:cs typeface="Verdana" panose="020B0604030504040204" pitchFamily="34" charset="0"/>
              </a:rPr>
              <a:t>Chairman of SCMPB and Armed Forces Champion</a:t>
            </a:r>
          </a:p>
          <a:p>
            <a:pPr lvl="1"/>
            <a:r>
              <a:rPr lang="en-GB" sz="2400" dirty="0" smtClean="0">
                <a:latin typeface="Verdana" panose="020B0604030504040204" pitchFamily="34" charset="0"/>
                <a:ea typeface="Verdana" panose="020B0604030504040204" pitchFamily="34" charset="0"/>
                <a:cs typeface="Verdana" panose="020B0604030504040204" pitchFamily="34" charset="0"/>
              </a:rPr>
              <a:t>Mr Peter Martin – </a:t>
            </a:r>
            <a:r>
              <a:rPr lang="en-GB" sz="2400" dirty="0" smtClean="0">
                <a:latin typeface="Verdana" panose="020B0604030504040204" pitchFamily="34" charset="0"/>
                <a:ea typeface="Verdana" panose="020B0604030504040204" pitchFamily="34" charset="0"/>
                <a:cs typeface="Verdana" panose="020B0604030504040204" pitchFamily="34" charset="0"/>
                <a:hlinkClick r:id="rId5"/>
              </a:rPr>
              <a:t>chairmans.office@surreycc.gov.uk</a:t>
            </a:r>
            <a:r>
              <a:rPr lang="en-GB" sz="2400" dirty="0" smtClean="0">
                <a:latin typeface="Verdana" panose="020B0604030504040204" pitchFamily="34" charset="0"/>
                <a:ea typeface="Verdana" panose="020B0604030504040204" pitchFamily="34" charset="0"/>
                <a:cs typeface="Verdana" panose="020B0604030504040204" pitchFamily="34" charset="0"/>
              </a:rPr>
              <a:t> </a:t>
            </a:r>
          </a:p>
          <a:p>
            <a:endParaRPr lang="en-GB" dirty="0" smtClean="0"/>
          </a:p>
          <a:p>
            <a:endParaRPr lang="en-GB" dirty="0"/>
          </a:p>
          <a:p>
            <a:endParaRPr lang="en-GB" dirty="0"/>
          </a:p>
        </p:txBody>
      </p:sp>
      <p:pic>
        <p:nvPicPr>
          <p:cNvPr id="614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82" y="5568198"/>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71423" y="5914934"/>
            <a:ext cx="3704788" cy="523220"/>
          </a:xfrm>
          <a:prstGeom prst="rect">
            <a:avLst/>
          </a:prstGeom>
          <a:noFill/>
          <a:ln>
            <a:solidFill>
              <a:schemeClr val="tx1"/>
            </a:solidFill>
          </a:ln>
        </p:spPr>
        <p:txBody>
          <a:bodyPr wrap="square" rtlCol="0">
            <a:spAutoFit/>
          </a:bodyPr>
          <a:lstStyle/>
          <a:p>
            <a:r>
              <a:rPr lang="en-GB" sz="2800" dirty="0" smtClean="0">
                <a:solidFill>
                  <a:srgbClr val="FF0000"/>
                </a:solidFill>
              </a:rPr>
              <a:t>Insert Local Information</a:t>
            </a:r>
            <a:endParaRPr lang="en-GB" sz="2800" dirty="0">
              <a:solidFill>
                <a:srgbClr val="FF0000"/>
              </a:solidFill>
            </a:endParaRPr>
          </a:p>
        </p:txBody>
      </p:sp>
    </p:spTree>
    <p:extLst>
      <p:ext uri="{BB962C8B-B14F-4D97-AF65-F5344CB8AC3E}">
        <p14:creationId xmlns:p14="http://schemas.microsoft.com/office/powerpoint/2010/main" val="35817109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3333"/>
            <a:ext cx="86868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Resources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669471" y="1245233"/>
            <a:ext cx="7723416" cy="4966535"/>
          </a:xfrm>
        </p:spPr>
        <p:txBody>
          <a:bodyPr>
            <a:normAutofit/>
          </a:bodyPr>
          <a:lstStyle/>
          <a:p>
            <a:pPr>
              <a:lnSpc>
                <a:spcPct val="150000"/>
              </a:lnSpc>
              <a:spcBef>
                <a:spcPts val="600"/>
              </a:spcBef>
            </a:pPr>
            <a:r>
              <a:rPr lang="en-GB" sz="2400" dirty="0" smtClean="0">
                <a:latin typeface="Verdana" panose="020B0604030504040204" pitchFamily="34" charset="0"/>
                <a:ea typeface="Verdana" panose="020B0604030504040204" pitchFamily="34" charset="0"/>
                <a:cs typeface="Verdana" panose="020B0604030504040204" pitchFamily="34" charset="0"/>
              </a:rPr>
              <a:t>Websites</a:t>
            </a:r>
          </a:p>
          <a:p>
            <a:pPr>
              <a:lnSpc>
                <a:spcPct val="150000"/>
              </a:lnSpc>
              <a:spcBef>
                <a:spcPts val="600"/>
              </a:spcBef>
            </a:pPr>
            <a:r>
              <a:rPr lang="en-GB" sz="2400" dirty="0" smtClean="0">
                <a:latin typeface="Verdana" panose="020B0604030504040204" pitchFamily="34" charset="0"/>
                <a:ea typeface="Verdana" panose="020B0604030504040204" pitchFamily="34" charset="0"/>
                <a:cs typeface="Verdana" panose="020B0604030504040204" pitchFamily="34" charset="0"/>
              </a:rPr>
              <a:t>Veterans Gateway</a:t>
            </a:r>
          </a:p>
          <a:p>
            <a:pPr>
              <a:lnSpc>
                <a:spcPct val="150000"/>
              </a:lnSpc>
              <a:spcBef>
                <a:spcPts val="600"/>
              </a:spcBef>
            </a:pPr>
            <a:r>
              <a:rPr lang="en-GB" sz="2400" dirty="0" smtClean="0">
                <a:latin typeface="Verdana" panose="020B0604030504040204" pitchFamily="34" charset="0"/>
                <a:ea typeface="Verdana" panose="020B0604030504040204" pitchFamily="34" charset="0"/>
                <a:cs typeface="Verdana" panose="020B0604030504040204" pitchFamily="34" charset="0"/>
              </a:rPr>
              <a:t>Charities/COBSEO</a:t>
            </a:r>
          </a:p>
          <a:p>
            <a:pPr>
              <a:lnSpc>
                <a:spcPct val="150000"/>
              </a:lnSpc>
              <a:spcBef>
                <a:spcPts val="600"/>
              </a:spcBef>
            </a:pPr>
            <a:r>
              <a:rPr lang="en-GB" sz="2400" dirty="0" smtClean="0">
                <a:latin typeface="Verdana" panose="020B0604030504040204" pitchFamily="34" charset="0"/>
                <a:ea typeface="Verdana" panose="020B0604030504040204" pitchFamily="34" charset="0"/>
                <a:cs typeface="Verdana" panose="020B0604030504040204" pitchFamily="34" charset="0"/>
              </a:rPr>
              <a:t>E-resources</a:t>
            </a:r>
          </a:p>
          <a:p>
            <a:pPr>
              <a:lnSpc>
                <a:spcPct val="150000"/>
              </a:lnSpc>
              <a:spcBef>
                <a:spcPts val="600"/>
              </a:spcBef>
            </a:pPr>
            <a:r>
              <a:rPr lang="en-GB" sz="2400" dirty="0" smtClean="0">
                <a:latin typeface="Verdana" panose="020B0604030504040204" pitchFamily="34" charset="0"/>
                <a:ea typeface="Verdana" panose="020B0604030504040204" pitchFamily="34" charset="0"/>
                <a:cs typeface="Verdana" panose="020B0604030504040204" pitchFamily="34" charset="0"/>
              </a:rPr>
              <a:t>Pathways</a:t>
            </a:r>
          </a:p>
          <a:p>
            <a:pPr>
              <a:lnSpc>
                <a:spcPct val="150000"/>
              </a:lnSpc>
              <a:spcBef>
                <a:spcPts val="600"/>
              </a:spcBef>
            </a:pPr>
            <a:r>
              <a:rPr lang="en-GB" sz="2400" dirty="0" smtClean="0">
                <a:latin typeface="Verdana" panose="020B0604030504040204" pitchFamily="34" charset="0"/>
                <a:ea typeface="Verdana" panose="020B0604030504040204" pitchFamily="34" charset="0"/>
                <a:cs typeface="Verdana" panose="020B0604030504040204" pitchFamily="34" charset="0"/>
              </a:rPr>
              <a:t>Case studies</a:t>
            </a:r>
          </a:p>
          <a:p>
            <a:endParaRPr lang="en-GB" dirty="0" smtClean="0"/>
          </a:p>
          <a:p>
            <a:endParaRPr lang="en-GB" dirty="0" smtClean="0"/>
          </a:p>
          <a:p>
            <a:endParaRPr lang="en-GB" dirty="0"/>
          </a:p>
          <a:p>
            <a:endParaRPr lang="en-GB" dirty="0"/>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2" y="5345771"/>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7318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471" y="1245233"/>
            <a:ext cx="7723416" cy="4966535"/>
          </a:xfrm>
        </p:spPr>
        <p:txBody>
          <a:bodyPr>
            <a:normAutofit/>
          </a:bodyPr>
          <a:lstStyle/>
          <a:p>
            <a:endParaRPr lang="en-GB" dirty="0" smtClean="0"/>
          </a:p>
          <a:p>
            <a:endParaRPr lang="en-GB" dirty="0" smtClean="0"/>
          </a:p>
          <a:p>
            <a:endParaRPr lang="en-GB" dirty="0"/>
          </a:p>
          <a:p>
            <a:endParaRPr lang="en-GB"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00" y="5480086"/>
            <a:ext cx="930628" cy="114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828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129"/>
            <a:ext cx="9144000" cy="1143000"/>
          </a:xfrm>
        </p:spPr>
        <p:txBody>
          <a:bodyPr>
            <a:noAutofit/>
          </a:bodyPr>
          <a:lstStyle/>
          <a:p>
            <a:r>
              <a:rPr lang="en-GB" sz="35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Councillor Armed Forces Champion</a:t>
            </a:r>
            <a:endParaRPr lang="en-GB" sz="3500" b="1" dirty="0"/>
          </a:p>
        </p:txBody>
      </p:sp>
      <p:sp>
        <p:nvSpPr>
          <p:cNvPr id="3" name="Content Placeholder 2"/>
          <p:cNvSpPr>
            <a:spLocks noGrp="1"/>
          </p:cNvSpPr>
          <p:nvPr>
            <p:ph idx="1"/>
          </p:nvPr>
        </p:nvSpPr>
        <p:spPr>
          <a:xfrm>
            <a:off x="296655" y="1019871"/>
            <a:ext cx="8294685" cy="4502079"/>
          </a:xfrm>
        </p:spPr>
        <p:txBody>
          <a:bodyPr>
            <a:normAutofit/>
          </a:bodyPr>
          <a:lstStyle/>
          <a:p>
            <a:pPr marL="0" indent="0">
              <a:buNone/>
            </a:pPr>
            <a:r>
              <a:rPr lang="en-GB" sz="2400" dirty="0" smtClean="0">
                <a:latin typeface="Verdana" panose="020B0604030504040204" pitchFamily="34" charset="0"/>
                <a:ea typeface="Verdana" panose="020B0604030504040204" pitchFamily="34" charset="0"/>
                <a:cs typeface="Verdana" panose="020B0604030504040204" pitchFamily="34" charset="0"/>
              </a:rPr>
              <a:t>Raise profile and needs of Armed Forces Community within the council and local authority area:</a:t>
            </a:r>
          </a:p>
          <a:p>
            <a:pPr lvl="1"/>
            <a:r>
              <a:rPr lang="en-GB" sz="2400" dirty="0">
                <a:latin typeface="Verdana" panose="020B0604030504040204" pitchFamily="34" charset="0"/>
                <a:ea typeface="Verdana" panose="020B0604030504040204" pitchFamily="34" charset="0"/>
                <a:cs typeface="Verdana" panose="020B0604030504040204" pitchFamily="34" charset="0"/>
              </a:rPr>
              <a:t>Annual </a:t>
            </a:r>
            <a:r>
              <a:rPr lang="en-GB" sz="2400" dirty="0" smtClean="0">
                <a:latin typeface="Verdana" panose="020B0604030504040204" pitchFamily="34" charset="0"/>
                <a:ea typeface="Verdana" panose="020B0604030504040204" pitchFamily="34" charset="0"/>
                <a:cs typeface="Verdana" panose="020B0604030504040204" pitchFamily="34" charset="0"/>
              </a:rPr>
              <a:t>meetings, links with MPs</a:t>
            </a:r>
            <a:endParaRPr lang="en-GB" sz="2400" dirty="0">
              <a:latin typeface="Verdana" panose="020B0604030504040204" pitchFamily="34" charset="0"/>
              <a:ea typeface="Verdana" panose="020B0604030504040204" pitchFamily="34" charset="0"/>
              <a:cs typeface="Verdana" panose="020B0604030504040204" pitchFamily="34" charset="0"/>
            </a:endParaRPr>
          </a:p>
          <a:p>
            <a:pPr lvl="1"/>
            <a:r>
              <a:rPr lang="en-GB" sz="2400" dirty="0" smtClean="0">
                <a:latin typeface="Verdana" panose="020B0604030504040204" pitchFamily="34" charset="0"/>
                <a:ea typeface="Verdana" panose="020B0604030504040204" pitchFamily="34" charset="0"/>
                <a:cs typeface="Verdana" panose="020B0604030504040204" pitchFamily="34" charset="0"/>
              </a:rPr>
              <a:t>Remembrance and ceremonial</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237" y="4584081"/>
            <a:ext cx="2077283" cy="138260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238" y="2934118"/>
            <a:ext cx="2077284" cy="1387625"/>
          </a:xfrm>
          <a:prstGeom prst="rect">
            <a:avLst/>
          </a:prstGeom>
          <a:noFill/>
          <a:ln>
            <a:no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073" y="2934119"/>
            <a:ext cx="2009073" cy="135795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073" y="4584081"/>
            <a:ext cx="2052374" cy="1382607"/>
          </a:xfrm>
          <a:prstGeom prst="rect">
            <a:avLst/>
          </a:prstGeom>
        </p:spPr>
      </p:pic>
      <p:pic>
        <p:nvPicPr>
          <p:cNvPr id="5" name="Picture 4"/>
          <p:cNvPicPr>
            <a:picLocks noChangeAspect="1"/>
          </p:cNvPicPr>
          <p:nvPr/>
        </p:nvPicPr>
        <p:blipFill>
          <a:blip r:embed="rId7"/>
          <a:stretch>
            <a:fillRect/>
          </a:stretch>
        </p:blipFill>
        <p:spPr>
          <a:xfrm>
            <a:off x="123096" y="5372486"/>
            <a:ext cx="944962" cy="1292464"/>
          </a:xfrm>
          <a:prstGeom prst="rect">
            <a:avLst/>
          </a:prstGeom>
        </p:spPr>
      </p:pic>
    </p:spTree>
    <p:extLst>
      <p:ext uri="{BB962C8B-B14F-4D97-AF65-F5344CB8AC3E}">
        <p14:creationId xmlns:p14="http://schemas.microsoft.com/office/powerpoint/2010/main" val="3131509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GB" sz="4000" b="1" dirty="0" smtClean="0">
                <a:solidFill>
                  <a:srgbClr val="1C307E"/>
                </a:solidFill>
                <a:latin typeface="Verdana" panose="020B0604030504040204" pitchFamily="34" charset="0"/>
                <a:ea typeface="Verdana" panose="020B0604030504040204" pitchFamily="34" charset="0"/>
                <a:cs typeface="Verdana" panose="020B0604030504040204" pitchFamily="34" charset="0"/>
              </a:rPr>
              <a:t>Armed Forces Covenant Grants</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9382" y="1384389"/>
            <a:ext cx="8686800" cy="4966535"/>
          </a:xfrm>
        </p:spPr>
        <p:txBody>
          <a:bodyPr>
            <a:normAutofit/>
          </a:bodyPr>
          <a:lstStyle/>
          <a:p>
            <a:r>
              <a:rPr lang="en-GB" sz="2400" dirty="0">
                <a:latin typeface="Verdana" panose="020B0604030504040204" pitchFamily="34" charset="0"/>
                <a:ea typeface="Verdana" panose="020B0604030504040204" pitchFamily="34" charset="0"/>
                <a:cs typeface="Verdana" panose="020B0604030504040204" pitchFamily="34" charset="0"/>
              </a:rPr>
              <a:t>Strengthening local government delivery of the covenant (up to £500k)</a:t>
            </a:r>
          </a:p>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r>
              <a:rPr lang="en-GB" sz="2400" dirty="0">
                <a:latin typeface="Verdana" panose="020B0604030504040204" pitchFamily="34" charset="0"/>
                <a:ea typeface="Verdana" panose="020B0604030504040204" pitchFamily="34" charset="0"/>
                <a:cs typeface="Verdana" panose="020B0604030504040204" pitchFamily="34" charset="0"/>
              </a:rPr>
              <a:t>Local Grants (up to £20k)</a:t>
            </a:r>
          </a:p>
          <a:p>
            <a:pPr lvl="1"/>
            <a:r>
              <a:rPr lang="en-GB" sz="2400" dirty="0">
                <a:latin typeface="Verdana" panose="020B0604030504040204" pitchFamily="34" charset="0"/>
                <a:ea typeface="Verdana" panose="020B0604030504040204" pitchFamily="34" charset="0"/>
                <a:cs typeface="Verdana" panose="020B0604030504040204" pitchFamily="34" charset="0"/>
              </a:rPr>
              <a:t>Community Integration</a:t>
            </a:r>
          </a:p>
          <a:p>
            <a:pPr lvl="1"/>
            <a:r>
              <a:rPr lang="en-GB" sz="2400" dirty="0">
                <a:latin typeface="Verdana" panose="020B0604030504040204" pitchFamily="34" charset="0"/>
                <a:ea typeface="Verdana" panose="020B0604030504040204" pitchFamily="34" charset="0"/>
                <a:cs typeface="Verdana" panose="020B0604030504040204" pitchFamily="34" charset="0"/>
              </a:rPr>
              <a:t>Delivery of local services</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173" y="4439518"/>
            <a:ext cx="3133662" cy="2084870"/>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82" y="5371863"/>
            <a:ext cx="9334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342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1749</TotalTime>
  <Words>5484</Words>
  <Application>Microsoft Office PowerPoint</Application>
  <PresentationFormat>On-screen Show (4:3)</PresentationFormat>
  <Paragraphs>880</Paragraphs>
  <Slides>75</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MingLiU-ExtB</vt:lpstr>
      <vt:lpstr>Arial</vt:lpstr>
      <vt:lpstr>Calibri</vt:lpstr>
      <vt:lpstr>Impact</vt:lpstr>
      <vt:lpstr>Verdana</vt:lpstr>
      <vt:lpstr>Wingdings</vt:lpstr>
      <vt:lpstr>1_Office Theme</vt:lpstr>
      <vt:lpstr>Slides that need local information and speaker notes</vt:lpstr>
      <vt:lpstr>Forces Connect South East Armed Forces Service Champion Training</vt:lpstr>
      <vt:lpstr>Welcome, aims and objectives</vt:lpstr>
      <vt:lpstr>The Armed Forces Covenant</vt:lpstr>
      <vt:lpstr>Who are the Armed Forces Community?</vt:lpstr>
      <vt:lpstr>Forces Connect South East Cross Border MoD Project</vt:lpstr>
      <vt:lpstr>Civilian Military Partnership Board</vt:lpstr>
      <vt:lpstr>Councillor Armed Forces Champion</vt:lpstr>
      <vt:lpstr>Armed Forces Covenant Grants</vt:lpstr>
      <vt:lpstr>Armed Forces</vt:lpstr>
      <vt:lpstr>Armed Forces Personnel Restructure</vt:lpstr>
      <vt:lpstr>The Armed Forces Community</vt:lpstr>
      <vt:lpstr>Armed Forces Community</vt:lpstr>
      <vt:lpstr>AFC Veteran Population</vt:lpstr>
      <vt:lpstr>AFC Veteran Population</vt:lpstr>
      <vt:lpstr>PowerPoint Presentation</vt:lpstr>
      <vt:lpstr>PowerPoint Presentation</vt:lpstr>
      <vt:lpstr>PowerPoint Presentation</vt:lpstr>
      <vt:lpstr>PowerPoint Presentation</vt:lpstr>
      <vt:lpstr>PowerPoint Presentation</vt:lpstr>
      <vt:lpstr>Service Culture</vt:lpstr>
      <vt:lpstr>Values and Standards</vt:lpstr>
      <vt:lpstr>Service Life</vt:lpstr>
      <vt:lpstr>Service Life</vt:lpstr>
      <vt:lpstr>Support provided by the Armed Forces</vt:lpstr>
      <vt:lpstr>Leaving the Services ‘Transition’</vt:lpstr>
      <vt:lpstr>Transition/Resettlement Relationship</vt:lpstr>
      <vt:lpstr>Assessing Additional Support Needs</vt:lpstr>
      <vt:lpstr>Facts about a Service Person’s Future</vt:lpstr>
      <vt:lpstr>Life after Service</vt:lpstr>
      <vt:lpstr>PowerPoint Presentation</vt:lpstr>
      <vt:lpstr>Mother, Naval family</vt:lpstr>
      <vt:lpstr>UK Armed Forces Families Strategy 2016</vt:lpstr>
      <vt:lpstr>Emotional Cycle of Deployment</vt:lpstr>
      <vt:lpstr>PowerPoint Presentation</vt:lpstr>
      <vt:lpstr>Armed Forces carers</vt:lpstr>
      <vt:lpstr>Armed Forces Young Carers</vt:lpstr>
      <vt:lpstr>Additional pressures for Military Young Carers</vt:lpstr>
      <vt:lpstr>Education and schooling</vt:lpstr>
      <vt:lpstr>Education and schooling</vt:lpstr>
      <vt:lpstr>Real Life Experiences</vt:lpstr>
      <vt:lpstr>Service delivery for Public Authorities</vt:lpstr>
      <vt:lpstr>Ask the question</vt:lpstr>
      <vt:lpstr>Accessing health</vt:lpstr>
      <vt:lpstr>Health</vt:lpstr>
      <vt:lpstr>Adult Social Care</vt:lpstr>
      <vt:lpstr>Road safety</vt:lpstr>
      <vt:lpstr>Criminal Justice System</vt:lpstr>
      <vt:lpstr>Housing</vt:lpstr>
      <vt:lpstr>Employment</vt:lpstr>
      <vt:lpstr>Specific welfare Needs</vt:lpstr>
      <vt:lpstr>Other Public Sector interactions</vt:lpstr>
      <vt:lpstr>Miscellaneous Issues Covenant has helped with</vt:lpstr>
      <vt:lpstr>Service Charities</vt:lpstr>
      <vt:lpstr>COBSEO</vt:lpstr>
      <vt:lpstr>Veterans Gateway</vt:lpstr>
      <vt:lpstr>The Royal British Legion</vt:lpstr>
      <vt:lpstr>Examples - Breaks</vt:lpstr>
      <vt:lpstr>Benefits, Debts and  Money Advice</vt:lpstr>
      <vt:lpstr>War Pensions and Compensation</vt:lpstr>
      <vt:lpstr>PowerPoint Presentation</vt:lpstr>
      <vt:lpstr>SSAFA’S Mission</vt:lpstr>
      <vt:lpstr>PowerPoint Presentation</vt:lpstr>
      <vt:lpstr>PowerPoint Presentation</vt:lpstr>
      <vt:lpstr>PowerPoint Presentation</vt:lpstr>
      <vt:lpstr>Issues Tackled</vt:lpstr>
      <vt:lpstr>Contacts</vt:lpstr>
      <vt:lpstr>Workshop and Case Studies</vt:lpstr>
      <vt:lpstr>What this means for you as a Service Champion</vt:lpstr>
      <vt:lpstr>Being a Service Champion</vt:lpstr>
      <vt:lpstr>Spreading the word!</vt:lpstr>
      <vt:lpstr>Delivering the message – Tips!</vt:lpstr>
      <vt:lpstr>Training and Contacts</vt:lpstr>
      <vt:lpstr>Resources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title 72pt bold blue</dc:title>
  <dc:creator>Alison Sheard</dc:creator>
  <cp:lastModifiedBy>Julia Saunders EI</cp:lastModifiedBy>
  <cp:revision>129</cp:revision>
  <dcterms:created xsi:type="dcterms:W3CDTF">2017-12-05T10:47:13Z</dcterms:created>
  <dcterms:modified xsi:type="dcterms:W3CDTF">2019-04-10T09:58:41Z</dcterms:modified>
</cp:coreProperties>
</file>