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2"/>
  </p:sldMasterIdLst>
  <p:notesMasterIdLst>
    <p:notesMasterId r:id="rId19"/>
  </p:notesMasterIdLst>
  <p:handoutMasterIdLst>
    <p:handoutMasterId r:id="rId20"/>
  </p:handoutMasterIdLst>
  <p:sldIdLst>
    <p:sldId id="256" r:id="rId3"/>
    <p:sldId id="283" r:id="rId4"/>
    <p:sldId id="272" r:id="rId5"/>
    <p:sldId id="273" r:id="rId6"/>
    <p:sldId id="282" r:id="rId7"/>
    <p:sldId id="275" r:id="rId8"/>
    <p:sldId id="291" r:id="rId9"/>
    <p:sldId id="278" r:id="rId10"/>
    <p:sldId id="286" r:id="rId11"/>
    <p:sldId id="288" r:id="rId12"/>
    <p:sldId id="289" r:id="rId13"/>
    <p:sldId id="290" r:id="rId14"/>
    <p:sldId id="267" r:id="rId15"/>
    <p:sldId id="258" r:id="rId16"/>
    <p:sldId id="265" r:id="rId17"/>
    <p:sldId id="281"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62" autoAdjust="0"/>
  </p:normalViewPr>
  <p:slideViewPr>
    <p:cSldViewPr>
      <p:cViewPr varScale="1">
        <p:scale>
          <a:sx n="55" d="100"/>
          <a:sy n="55" d="100"/>
        </p:scale>
        <p:origin x="160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EC3C5DE-D9AC-47F3-A4DA-02EC38CFA7C0}" type="datetimeFigureOut">
              <a:rPr lang="en-GB" smtClean="0"/>
              <a:t>26/02/2019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BA80FF9-ED3D-4963-B3BA-B13CC3838D5B}" type="slidenum">
              <a:rPr lang="en-GB" smtClean="0"/>
              <a:t>‹#›</a:t>
            </a:fld>
            <a:endParaRPr lang="en-GB"/>
          </a:p>
        </p:txBody>
      </p:sp>
    </p:spTree>
    <p:extLst>
      <p:ext uri="{BB962C8B-B14F-4D97-AF65-F5344CB8AC3E}">
        <p14:creationId xmlns:p14="http://schemas.microsoft.com/office/powerpoint/2010/main" val="951173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678385C-04D7-4824-8C92-964B5F445FEE}" type="datetimeFigureOut">
              <a:rPr lang="en-GB" smtClean="0"/>
              <a:t>26/02/2019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B878969-A372-4B8D-BE55-602858CF93ED}" type="slidenum">
              <a:rPr lang="en-GB" smtClean="0"/>
              <a:t>‹#›</a:t>
            </a:fld>
            <a:endParaRPr lang="en-GB"/>
          </a:p>
        </p:txBody>
      </p:sp>
    </p:spTree>
    <p:extLst>
      <p:ext uri="{BB962C8B-B14F-4D97-AF65-F5344CB8AC3E}">
        <p14:creationId xmlns:p14="http://schemas.microsoft.com/office/powerpoint/2010/main" val="227215563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878969-A372-4B8D-BE55-602858CF93ED}" type="slidenum">
              <a:rPr lang="en-GB" smtClean="0"/>
              <a:t>1</a:t>
            </a:fld>
            <a:endParaRPr lang="en-GB"/>
          </a:p>
        </p:txBody>
      </p:sp>
    </p:spTree>
    <p:extLst>
      <p:ext uri="{BB962C8B-B14F-4D97-AF65-F5344CB8AC3E}">
        <p14:creationId xmlns:p14="http://schemas.microsoft.com/office/powerpoint/2010/main" val="1951052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Homelessness – RBL Research Paper – 2007 24,000 service personnel left the forces and a reported 1200 were reported as homeless.  Full</a:t>
            </a:r>
            <a:r>
              <a:rPr lang="en-GB" baseline="0" dirty="0"/>
              <a:t> characterisation of homeless could be staying with friends, sofa surfing and sleeping rough.  100% are male and have served in the Army.</a:t>
            </a:r>
          </a:p>
          <a:p>
            <a:r>
              <a:rPr lang="en-GB" baseline="0" dirty="0"/>
              <a:t>PTSD – At present research figures state that having served in the Armed Forces does not mean you are more likely to suffer PTSD than the rest of the population.  Research also states that serving/</a:t>
            </a:r>
            <a:r>
              <a:rPr lang="en-GB" baseline="0" dirty="0" err="1"/>
              <a:t>exserving</a:t>
            </a:r>
            <a:r>
              <a:rPr lang="en-GB" baseline="0" dirty="0"/>
              <a:t> are more likely to have other health (physical/mental) issues and only 5% diagnosed solely with PTSD. Official MoD figures show three per cent of serving troops were diagnosed with mental health problems last year.</a:t>
            </a:r>
          </a:p>
          <a:p>
            <a:r>
              <a:rPr lang="en-GB" baseline="0" dirty="0"/>
              <a:t>Alcohol Misuse - The prevalence of alcohol related harm and alcohol dependence within the serving UK Armed Forces has been shown to be greater than in the UK general population. Researchers have suggested several possible explanations; for instance, alcohol consumption may have been encouraged because of the belief that it fosters social cohesion when consumed in moderation, and alcohol tends to be readily available on military establishments and often at discounted prices – Combat Stress</a:t>
            </a:r>
          </a:p>
          <a:p>
            <a:r>
              <a:rPr lang="en-GB" baseline="0" dirty="0"/>
              <a:t>Mad, Bad and Sad – No-it is a claim that people who have served in the Armed Forces have mental health issues.  Newspaper statement Defence Committee chairman, Dr Julian Lewis MP, said: “Contrary to public perception, most Servicemen and women leave with no mental ill-health and, to help veterans, we need to dispel the myth that many suffer psychological harm.</a:t>
            </a:r>
          </a:p>
          <a:p>
            <a:endParaRPr lang="en-GB" baseline="0" dirty="0"/>
          </a:p>
          <a:p>
            <a:r>
              <a:rPr lang="en-GB" baseline="0" dirty="0"/>
              <a:t>Armed Forces figures – as at 1</a:t>
            </a:r>
            <a:r>
              <a:rPr lang="en-GB" baseline="30000" dirty="0"/>
              <a:t>st</a:t>
            </a:r>
            <a:r>
              <a:rPr lang="en-GB" baseline="0" dirty="0"/>
              <a:t> October 2018 – Full time regulars 135,360  /  reservists 32,270 – NHS being the largest employer of reservists</a:t>
            </a:r>
          </a:p>
          <a:p>
            <a:endParaRPr lang="en-GB" baseline="0" dirty="0"/>
          </a:p>
          <a:p>
            <a:r>
              <a:rPr lang="en-GB" baseline="0" dirty="0"/>
              <a:t>Current Conflicts/Deployments – Army continue to have deployments in Afghan, Africa, Baltic States, Belize, Brunei, Canada, Cyprus, Germany, </a:t>
            </a:r>
            <a:r>
              <a:rPr lang="en-GB" baseline="0" dirty="0" err="1"/>
              <a:t>Gibralta</a:t>
            </a:r>
            <a:r>
              <a:rPr lang="en-GB" baseline="0" dirty="0"/>
              <a:t>, Iraq, Falklands</a:t>
            </a:r>
          </a:p>
          <a:p>
            <a:r>
              <a:rPr lang="en-GB" baseline="0" dirty="0"/>
              <a:t>RAF are involved in over 15 missions in 22 countries over 4 continents.</a:t>
            </a:r>
          </a:p>
          <a:p>
            <a:r>
              <a:rPr lang="en-GB" baseline="0" dirty="0"/>
              <a:t>Navy – UK home waters, Red Sea and the Gulf, North and South Atlantic, Arctic and North European Waters, </a:t>
            </a:r>
            <a:r>
              <a:rPr lang="en-GB" baseline="0" dirty="0" err="1"/>
              <a:t>Meditterrean</a:t>
            </a:r>
            <a:r>
              <a:rPr lang="en-GB" baseline="0" dirty="0"/>
              <a:t> and Black Sea, Indian Ocean, Pacific and Globally</a:t>
            </a:r>
          </a:p>
          <a:p>
            <a:endParaRPr lang="en-GB" dirty="0"/>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78969-A372-4B8D-BE55-602858CF93ED}" type="slidenum">
              <a:rPr lang="en-GB" smtClean="0"/>
              <a:t>10</a:t>
            </a:fld>
            <a:endParaRPr lang="en-GB"/>
          </a:p>
        </p:txBody>
      </p:sp>
    </p:spTree>
    <p:extLst>
      <p:ext uri="{BB962C8B-B14F-4D97-AF65-F5344CB8AC3E}">
        <p14:creationId xmlns:p14="http://schemas.microsoft.com/office/powerpoint/2010/main" val="65531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78969-A372-4B8D-BE55-602858CF93ED}" type="slidenum">
              <a:rPr lang="en-GB" smtClean="0"/>
              <a:t>11</a:t>
            </a:fld>
            <a:endParaRPr lang="en-GB"/>
          </a:p>
        </p:txBody>
      </p:sp>
    </p:spTree>
    <p:extLst>
      <p:ext uri="{BB962C8B-B14F-4D97-AF65-F5344CB8AC3E}">
        <p14:creationId xmlns:p14="http://schemas.microsoft.com/office/powerpoint/2010/main" val="332605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78969-A372-4B8D-BE55-602858CF93ED}" type="slidenum">
              <a:rPr lang="en-GB" smtClean="0"/>
              <a:t>12</a:t>
            </a:fld>
            <a:endParaRPr lang="en-GB"/>
          </a:p>
        </p:txBody>
      </p:sp>
    </p:spTree>
    <p:extLst>
      <p:ext uri="{BB962C8B-B14F-4D97-AF65-F5344CB8AC3E}">
        <p14:creationId xmlns:p14="http://schemas.microsoft.com/office/powerpoint/2010/main" val="789125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878969-A372-4B8D-BE55-602858CF93ED}" type="slidenum">
              <a:rPr lang="en-GB" smtClean="0"/>
              <a:t>13</a:t>
            </a:fld>
            <a:endParaRPr lang="en-GB"/>
          </a:p>
        </p:txBody>
      </p:sp>
    </p:spTree>
    <p:extLst>
      <p:ext uri="{BB962C8B-B14F-4D97-AF65-F5344CB8AC3E}">
        <p14:creationId xmlns:p14="http://schemas.microsoft.com/office/powerpoint/2010/main" val="2426616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878969-A372-4B8D-BE55-602858CF93ED}" type="slidenum">
              <a:rPr lang="en-GB" smtClean="0"/>
              <a:t>14</a:t>
            </a:fld>
            <a:endParaRPr lang="en-GB"/>
          </a:p>
        </p:txBody>
      </p:sp>
    </p:spTree>
    <p:extLst>
      <p:ext uri="{BB962C8B-B14F-4D97-AF65-F5344CB8AC3E}">
        <p14:creationId xmlns:p14="http://schemas.microsoft.com/office/powerpoint/2010/main" val="3639430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Veterans Gateway is the MOD’s referral portal for all serving / veterans</a:t>
            </a:r>
            <a:r>
              <a:rPr lang="en-GB" baseline="0" dirty="0"/>
              <a:t> for sources of information.  The Gateway should be signposted to in all instances.</a:t>
            </a:r>
          </a:p>
          <a:p>
            <a:pPr marL="171450" indent="-171450">
              <a:buFontTx/>
              <a:buChar char="-"/>
            </a:pPr>
            <a:r>
              <a:rPr lang="en-GB" baseline="0" dirty="0"/>
              <a:t>Tils, combat stress</a:t>
            </a:r>
          </a:p>
          <a:p>
            <a:pPr marL="171450" indent="-171450">
              <a:buFontTx/>
              <a:buChar char="-"/>
            </a:pPr>
            <a:r>
              <a:rPr lang="en-GB" baseline="0" dirty="0"/>
              <a:t>Resource pack</a:t>
            </a:r>
          </a:p>
          <a:p>
            <a:pPr marL="0" indent="0">
              <a:buFontTx/>
              <a:buNone/>
            </a:pPr>
            <a:r>
              <a:rPr lang="en-GB" baseline="0" dirty="0"/>
              <a:t>Closing – covenant signing and photos</a:t>
            </a:r>
          </a:p>
          <a:p>
            <a:pPr marL="0" indent="0">
              <a:buFontTx/>
              <a:buNone/>
            </a:pPr>
            <a:endParaRPr lang="en-GB" dirty="0"/>
          </a:p>
        </p:txBody>
      </p:sp>
      <p:sp>
        <p:nvSpPr>
          <p:cNvPr id="4" name="Slide Number Placeholder 3"/>
          <p:cNvSpPr>
            <a:spLocks noGrp="1"/>
          </p:cNvSpPr>
          <p:nvPr>
            <p:ph type="sldNum" sz="quarter" idx="10"/>
          </p:nvPr>
        </p:nvSpPr>
        <p:spPr/>
        <p:txBody>
          <a:bodyPr/>
          <a:lstStyle/>
          <a:p>
            <a:fld id="{8B878969-A372-4B8D-BE55-602858CF93ED}" type="slidenum">
              <a:rPr lang="en-GB" smtClean="0"/>
              <a:t>15</a:t>
            </a:fld>
            <a:endParaRPr lang="en-GB"/>
          </a:p>
        </p:txBody>
      </p:sp>
    </p:spTree>
    <p:extLst>
      <p:ext uri="{BB962C8B-B14F-4D97-AF65-F5344CB8AC3E}">
        <p14:creationId xmlns:p14="http://schemas.microsoft.com/office/powerpoint/2010/main" val="2571603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1C6F35-9763-447C-9A5A-0E5A491989B3}" type="slidenum">
              <a:rPr lang="en-GB" smtClean="0"/>
              <a:t>16</a:t>
            </a:fld>
            <a:endParaRPr lang="en-GB"/>
          </a:p>
        </p:txBody>
      </p:sp>
    </p:spTree>
    <p:extLst>
      <p:ext uri="{BB962C8B-B14F-4D97-AF65-F5344CB8AC3E}">
        <p14:creationId xmlns:p14="http://schemas.microsoft.com/office/powerpoint/2010/main" val="2358689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Interactive</a:t>
            </a:r>
            <a:r>
              <a:rPr lang="en-GB" baseline="0" dirty="0"/>
              <a:t> and encourage questions.  </a:t>
            </a:r>
            <a:endParaRPr lang="en-GB" dirty="0"/>
          </a:p>
        </p:txBody>
      </p:sp>
      <p:sp>
        <p:nvSpPr>
          <p:cNvPr id="4" name="Slide Number Placeholder 3"/>
          <p:cNvSpPr>
            <a:spLocks noGrp="1"/>
          </p:cNvSpPr>
          <p:nvPr>
            <p:ph type="sldNum" sz="quarter" idx="10"/>
          </p:nvPr>
        </p:nvSpPr>
        <p:spPr/>
        <p:txBody>
          <a:bodyPr/>
          <a:lstStyle/>
          <a:p>
            <a:fld id="{8B878969-A372-4B8D-BE55-602858CF93ED}" type="slidenum">
              <a:rPr lang="en-GB" smtClean="0"/>
              <a:t>2</a:t>
            </a:fld>
            <a:endParaRPr lang="en-GB"/>
          </a:p>
        </p:txBody>
      </p:sp>
    </p:spTree>
    <p:extLst>
      <p:ext uri="{BB962C8B-B14F-4D97-AF65-F5344CB8AC3E}">
        <p14:creationId xmlns:p14="http://schemas.microsoft.com/office/powerpoint/2010/main" val="1752330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Video – 3 mins</a:t>
            </a:r>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1C6F35-9763-447C-9A5A-0E5A491989B3}" type="slidenum">
              <a:rPr lang="en-GB" smtClean="0"/>
              <a:t>3</a:t>
            </a:fld>
            <a:endParaRPr lang="en-GB"/>
          </a:p>
        </p:txBody>
      </p:sp>
    </p:spTree>
    <p:extLst>
      <p:ext uri="{BB962C8B-B14F-4D97-AF65-F5344CB8AC3E}">
        <p14:creationId xmlns:p14="http://schemas.microsoft.com/office/powerpoint/2010/main" val="1828113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baseline="0" dirty="0"/>
              <a:t> </a:t>
            </a:r>
          </a:p>
          <a:p>
            <a:pPr marL="171450" indent="-171450">
              <a:buFontTx/>
              <a:buChar char="-"/>
            </a:pPr>
            <a:endParaRPr lang="en-GB" dirty="0"/>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1C6F35-9763-447C-9A5A-0E5A491989B3}" type="slidenum">
              <a:rPr lang="en-GB" smtClean="0"/>
              <a:t>4</a:t>
            </a:fld>
            <a:endParaRPr lang="en-GB"/>
          </a:p>
        </p:txBody>
      </p:sp>
    </p:spTree>
    <p:extLst>
      <p:ext uri="{BB962C8B-B14F-4D97-AF65-F5344CB8AC3E}">
        <p14:creationId xmlns:p14="http://schemas.microsoft.com/office/powerpoint/2010/main" val="3236620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878969-A372-4B8D-BE55-602858CF93ED}" type="slidenum">
              <a:rPr lang="en-GB" smtClean="0"/>
              <a:t>5</a:t>
            </a:fld>
            <a:endParaRPr lang="en-GB"/>
          </a:p>
        </p:txBody>
      </p:sp>
    </p:spTree>
    <p:extLst>
      <p:ext uri="{BB962C8B-B14F-4D97-AF65-F5344CB8AC3E}">
        <p14:creationId xmlns:p14="http://schemas.microsoft.com/office/powerpoint/2010/main" val="3817733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1C6F35-9763-447C-9A5A-0E5A491989B3}" type="slidenum">
              <a:rPr lang="en-GB" smtClean="0"/>
              <a:t>6</a:t>
            </a:fld>
            <a:endParaRPr lang="en-GB"/>
          </a:p>
        </p:txBody>
      </p:sp>
    </p:spTree>
    <p:extLst>
      <p:ext uri="{BB962C8B-B14F-4D97-AF65-F5344CB8AC3E}">
        <p14:creationId xmlns:p14="http://schemas.microsoft.com/office/powerpoint/2010/main" val="3487400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Receive</a:t>
            </a:r>
            <a:r>
              <a:rPr lang="en-GB" baseline="0" dirty="0"/>
              <a:t> a resource pack and link </a:t>
            </a:r>
            <a:r>
              <a:rPr lang="en-GB" baseline="0"/>
              <a:t>to e-learning</a:t>
            </a:r>
            <a:endParaRPr lang="en-GB" dirty="0"/>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78969-A372-4B8D-BE55-602858CF93ED}" type="slidenum">
              <a:rPr lang="en-GB" smtClean="0"/>
              <a:t>7</a:t>
            </a:fld>
            <a:endParaRPr lang="en-GB"/>
          </a:p>
        </p:txBody>
      </p:sp>
    </p:spTree>
    <p:extLst>
      <p:ext uri="{BB962C8B-B14F-4D97-AF65-F5344CB8AC3E}">
        <p14:creationId xmlns:p14="http://schemas.microsoft.com/office/powerpoint/2010/main" val="340830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baseline="0" dirty="0"/>
              <a:t>Establish priorities as with any other case</a:t>
            </a:r>
          </a:p>
          <a:p>
            <a:pPr marL="228600" indent="-228600">
              <a:buAutoNum type="arabicPeriod"/>
            </a:pPr>
            <a:r>
              <a:rPr lang="en-GB" baseline="0" dirty="0"/>
              <a:t>Follow up data sheet note that client was in the armed forces - regarding employment/family background</a:t>
            </a:r>
          </a:p>
          <a:p>
            <a:pPr marL="228600" indent="-228600">
              <a:buAutoNum type="arabicPeriod"/>
            </a:pPr>
            <a:r>
              <a:rPr lang="en-GB" baseline="0" dirty="0"/>
              <a:t>Current status – specific armed forces financial support</a:t>
            </a:r>
          </a:p>
          <a:p>
            <a:pPr marL="228600" indent="-228600">
              <a:buAutoNum type="arabicPeriod"/>
            </a:pPr>
            <a:r>
              <a:rPr lang="en-GB" baseline="0" dirty="0"/>
              <a:t>Reasons for the struggle to transition  – mental health, addiction, social isolation</a:t>
            </a:r>
          </a:p>
          <a:p>
            <a:pPr marL="228600" indent="-228600">
              <a:buAutoNum type="arabicPeriod"/>
            </a:pPr>
            <a:r>
              <a:rPr lang="en-GB" baseline="0" dirty="0"/>
              <a:t>Barriers – proud, non-communicative, lack of knowledge, health, transition adjustment, addiction</a:t>
            </a:r>
          </a:p>
          <a:p>
            <a:pPr marL="228600" indent="-228600">
              <a:buAutoNum type="arabicPeriod"/>
            </a:pPr>
            <a:r>
              <a:rPr lang="en-GB" baseline="0" dirty="0"/>
              <a:t>Managing expectations – honesty, advice, options</a:t>
            </a:r>
          </a:p>
          <a:p>
            <a:pPr marL="228600" indent="-228600">
              <a:buAutoNum type="arabicPeriod"/>
            </a:pPr>
            <a:r>
              <a:rPr lang="en-GB" baseline="0" dirty="0"/>
              <a:t>Knowing what resources are available specific for armed forces</a:t>
            </a:r>
          </a:p>
          <a:p>
            <a:pPr marL="0" indent="0">
              <a:buNone/>
            </a:pPr>
            <a:r>
              <a:rPr lang="en-GB" u="sng" baseline="0" dirty="0"/>
              <a:t>FACT FINDING</a:t>
            </a:r>
          </a:p>
          <a:p>
            <a:pPr marL="0" indent="0">
              <a:buNone/>
            </a:pPr>
            <a:r>
              <a:rPr lang="en-GB" u="none" baseline="0" dirty="0"/>
              <a:t>Mental and physical health (including substance misuse) needs</a:t>
            </a:r>
          </a:p>
          <a:p>
            <a:pPr marL="0" indent="0">
              <a:buNone/>
            </a:pPr>
            <a:r>
              <a:rPr lang="en-GB" u="none" baseline="0" dirty="0"/>
              <a:t>Unaware of what military benefits that are available to them.</a:t>
            </a:r>
          </a:p>
          <a:p>
            <a:pPr marL="0" indent="0">
              <a:buNone/>
            </a:pPr>
            <a:r>
              <a:rPr lang="en-GB" u="none" baseline="0" dirty="0"/>
              <a:t>Build rapport and trust.</a:t>
            </a:r>
          </a:p>
          <a:p>
            <a:pPr marL="0" indent="0">
              <a:buNone/>
            </a:pPr>
            <a:endParaRPr lang="en-GB" u="sng" baseline="0" dirty="0"/>
          </a:p>
          <a:p>
            <a:endParaRPr lang="en-GB" dirty="0"/>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1C6F35-9763-447C-9A5A-0E5A491989B3}" type="slidenum">
              <a:rPr lang="en-GB" smtClean="0"/>
              <a:t>8</a:t>
            </a:fld>
            <a:endParaRPr lang="en-GB"/>
          </a:p>
        </p:txBody>
      </p:sp>
    </p:spTree>
    <p:extLst>
      <p:ext uri="{BB962C8B-B14F-4D97-AF65-F5344CB8AC3E}">
        <p14:creationId xmlns:p14="http://schemas.microsoft.com/office/powerpoint/2010/main" val="582720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Barriers:</a:t>
            </a:r>
          </a:p>
          <a:p>
            <a:pPr marL="228600" indent="-228600">
              <a:buAutoNum type="arabicPeriod"/>
            </a:pPr>
            <a:r>
              <a:rPr lang="en-GB" dirty="0"/>
              <a:t>Proud</a:t>
            </a:r>
          </a:p>
          <a:p>
            <a:pPr marL="228600" indent="-228600">
              <a:buAutoNum type="arabicPeriod"/>
            </a:pPr>
            <a:r>
              <a:rPr lang="en-GB" dirty="0"/>
              <a:t>Stoic</a:t>
            </a:r>
          </a:p>
          <a:p>
            <a:pPr marL="228600" indent="-228600">
              <a:buAutoNum type="arabicPeriod"/>
            </a:pPr>
            <a:r>
              <a:rPr lang="en-GB" dirty="0"/>
              <a:t>Man</a:t>
            </a:r>
            <a:r>
              <a:rPr lang="en-GB" baseline="0" dirty="0"/>
              <a:t> up / malingering attitude</a:t>
            </a:r>
          </a:p>
          <a:p>
            <a:pPr marL="228600" indent="-228600">
              <a:buAutoNum type="arabicPeriod"/>
            </a:pPr>
            <a:r>
              <a:rPr lang="en-GB" dirty="0"/>
              <a:t>Feelings</a:t>
            </a:r>
            <a:r>
              <a:rPr lang="en-GB" baseline="0" dirty="0"/>
              <a:t> of failure</a:t>
            </a:r>
          </a:p>
          <a:p>
            <a:pPr marL="0" indent="0">
              <a:buNone/>
            </a:pPr>
            <a:r>
              <a:rPr lang="en-GB" baseline="0" dirty="0"/>
              <a:t>Considerations</a:t>
            </a:r>
          </a:p>
          <a:p>
            <a:pPr marL="228600" indent="-228600">
              <a:buAutoNum type="arabicPeriod"/>
            </a:pPr>
            <a:r>
              <a:rPr lang="en-GB" baseline="0" dirty="0"/>
              <a:t>Unable to transition to civilian work life</a:t>
            </a:r>
          </a:p>
          <a:p>
            <a:pPr marL="228600" indent="-228600">
              <a:buAutoNum type="arabicPeriod"/>
            </a:pPr>
            <a:r>
              <a:rPr lang="en-GB" baseline="0" dirty="0"/>
              <a:t>Different approach to work and work colleagues</a:t>
            </a:r>
          </a:p>
          <a:p>
            <a:pPr marL="228600" indent="-228600">
              <a:buAutoNum type="arabicPeriod"/>
            </a:pPr>
            <a:r>
              <a:rPr lang="en-GB" baseline="0" dirty="0"/>
              <a:t>Is there any further support available from Armed Forces specific services – Warrior Programme, RBL Lifeworks and CTP</a:t>
            </a:r>
          </a:p>
          <a:p>
            <a:pPr marL="0" indent="0">
              <a:buNone/>
            </a:pPr>
            <a:r>
              <a:rPr lang="en-GB" baseline="0" dirty="0"/>
              <a:t>FACTS</a:t>
            </a:r>
          </a:p>
          <a:p>
            <a:pPr marL="0" indent="0">
              <a:buNone/>
            </a:pPr>
            <a:r>
              <a:rPr lang="en-GB" baseline="0" dirty="0"/>
              <a:t>1.Mental or physical health impairing on his ability to work – TILS, addiction, any other health concerns as a result of his service.</a:t>
            </a:r>
          </a:p>
          <a:p>
            <a:pPr marL="0" indent="0">
              <a:buNone/>
            </a:pPr>
            <a:r>
              <a:rPr lang="en-GB" baseline="0" dirty="0"/>
              <a:t>2. Understanding the reasons for the situation –substance misuse, social isolation</a:t>
            </a:r>
          </a:p>
          <a:p>
            <a:pPr marL="0" indent="0">
              <a:buNone/>
            </a:pPr>
            <a:r>
              <a:rPr lang="en-GB" baseline="0" dirty="0"/>
              <a:t>3. Builds rapport</a:t>
            </a:r>
          </a:p>
          <a:p>
            <a:pPr marL="0" indent="0">
              <a:buNone/>
            </a:pPr>
            <a:endParaRPr lang="en-GB" baseline="0" dirty="0"/>
          </a:p>
          <a:p>
            <a:pPr marL="0" indent="0">
              <a:buNone/>
            </a:pPr>
            <a:r>
              <a:rPr lang="en-GB" baseline="0" dirty="0"/>
              <a:t>Service to continue as they would with any other service user</a:t>
            </a:r>
            <a:endParaRPr lang="en-GB" dirty="0"/>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78969-A372-4B8D-BE55-602858CF93ED}" type="slidenum">
              <a:rPr lang="en-GB" smtClean="0"/>
              <a:t>9</a:t>
            </a:fld>
            <a:endParaRPr lang="en-GB"/>
          </a:p>
        </p:txBody>
      </p:sp>
    </p:spTree>
    <p:extLst>
      <p:ext uri="{BB962C8B-B14F-4D97-AF65-F5344CB8AC3E}">
        <p14:creationId xmlns:p14="http://schemas.microsoft.com/office/powerpoint/2010/main" val="193241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142AFE0-2BC7-4695-AC04-EC8426E3BF3B}" type="datetimeFigureOut">
              <a:rPr lang="en-GB" smtClean="0"/>
              <a:t>26/02/2019</a:t>
            </a:fld>
            <a:endParaRPr lang="en-GB"/>
          </a:p>
        </p:txBody>
      </p:sp>
      <p:sp>
        <p:nvSpPr>
          <p:cNvPr id="16" name="Slide Number Placeholder 15"/>
          <p:cNvSpPr>
            <a:spLocks noGrp="1"/>
          </p:cNvSpPr>
          <p:nvPr>
            <p:ph type="sldNum" sz="quarter" idx="11"/>
          </p:nvPr>
        </p:nvSpPr>
        <p:spPr/>
        <p:txBody>
          <a:bodyPr/>
          <a:lstStyle/>
          <a:p>
            <a:fld id="{5FF0F210-3AD8-4E84-A5A1-3091A1A57D79}"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142AFE0-2BC7-4695-AC04-EC8426E3BF3B}"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0F210-3AD8-4E84-A5A1-3091A1A57D7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142AFE0-2BC7-4695-AC04-EC8426E3BF3B}"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0F210-3AD8-4E84-A5A1-3091A1A57D7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F142AFE0-2BC7-4695-AC04-EC8426E3BF3B}" type="datetimeFigureOut">
              <a:rPr lang="en-GB" smtClean="0"/>
              <a:t>26/02/2019</a:t>
            </a:fld>
            <a:endParaRPr lang="en-GB"/>
          </a:p>
        </p:txBody>
      </p:sp>
      <p:sp>
        <p:nvSpPr>
          <p:cNvPr id="15" name="Slide Number Placeholder 14"/>
          <p:cNvSpPr>
            <a:spLocks noGrp="1"/>
          </p:cNvSpPr>
          <p:nvPr>
            <p:ph type="sldNum" sz="quarter" idx="15"/>
          </p:nvPr>
        </p:nvSpPr>
        <p:spPr/>
        <p:txBody>
          <a:bodyPr/>
          <a:lstStyle>
            <a:lvl1pPr algn="ctr">
              <a:defRPr/>
            </a:lvl1pPr>
          </a:lstStyle>
          <a:p>
            <a:fld id="{5FF0F210-3AD8-4E84-A5A1-3091A1A57D79}" type="slidenum">
              <a:rPr lang="en-GB" smtClean="0"/>
              <a:t>‹#›</a:t>
            </a:fld>
            <a:endParaRPr lang="en-GB"/>
          </a:p>
        </p:txBody>
      </p:sp>
      <p:sp>
        <p:nvSpPr>
          <p:cNvPr id="16" name="Footer Placeholder 15"/>
          <p:cNvSpPr>
            <a:spLocks noGrp="1"/>
          </p:cNvSpPr>
          <p:nvPr>
            <p:ph type="ftr" sz="quarter" idx="16"/>
          </p:nvPr>
        </p:nvSpPr>
        <p:spPr/>
        <p:txBody>
          <a:bodyPr/>
          <a:lstStyle/>
          <a:p>
            <a:endParaRPr lang="en-GB"/>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142AFE0-2BC7-4695-AC04-EC8426E3BF3B}"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F0F210-3AD8-4E84-A5A1-3091A1A57D79}" type="slidenum">
              <a:rPr lang="en-GB" smtClean="0"/>
              <a:t>‹#›</a:t>
            </a:fld>
            <a:endParaRPr lang="en-GB"/>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142AFE0-2BC7-4695-AC04-EC8426E3BF3B}" type="datetimeFigureOut">
              <a:rPr lang="en-GB" smtClean="0"/>
              <a:t>26/02/2019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F0F210-3AD8-4E84-A5A1-3091A1A57D79}" type="slidenum">
              <a:rPr lang="en-GB" smtClean="0"/>
              <a:t>‹#›</a:t>
            </a:fld>
            <a:endParaRPr lang="en-GB"/>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FF0F210-3AD8-4E84-A5A1-3091A1A57D79}" type="slidenum">
              <a:rPr lang="en-GB" smtClean="0"/>
              <a:t>‹#›</a:t>
            </a:fld>
            <a:endParaRPr lang="en-GB"/>
          </a:p>
        </p:txBody>
      </p:sp>
      <p:sp>
        <p:nvSpPr>
          <p:cNvPr id="8" name="Footer Placeholder 7"/>
          <p:cNvSpPr>
            <a:spLocks noGrp="1"/>
          </p:cNvSpPr>
          <p:nvPr>
            <p:ph type="ftr" sz="quarter" idx="11"/>
          </p:nvPr>
        </p:nvSpPr>
        <p:spPr/>
        <p:txBody>
          <a:bodyPr/>
          <a:lstStyle/>
          <a:p>
            <a:endParaRPr lang="en-GB"/>
          </a:p>
        </p:txBody>
      </p:sp>
      <p:sp>
        <p:nvSpPr>
          <p:cNvPr id="7" name="Date Placeholder 6"/>
          <p:cNvSpPr>
            <a:spLocks noGrp="1"/>
          </p:cNvSpPr>
          <p:nvPr>
            <p:ph type="dt" sz="half" idx="10"/>
          </p:nvPr>
        </p:nvSpPr>
        <p:spPr/>
        <p:txBody>
          <a:bodyPr/>
          <a:lstStyle/>
          <a:p>
            <a:fld id="{F142AFE0-2BC7-4695-AC04-EC8426E3BF3B}" type="datetimeFigureOut">
              <a:rPr lang="en-GB" smtClean="0"/>
              <a:t>26/02/2019</a:t>
            </a:fld>
            <a:endParaRPr lang="en-GB"/>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42AFE0-2BC7-4695-AC04-EC8426E3BF3B}" type="datetimeFigureOut">
              <a:rPr lang="en-GB" smtClean="0"/>
              <a:t>26/02/2019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F0F210-3AD8-4E84-A5A1-3091A1A57D79}" type="slidenum">
              <a:rPr lang="en-GB" smtClean="0"/>
              <a:t>‹#›</a:t>
            </a:fld>
            <a:endParaRPr lang="en-GB"/>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2AFE0-2BC7-4695-AC04-EC8426E3BF3B}" type="datetimeFigureOut">
              <a:rPr lang="en-GB" smtClean="0"/>
              <a:t>26/02/2019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F0F210-3AD8-4E84-A5A1-3091A1A57D7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F142AFE0-2BC7-4695-AC04-EC8426E3BF3B}" type="datetimeFigureOut">
              <a:rPr lang="en-GB" smtClean="0"/>
              <a:t>26/02/2019</a:t>
            </a:fld>
            <a:endParaRPr lang="en-GB"/>
          </a:p>
        </p:txBody>
      </p:sp>
      <p:sp>
        <p:nvSpPr>
          <p:cNvPr id="9" name="Slide Number Placeholder 8"/>
          <p:cNvSpPr>
            <a:spLocks noGrp="1"/>
          </p:cNvSpPr>
          <p:nvPr>
            <p:ph type="sldNum" sz="quarter" idx="15"/>
          </p:nvPr>
        </p:nvSpPr>
        <p:spPr/>
        <p:txBody>
          <a:bodyPr/>
          <a:lstStyle/>
          <a:p>
            <a:fld id="{5FF0F210-3AD8-4E84-A5A1-3091A1A57D79}" type="slidenum">
              <a:rPr lang="en-GB" smtClean="0"/>
              <a:t>‹#›</a:t>
            </a:fld>
            <a:endParaRPr lang="en-GB"/>
          </a:p>
        </p:txBody>
      </p:sp>
      <p:sp>
        <p:nvSpPr>
          <p:cNvPr id="10" name="Footer Placeholder 9"/>
          <p:cNvSpPr>
            <a:spLocks noGrp="1"/>
          </p:cNvSpPr>
          <p:nvPr>
            <p:ph type="ftr" sz="quarter" idx="16"/>
          </p:nvPr>
        </p:nvSpPr>
        <p:spPr/>
        <p:txBody>
          <a:bodyPr/>
          <a:lstStyle/>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F142AFE0-2BC7-4695-AC04-EC8426E3BF3B}" type="datetimeFigureOut">
              <a:rPr lang="en-GB" smtClean="0"/>
              <a:t>26/02/2019</a:t>
            </a:fld>
            <a:endParaRPr lang="en-GB"/>
          </a:p>
        </p:txBody>
      </p:sp>
      <p:sp>
        <p:nvSpPr>
          <p:cNvPr id="9" name="Slide Number Placeholder 8"/>
          <p:cNvSpPr>
            <a:spLocks noGrp="1"/>
          </p:cNvSpPr>
          <p:nvPr>
            <p:ph type="sldNum" sz="quarter" idx="11"/>
          </p:nvPr>
        </p:nvSpPr>
        <p:spPr/>
        <p:txBody>
          <a:bodyPr/>
          <a:lstStyle/>
          <a:p>
            <a:fld id="{5FF0F210-3AD8-4E84-A5A1-3091A1A57D79}"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142AFE0-2BC7-4695-AC04-EC8426E3BF3B}" type="datetimeFigureOut">
              <a:rPr lang="en-GB" smtClean="0"/>
              <a:t>26/02/2019</a:t>
            </a:fld>
            <a:endParaRPr lang="en-GB"/>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FF0F210-3AD8-4E84-A5A1-3091A1A57D79}" type="slidenum">
              <a:rPr lang="en-GB" smtClean="0"/>
              <a:t>‹#›</a:t>
            </a:fld>
            <a:endParaRPr lang="en-GB"/>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veteransgateway.org.uk/" TargetMode="External"/><Relationship Id="rId7" Type="http://schemas.openxmlformats.org/officeDocument/2006/relationships/hyperlink" Target="http://www.helpforheroes.org.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combatstress.org.uk/" TargetMode="External"/><Relationship Id="rId5" Type="http://schemas.openxmlformats.org/officeDocument/2006/relationships/hyperlink" Target="http://www.ssafa.org.uk/" TargetMode="External"/><Relationship Id="rId4" Type="http://schemas.openxmlformats.org/officeDocument/2006/relationships/hyperlink" Target="http://www.britishlegion.org.uk/"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4653135"/>
            <a:ext cx="6400800" cy="1800201"/>
          </a:xfrm>
        </p:spPr>
        <p:txBody>
          <a:bodyPr>
            <a:normAutofit fontScale="77500" lnSpcReduction="20000"/>
          </a:bodyPr>
          <a:lstStyle/>
          <a:p>
            <a:endParaRPr lang="en-GB" dirty="0"/>
          </a:p>
          <a:p>
            <a:endParaRPr lang="en-GB" sz="5100" dirty="0"/>
          </a:p>
          <a:p>
            <a:r>
              <a:rPr lang="en-GB" sz="5100" dirty="0"/>
              <a:t>Advanced Training</a:t>
            </a:r>
          </a:p>
          <a:p>
            <a:r>
              <a:rPr lang="en-GB" dirty="0"/>
              <a:t>By Armed Forces Covenant Outreach Team</a:t>
            </a:r>
          </a:p>
        </p:txBody>
      </p:sp>
      <p:sp>
        <p:nvSpPr>
          <p:cNvPr id="2" name="Title 1"/>
          <p:cNvSpPr>
            <a:spLocks noGrp="1"/>
          </p:cNvSpPr>
          <p:nvPr>
            <p:ph type="ctrTitle"/>
          </p:nvPr>
        </p:nvSpPr>
        <p:spPr>
          <a:xfrm>
            <a:off x="573046" y="1700809"/>
            <a:ext cx="7772400" cy="3383670"/>
          </a:xfrm>
        </p:spPr>
        <p:txBody>
          <a:bodyPr>
            <a:normAutofit fontScale="90000"/>
          </a:bodyPr>
          <a:lstStyle/>
          <a:p>
            <a:br>
              <a:rPr lang="en-GB" dirty="0"/>
            </a:br>
            <a:br>
              <a:rPr lang="en-GB" dirty="0"/>
            </a:br>
            <a:br>
              <a:rPr lang="en-GB" dirty="0"/>
            </a:br>
            <a:br>
              <a:rPr lang="en-GB" dirty="0"/>
            </a:br>
            <a:br>
              <a:rPr lang="en-GB" dirty="0"/>
            </a:br>
            <a:br>
              <a:rPr lang="en-GB" dirty="0"/>
            </a:br>
            <a:br>
              <a:rPr lang="en-GB" dirty="0"/>
            </a:br>
            <a:br>
              <a:rPr lang="en-GB" dirty="0"/>
            </a:br>
            <a:br>
              <a:rPr lang="en-GB" dirty="0"/>
            </a:br>
            <a:r>
              <a:rPr lang="en-GB" dirty="0">
                <a:latin typeface="+mn-lt"/>
              </a:rPr>
              <a:t>Armed Forces Community Covenant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8484" y="0"/>
            <a:ext cx="2654813" cy="3599695"/>
          </a:xfrm>
          <a:prstGeom prst="rect">
            <a:avLst/>
          </a:prstGeom>
        </p:spPr>
      </p:pic>
    </p:spTree>
    <p:extLst>
      <p:ext uri="{BB962C8B-B14F-4D97-AF65-F5344CB8AC3E}">
        <p14:creationId xmlns:p14="http://schemas.microsoft.com/office/powerpoint/2010/main" val="4153647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27240"/>
          </a:xfrm>
        </p:spPr>
        <p:txBody>
          <a:bodyPr>
            <a:noAutofit/>
          </a:bodyPr>
          <a:lstStyle/>
          <a:p>
            <a:r>
              <a:rPr lang="en-GB" sz="2000" dirty="0"/>
              <a:t>A large proportion of unmarried service personnel, upon leaving the forces become homeless?</a:t>
            </a:r>
          </a:p>
          <a:p>
            <a:endParaRPr lang="en-GB" sz="2000" dirty="0"/>
          </a:p>
          <a:p>
            <a:r>
              <a:rPr lang="en-GB" sz="2000" dirty="0"/>
              <a:t>PTSD is higher in those who have served in the Armed Forces than the rest of the population?</a:t>
            </a:r>
          </a:p>
          <a:p>
            <a:endParaRPr lang="en-GB" sz="2000" dirty="0"/>
          </a:p>
          <a:p>
            <a:r>
              <a:rPr lang="en-GB" sz="2000" dirty="0"/>
              <a:t>The Armed Forces do not have a history of alcohol misuse.</a:t>
            </a:r>
          </a:p>
          <a:p>
            <a:endParaRPr lang="en-GB" sz="2000" dirty="0"/>
          </a:p>
          <a:p>
            <a:r>
              <a:rPr lang="en-GB" sz="2000" dirty="0"/>
              <a:t>Mad, bad and sad – does this accurately describe members of the Armed Forces?</a:t>
            </a:r>
          </a:p>
          <a:p>
            <a:endParaRPr lang="en-GB" sz="2000" dirty="0"/>
          </a:p>
          <a:p>
            <a:r>
              <a:rPr lang="en-GB" sz="2000" dirty="0"/>
              <a:t>The Armed Forces is predominately made up from Reservists.</a:t>
            </a:r>
          </a:p>
          <a:p>
            <a:endParaRPr lang="en-GB" sz="2000" dirty="0"/>
          </a:p>
          <a:p>
            <a:r>
              <a:rPr lang="en-GB" sz="2000" dirty="0"/>
              <a:t>The Armed Forces are not currently engaged in any conflicts/missions/deployments.</a:t>
            </a:r>
          </a:p>
          <a:p>
            <a:pPr marL="0" indent="0">
              <a:buNone/>
            </a:pPr>
            <a:r>
              <a:rPr lang="en-GB" sz="2000" dirty="0"/>
              <a:t>		</a:t>
            </a:r>
          </a:p>
        </p:txBody>
      </p:sp>
      <p:sp>
        <p:nvSpPr>
          <p:cNvPr id="3" name="Title 2"/>
          <p:cNvSpPr>
            <a:spLocks noGrp="1"/>
          </p:cNvSpPr>
          <p:nvPr>
            <p:ph type="title"/>
          </p:nvPr>
        </p:nvSpPr>
        <p:spPr/>
        <p:txBody>
          <a:bodyPr/>
          <a:lstStyle/>
          <a:p>
            <a:pPr algn="ctr"/>
            <a:r>
              <a:rPr lang="en-GB" dirty="0"/>
              <a:t>Myth Busting</a:t>
            </a:r>
          </a:p>
        </p:txBody>
      </p:sp>
    </p:spTree>
    <p:extLst>
      <p:ext uri="{BB962C8B-B14F-4D97-AF65-F5344CB8AC3E}">
        <p14:creationId xmlns:p14="http://schemas.microsoft.com/office/powerpoint/2010/main" val="90197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Armed Forces &amp; Veterans Breakfast Clubs</a:t>
            </a:r>
          </a:p>
          <a:p>
            <a:pPr marL="0" indent="0">
              <a:buNone/>
            </a:pPr>
            <a:r>
              <a:rPr lang="en-GB" dirty="0"/>
              <a:t>	- The Poppy &amp; Pint, </a:t>
            </a:r>
            <a:r>
              <a:rPr lang="en-GB" dirty="0" err="1"/>
              <a:t>Gamston</a:t>
            </a:r>
            <a:r>
              <a:rPr lang="en-GB" dirty="0"/>
              <a:t> – last Saturday of 	the month – 9.30 am to 12.30 pm</a:t>
            </a:r>
          </a:p>
          <a:p>
            <a:pPr marL="0" indent="0">
              <a:buNone/>
            </a:pPr>
            <a:r>
              <a:rPr lang="en-GB" dirty="0"/>
              <a:t>	- The Old </a:t>
            </a:r>
            <a:r>
              <a:rPr lang="en-GB" dirty="0" err="1"/>
              <a:t>Buttercross</a:t>
            </a:r>
            <a:r>
              <a:rPr lang="en-GB" dirty="0"/>
              <a:t>, Bingham – first Saturday of 	the month – 9.30 am to 12.30 pm</a:t>
            </a:r>
          </a:p>
          <a:p>
            <a:pPr marL="0" indent="0">
              <a:buNone/>
            </a:pPr>
            <a:endParaRPr lang="en-GB" dirty="0"/>
          </a:p>
          <a:p>
            <a:r>
              <a:rPr lang="en-GB" dirty="0"/>
              <a:t>Age UK – Joining Forces – offer befriending services to veterans born before 1950.</a:t>
            </a:r>
          </a:p>
          <a:p>
            <a:pPr marL="0" indent="0">
              <a:buNone/>
            </a:pPr>
            <a:endParaRPr lang="en-GB" dirty="0"/>
          </a:p>
        </p:txBody>
      </p:sp>
      <p:sp>
        <p:nvSpPr>
          <p:cNvPr id="3" name="Title 2"/>
          <p:cNvSpPr>
            <a:spLocks noGrp="1"/>
          </p:cNvSpPr>
          <p:nvPr>
            <p:ph type="title"/>
          </p:nvPr>
        </p:nvSpPr>
        <p:spPr/>
        <p:txBody>
          <a:bodyPr/>
          <a:lstStyle/>
          <a:p>
            <a:pPr algn="ctr"/>
            <a:r>
              <a:rPr lang="en-GB" dirty="0"/>
              <a:t>Social Activities - Locally</a:t>
            </a:r>
          </a:p>
        </p:txBody>
      </p:sp>
    </p:spTree>
    <p:extLst>
      <p:ext uri="{BB962C8B-B14F-4D97-AF65-F5344CB8AC3E}">
        <p14:creationId xmlns:p14="http://schemas.microsoft.com/office/powerpoint/2010/main" val="125737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a:t>•	Deliver 3 tiered training – awareness, advanced and links to e-learning</a:t>
            </a:r>
          </a:p>
          <a:p>
            <a:r>
              <a:rPr lang="en-GB" dirty="0"/>
              <a:t>•	Receive a resource pack</a:t>
            </a:r>
          </a:p>
          <a:p>
            <a:r>
              <a:rPr lang="en-GB" dirty="0"/>
              <a:t>•	Support to identify your organisation’s Armed Forces Champion</a:t>
            </a:r>
          </a:p>
          <a:p>
            <a:r>
              <a:rPr lang="en-GB" dirty="0"/>
              <a:t>•	The purpose for “asking the question”</a:t>
            </a:r>
          </a:p>
          <a:p>
            <a:r>
              <a:rPr lang="en-GB" dirty="0"/>
              <a:t>•	Interest in signing the Armed Forces Covenant, what this means to your organisation, support and guidance on pledges.  Media coverage.  Potential funding opportunities</a:t>
            </a:r>
          </a:p>
          <a:p>
            <a:r>
              <a:rPr lang="en-GB" dirty="0"/>
              <a:t>•	Support to apply for the Employer Recognition Scheme</a:t>
            </a:r>
          </a:p>
          <a:p>
            <a:r>
              <a:rPr lang="en-GB" dirty="0"/>
              <a:t>•	Information to display to let service users know the service is Armed Forces aware – posters, certification</a:t>
            </a:r>
          </a:p>
          <a:p>
            <a:r>
              <a:rPr lang="en-GB" dirty="0"/>
              <a:t>•	Continued support and evaluation of information </a:t>
            </a:r>
          </a:p>
          <a:p>
            <a:endParaRPr lang="en-GB" dirty="0"/>
          </a:p>
        </p:txBody>
      </p:sp>
      <p:sp>
        <p:nvSpPr>
          <p:cNvPr id="3" name="Title 2"/>
          <p:cNvSpPr>
            <a:spLocks noGrp="1"/>
          </p:cNvSpPr>
          <p:nvPr>
            <p:ph type="title"/>
          </p:nvPr>
        </p:nvSpPr>
        <p:spPr/>
        <p:txBody>
          <a:bodyPr/>
          <a:lstStyle/>
          <a:p>
            <a:pPr algn="ctr"/>
            <a:r>
              <a:rPr lang="en-GB" dirty="0"/>
              <a:t>Outreach Project Offer</a:t>
            </a:r>
          </a:p>
        </p:txBody>
      </p:sp>
    </p:spTree>
    <p:extLst>
      <p:ext uri="{BB962C8B-B14F-4D97-AF65-F5344CB8AC3E}">
        <p14:creationId xmlns:p14="http://schemas.microsoft.com/office/powerpoint/2010/main" val="3844364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303" y="2053705"/>
            <a:ext cx="2354642" cy="1826317"/>
          </a:xfrm>
          <a:prstGeom prst="rect">
            <a:avLst/>
          </a:prstGeom>
        </p:spPr>
      </p:pic>
      <p:sp>
        <p:nvSpPr>
          <p:cNvPr id="2" name="AutoShape 2" descr="Image result for royal british legion"/>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722015">
            <a:off x="142560" y="424295"/>
            <a:ext cx="34290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77180">
            <a:off x="6469725" y="497707"/>
            <a:ext cx="2234837" cy="2135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929547">
            <a:off x="172015" y="5060504"/>
            <a:ext cx="2981325" cy="153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32319">
            <a:off x="2625642" y="4063995"/>
            <a:ext cx="30289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926194">
            <a:off x="4742653" y="2685945"/>
            <a:ext cx="2708732" cy="1387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20861535">
            <a:off x="4040566" y="118214"/>
            <a:ext cx="1885950" cy="242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9696020">
            <a:off x="5396614" y="3847996"/>
            <a:ext cx="3451616" cy="1684388"/>
          </a:xfrm>
          <a:prstGeom prst="rect">
            <a:avLst/>
          </a:prstGeom>
        </p:spPr>
      </p:pic>
    </p:spTree>
    <p:extLst>
      <p:ext uri="{BB962C8B-B14F-4D97-AF65-F5344CB8AC3E}">
        <p14:creationId xmlns:p14="http://schemas.microsoft.com/office/powerpoint/2010/main" val="2419516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a:p>
          <a:p>
            <a:endParaRPr lang="en-GB" dirty="0"/>
          </a:p>
        </p:txBody>
      </p:sp>
      <p:sp>
        <p:nvSpPr>
          <p:cNvPr id="2" name="Title 1"/>
          <p:cNvSpPr>
            <a:spLocks noGrp="1"/>
          </p:cNvSpPr>
          <p:nvPr>
            <p:ph type="title"/>
          </p:nvPr>
        </p:nvSpPr>
        <p:spPr/>
        <p:txBody>
          <a:bodyPr/>
          <a:lstStyle/>
          <a:p>
            <a:pPr algn="ctr"/>
            <a:r>
              <a:rPr lang="en-GB" dirty="0"/>
              <a:t>Any Questions?</a:t>
            </a:r>
          </a:p>
        </p:txBody>
      </p:sp>
    </p:spTree>
    <p:extLst>
      <p:ext uri="{BB962C8B-B14F-4D97-AF65-F5344CB8AC3E}">
        <p14:creationId xmlns:p14="http://schemas.microsoft.com/office/powerpoint/2010/main" val="271967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156920"/>
          </a:xfrm>
        </p:spPr>
        <p:txBody>
          <a:bodyPr>
            <a:normAutofit/>
          </a:bodyPr>
          <a:lstStyle/>
          <a:p>
            <a:r>
              <a:rPr lang="en-GB" dirty="0"/>
              <a:t>Useful Websites &amp; Sources of Information for Veterans</a:t>
            </a:r>
            <a:br>
              <a:rPr lang="en-GB" dirty="0"/>
            </a:br>
            <a:br>
              <a:rPr lang="en-GB" dirty="0"/>
            </a:br>
            <a:r>
              <a:rPr lang="en-GB" dirty="0">
                <a:hlinkClick r:id="rId3"/>
              </a:rPr>
              <a:t>www.veteransgateway.org.uk</a:t>
            </a:r>
            <a:br>
              <a:rPr lang="en-GB" dirty="0"/>
            </a:br>
            <a:r>
              <a:rPr lang="en-GB" dirty="0">
                <a:hlinkClick r:id="rId4"/>
              </a:rPr>
              <a:t>www.britishlegion.org.uk</a:t>
            </a:r>
            <a:br>
              <a:rPr lang="en-GB" dirty="0"/>
            </a:br>
            <a:r>
              <a:rPr lang="en-GB" dirty="0">
                <a:hlinkClick r:id="rId5"/>
              </a:rPr>
              <a:t>www.ssafa.org.uk</a:t>
            </a:r>
            <a:br>
              <a:rPr lang="en-GB" dirty="0"/>
            </a:br>
            <a:r>
              <a:rPr lang="en-GB" dirty="0">
                <a:hlinkClick r:id="rId6"/>
              </a:rPr>
              <a:t>www.combatstress.org.uk</a:t>
            </a:r>
            <a:r>
              <a:rPr lang="en-GB" dirty="0"/>
              <a:t> </a:t>
            </a:r>
            <a:br>
              <a:rPr lang="en-GB" dirty="0"/>
            </a:br>
            <a:r>
              <a:rPr lang="en-GB" dirty="0">
                <a:hlinkClick r:id="rId7"/>
              </a:rPr>
              <a:t>www.helpforheroes.org.uk</a:t>
            </a:r>
            <a:br>
              <a:rPr lang="en-GB" dirty="0"/>
            </a:br>
            <a:endParaRPr lang="en-GB" dirty="0"/>
          </a:p>
        </p:txBody>
      </p:sp>
    </p:spTree>
    <p:extLst>
      <p:ext uri="{BB962C8B-B14F-4D97-AF65-F5344CB8AC3E}">
        <p14:creationId xmlns:p14="http://schemas.microsoft.com/office/powerpoint/2010/main" val="1687404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492896"/>
            <a:ext cx="8305800" cy="1981200"/>
          </a:xfrm>
        </p:spPr>
        <p:txBody>
          <a:bodyPr/>
          <a:lstStyle/>
          <a:p>
            <a:pPr algn="l"/>
            <a:endParaRPr lang="en-GB" dirty="0">
              <a:solidFill>
                <a:schemeClr val="tx1"/>
              </a:solidFill>
            </a:endParaRPr>
          </a:p>
        </p:txBody>
      </p:sp>
      <p:sp>
        <p:nvSpPr>
          <p:cNvPr id="3" name="Subtitle 2"/>
          <p:cNvSpPr>
            <a:spLocks noGrp="1"/>
          </p:cNvSpPr>
          <p:nvPr>
            <p:ph type="subTitle" idx="1"/>
          </p:nvPr>
        </p:nvSpPr>
        <p:spPr>
          <a:xfrm>
            <a:off x="611560" y="4797152"/>
            <a:ext cx="8305800" cy="1143000"/>
          </a:xfrm>
        </p:spPr>
        <p:txBody>
          <a:bodyPr/>
          <a:lstStyle/>
          <a:p>
            <a:r>
              <a:rPr lang="en-GB" sz="3600" dirty="0"/>
              <a:t>Thank you</a:t>
            </a:r>
          </a:p>
        </p:txBody>
      </p:sp>
    </p:spTree>
    <p:extLst>
      <p:ext uri="{BB962C8B-B14F-4D97-AF65-F5344CB8AC3E}">
        <p14:creationId xmlns:p14="http://schemas.microsoft.com/office/powerpoint/2010/main" val="1647050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57328"/>
          </a:xfrm>
        </p:spPr>
        <p:txBody>
          <a:bodyPr>
            <a:normAutofit/>
          </a:bodyPr>
          <a:lstStyle/>
          <a:p>
            <a:r>
              <a:rPr lang="en-GB" sz="3200" dirty="0"/>
              <a:t>Recap from the Awareness Session</a:t>
            </a:r>
          </a:p>
          <a:p>
            <a:r>
              <a:rPr lang="en-GB" sz="3200" dirty="0"/>
              <a:t>Understanding the reason:  Why ask the question?</a:t>
            </a:r>
          </a:p>
          <a:p>
            <a:r>
              <a:rPr lang="en-GB" sz="3200" dirty="0"/>
              <a:t>Deeper knowledge of the additional services available to the Armed Forces community.</a:t>
            </a:r>
          </a:p>
          <a:p>
            <a:r>
              <a:rPr lang="en-GB" sz="3200" dirty="0"/>
              <a:t>Gain confidence in working with the Armed Forces community.</a:t>
            </a:r>
          </a:p>
          <a:p>
            <a:pPr marL="0" indent="0">
              <a:buNone/>
            </a:pPr>
            <a:endParaRPr lang="en-GB" sz="3200" dirty="0"/>
          </a:p>
        </p:txBody>
      </p:sp>
      <p:sp>
        <p:nvSpPr>
          <p:cNvPr id="3" name="Title 2"/>
          <p:cNvSpPr>
            <a:spLocks noGrp="1"/>
          </p:cNvSpPr>
          <p:nvPr>
            <p:ph type="title"/>
          </p:nvPr>
        </p:nvSpPr>
        <p:spPr/>
        <p:txBody>
          <a:bodyPr>
            <a:noAutofit/>
          </a:bodyPr>
          <a:lstStyle/>
          <a:p>
            <a:pPr algn="ctr"/>
            <a:r>
              <a:rPr lang="en-GB" sz="4000" dirty="0"/>
              <a:t>AIMS</a:t>
            </a:r>
            <a:br>
              <a:rPr lang="en-GB" sz="4000" dirty="0"/>
            </a:br>
            <a:endParaRPr lang="en-GB" sz="4000" dirty="0"/>
          </a:p>
        </p:txBody>
      </p:sp>
    </p:spTree>
    <p:extLst>
      <p:ext uri="{BB962C8B-B14F-4D97-AF65-F5344CB8AC3E}">
        <p14:creationId xmlns:p14="http://schemas.microsoft.com/office/powerpoint/2010/main" val="3236813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548680"/>
            <a:ext cx="8136904" cy="5090120"/>
          </a:xfrm>
        </p:spPr>
        <p:txBody>
          <a:bodyPr>
            <a:normAutofit fontScale="92500" lnSpcReduction="10000"/>
          </a:bodyPr>
          <a:lstStyle/>
          <a:p>
            <a:pPr algn="l"/>
            <a:r>
              <a:rPr lang="en-GB" sz="3600" dirty="0">
                <a:solidFill>
                  <a:schemeClr val="tx1"/>
                </a:solidFill>
              </a:rPr>
              <a:t>Recap from the Awareness Session</a:t>
            </a:r>
          </a:p>
          <a:p>
            <a:pPr algn="l"/>
            <a:endParaRPr lang="en-GB" sz="3600" dirty="0">
              <a:solidFill>
                <a:schemeClr val="tx1"/>
              </a:solidFill>
            </a:endParaRPr>
          </a:p>
          <a:p>
            <a:pPr marL="571500" indent="-571500" algn="l">
              <a:buFont typeface="Arial" panose="020B0604020202020204" pitchFamily="34" charset="0"/>
              <a:buChar char="•"/>
            </a:pPr>
            <a:r>
              <a:rPr lang="en-GB" sz="3600" dirty="0">
                <a:solidFill>
                  <a:schemeClr val="tx1"/>
                </a:solidFill>
              </a:rPr>
              <a:t>Who do we mean when we talk about the Armed Forces community?</a:t>
            </a:r>
          </a:p>
          <a:p>
            <a:pPr marL="571500" indent="-571500" algn="l">
              <a:buFont typeface="Arial" panose="020B0604020202020204" pitchFamily="34" charset="0"/>
              <a:buChar char="•"/>
            </a:pPr>
            <a:r>
              <a:rPr lang="en-GB" sz="3600" dirty="0">
                <a:solidFill>
                  <a:schemeClr val="tx1"/>
                </a:solidFill>
              </a:rPr>
              <a:t>What are the main issues affecting the Armed Forces?</a:t>
            </a:r>
          </a:p>
          <a:p>
            <a:pPr marL="571500" indent="-571500" algn="l">
              <a:buFont typeface="Arial" panose="020B0604020202020204" pitchFamily="34" charset="0"/>
              <a:buChar char="•"/>
            </a:pPr>
            <a:r>
              <a:rPr lang="en-GB" sz="3600" dirty="0">
                <a:solidFill>
                  <a:schemeClr val="tx1"/>
                </a:solidFill>
              </a:rPr>
              <a:t>What does life in the Armed Forces look like?</a:t>
            </a:r>
          </a:p>
          <a:p>
            <a:pPr marL="571500" indent="-571500" algn="l">
              <a:buFont typeface="Arial" panose="020B0604020202020204" pitchFamily="34" charset="0"/>
              <a:buChar char="•"/>
            </a:pPr>
            <a:r>
              <a:rPr lang="en-GB" sz="3600" dirty="0">
                <a:solidFill>
                  <a:schemeClr val="tx1"/>
                </a:solidFill>
              </a:rPr>
              <a:t>Positives and negatives of time served in the Armed Forces</a:t>
            </a:r>
          </a:p>
          <a:p>
            <a:pPr marL="571500" indent="-571500" algn="l">
              <a:buFont typeface="Arial" panose="020B0604020202020204" pitchFamily="34" charset="0"/>
              <a:buChar char="•"/>
            </a:pPr>
            <a:endParaRPr lang="en-GB" sz="3600" dirty="0">
              <a:solidFill>
                <a:schemeClr val="tx1"/>
              </a:solidFill>
            </a:endParaRPr>
          </a:p>
          <a:p>
            <a:pPr algn="l"/>
            <a:endParaRPr lang="en-GB" sz="3600" dirty="0">
              <a:solidFill>
                <a:schemeClr val="tx1"/>
              </a:solidFill>
            </a:endParaRPr>
          </a:p>
          <a:p>
            <a:pPr algn="l"/>
            <a:endParaRPr lang="en-GB" sz="3200" dirty="0">
              <a:solidFill>
                <a:schemeClr val="tx1"/>
              </a:solidFill>
            </a:endParaRPr>
          </a:p>
        </p:txBody>
      </p:sp>
    </p:spTree>
    <p:extLst>
      <p:ext uri="{BB962C8B-B14F-4D97-AF65-F5344CB8AC3E}">
        <p14:creationId xmlns:p14="http://schemas.microsoft.com/office/powerpoint/2010/main" val="1142094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728192"/>
          </a:xfrm>
        </p:spPr>
        <p:txBody>
          <a:bodyPr>
            <a:normAutofit fontScale="90000"/>
          </a:bodyPr>
          <a:lstStyle/>
          <a:p>
            <a:pPr algn="ctr"/>
            <a:br>
              <a:rPr lang="en-GB" b="1" dirty="0">
                <a:solidFill>
                  <a:srgbClr val="0070C0"/>
                </a:solidFill>
              </a:rPr>
            </a:br>
            <a:br>
              <a:rPr lang="en-GB" b="1" dirty="0">
                <a:solidFill>
                  <a:srgbClr val="0070C0"/>
                </a:solidFill>
              </a:rPr>
            </a:br>
            <a:br>
              <a:rPr lang="en-GB" dirty="0">
                <a:solidFill>
                  <a:srgbClr val="0070C0"/>
                </a:solidFill>
              </a:rPr>
            </a:br>
            <a:r>
              <a:rPr lang="en-GB" sz="4400" dirty="0">
                <a:solidFill>
                  <a:schemeClr val="tx1"/>
                </a:solidFill>
                <a:latin typeface="+mn-lt"/>
              </a:rPr>
              <a:t>Why Ask the Question</a:t>
            </a:r>
            <a:br>
              <a:rPr lang="en-GB" sz="4400" dirty="0">
                <a:solidFill>
                  <a:schemeClr val="tx1"/>
                </a:solidFill>
                <a:latin typeface="+mn-lt"/>
              </a:rPr>
            </a:br>
            <a:r>
              <a:rPr lang="en-GB" sz="4400" dirty="0">
                <a:solidFill>
                  <a:schemeClr val="tx1"/>
                </a:solidFill>
                <a:latin typeface="+mn-lt"/>
              </a:rPr>
              <a:t>“</a:t>
            </a:r>
            <a:r>
              <a:rPr lang="en-GB" sz="4400" i="1" dirty="0">
                <a:solidFill>
                  <a:schemeClr val="tx1"/>
                </a:solidFill>
                <a:latin typeface="+mn-lt"/>
              </a:rPr>
              <a:t>Have you or a family member ever served/serving in the Armed Forces?”</a:t>
            </a:r>
            <a:endParaRPr lang="en-GB" sz="4400" dirty="0">
              <a:solidFill>
                <a:schemeClr val="tx1"/>
              </a:solidFill>
              <a:latin typeface="+mn-lt"/>
            </a:endParaRPr>
          </a:p>
        </p:txBody>
      </p:sp>
      <p:sp>
        <p:nvSpPr>
          <p:cNvPr id="3" name="Rectangle 2"/>
          <p:cNvSpPr/>
          <p:nvPr/>
        </p:nvSpPr>
        <p:spPr>
          <a:xfrm>
            <a:off x="539552" y="2492896"/>
            <a:ext cx="8280920" cy="1077218"/>
          </a:xfrm>
          <a:prstGeom prst="rect">
            <a:avLst/>
          </a:prstGeom>
        </p:spPr>
        <p:txBody>
          <a:bodyPr wrap="square">
            <a:spAutoFit/>
          </a:bodyPr>
          <a:lstStyle/>
          <a:p>
            <a:pPr algn="ctr"/>
            <a:br>
              <a:rPr lang="en-GB" sz="3200" dirty="0"/>
            </a:br>
            <a:endParaRPr lang="en-GB" sz="3200" dirty="0"/>
          </a:p>
        </p:txBody>
      </p:sp>
      <p:sp>
        <p:nvSpPr>
          <p:cNvPr id="4" name="TextBox 3">
            <a:extLst>
              <a:ext uri="{FF2B5EF4-FFF2-40B4-BE49-F238E27FC236}">
                <a16:creationId xmlns:a16="http://schemas.microsoft.com/office/drawing/2014/main" id="{051BA77D-99B2-4F08-A6AF-7CC48D7A2AD0}"/>
              </a:ext>
            </a:extLst>
          </p:cNvPr>
          <p:cNvSpPr txBox="1"/>
          <p:nvPr/>
        </p:nvSpPr>
        <p:spPr>
          <a:xfrm>
            <a:off x="1115616" y="2996952"/>
            <a:ext cx="6696744" cy="1754326"/>
          </a:xfrm>
          <a:prstGeom prst="rect">
            <a:avLst/>
          </a:prstGeom>
          <a:noFill/>
        </p:spPr>
        <p:txBody>
          <a:bodyPr wrap="square" rtlCol="0">
            <a:spAutoFit/>
          </a:bodyPr>
          <a:lstStyle/>
          <a:p>
            <a:r>
              <a:rPr lang="en-GB" dirty="0"/>
              <a:t>How can Carpenters Arms incorporate asking the question?</a:t>
            </a:r>
          </a:p>
          <a:p>
            <a:endParaRPr lang="en-GB" dirty="0"/>
          </a:p>
          <a:p>
            <a:r>
              <a:rPr lang="en-GB" dirty="0"/>
              <a:t>How will you use this information, as there will be an expectation as to the reason for asking?</a:t>
            </a:r>
          </a:p>
          <a:p>
            <a:endParaRPr lang="en-GB" dirty="0"/>
          </a:p>
          <a:p>
            <a:r>
              <a:rPr lang="en-GB" dirty="0"/>
              <a:t>How can you evaluate the information for future reference?</a:t>
            </a:r>
          </a:p>
        </p:txBody>
      </p:sp>
    </p:spTree>
    <p:extLst>
      <p:ext uri="{BB962C8B-B14F-4D97-AF65-F5344CB8AC3E}">
        <p14:creationId xmlns:p14="http://schemas.microsoft.com/office/powerpoint/2010/main" val="712501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t>Tailor the advice </a:t>
            </a:r>
          </a:p>
          <a:p>
            <a:r>
              <a:rPr lang="en-GB" dirty="0"/>
              <a:t>Signpost to Armed Forces related support</a:t>
            </a:r>
          </a:p>
          <a:p>
            <a:r>
              <a:rPr lang="en-GB" dirty="0"/>
              <a:t>Build rapport</a:t>
            </a:r>
          </a:p>
          <a:p>
            <a:r>
              <a:rPr lang="en-GB" dirty="0"/>
              <a:t>Awareness that there may be more barriers due to the nature of their career</a:t>
            </a:r>
          </a:p>
          <a:p>
            <a:r>
              <a:rPr lang="en-GB" dirty="0"/>
              <a:t>Open up communication channels</a:t>
            </a:r>
          </a:p>
          <a:p>
            <a:r>
              <a:rPr lang="en-GB" dirty="0"/>
              <a:t>Identify potential gaps in services.</a:t>
            </a:r>
          </a:p>
          <a:p>
            <a:r>
              <a:rPr lang="en-GB" dirty="0"/>
              <a:t>Evaluation of the information gained from asking the question.</a:t>
            </a:r>
          </a:p>
          <a:p>
            <a:r>
              <a:rPr lang="en-GB" dirty="0"/>
              <a:t>Manage expectations</a:t>
            </a:r>
          </a:p>
        </p:txBody>
      </p:sp>
      <p:sp>
        <p:nvSpPr>
          <p:cNvPr id="3" name="Title 2"/>
          <p:cNvSpPr>
            <a:spLocks noGrp="1"/>
          </p:cNvSpPr>
          <p:nvPr>
            <p:ph type="title"/>
          </p:nvPr>
        </p:nvSpPr>
        <p:spPr/>
        <p:txBody>
          <a:bodyPr>
            <a:normAutofit/>
          </a:bodyPr>
          <a:lstStyle/>
          <a:p>
            <a:r>
              <a:rPr lang="en-GB" sz="4000" dirty="0"/>
              <a:t>Benefits of Asking The Question?</a:t>
            </a:r>
          </a:p>
        </p:txBody>
      </p:sp>
    </p:spTree>
    <p:extLst>
      <p:ext uri="{BB962C8B-B14F-4D97-AF65-F5344CB8AC3E}">
        <p14:creationId xmlns:p14="http://schemas.microsoft.com/office/powerpoint/2010/main" val="2420352749"/>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chemeClr val="tx1"/>
                </a:solidFill>
                <a:latin typeface="+mn-lt"/>
              </a:rPr>
              <a:t>Armed Forces Specific Support</a:t>
            </a:r>
          </a:p>
        </p:txBody>
      </p:sp>
      <p:sp>
        <p:nvSpPr>
          <p:cNvPr id="3" name="Content Placeholder 2"/>
          <p:cNvSpPr>
            <a:spLocks noGrp="1"/>
          </p:cNvSpPr>
          <p:nvPr>
            <p:ph idx="1"/>
          </p:nvPr>
        </p:nvSpPr>
        <p:spPr>
          <a:xfrm>
            <a:off x="251520" y="1600200"/>
            <a:ext cx="8640960" cy="4525963"/>
          </a:xfrm>
        </p:spPr>
        <p:txBody>
          <a:bodyPr>
            <a:normAutofit lnSpcReduction="10000"/>
          </a:bodyPr>
          <a:lstStyle/>
          <a:p>
            <a:pPr marL="0" indent="0">
              <a:buNone/>
            </a:pPr>
            <a:r>
              <a:rPr lang="en-GB" dirty="0"/>
              <a:t>Housing – no local connection</a:t>
            </a:r>
          </a:p>
          <a:p>
            <a:pPr marL="0" indent="0">
              <a:buNone/>
            </a:pPr>
            <a:r>
              <a:rPr lang="en-GB" dirty="0"/>
              <a:t>Benefits &amp; Welfare</a:t>
            </a:r>
          </a:p>
          <a:p>
            <a:pPr marL="0" indent="0">
              <a:buNone/>
            </a:pPr>
            <a:r>
              <a:rPr lang="en-GB" dirty="0"/>
              <a:t>	Royal British Legion</a:t>
            </a:r>
          </a:p>
          <a:p>
            <a:pPr marL="0" indent="0">
              <a:buNone/>
            </a:pPr>
            <a:r>
              <a:rPr lang="en-GB" dirty="0"/>
              <a:t>	SSAFA	</a:t>
            </a:r>
          </a:p>
          <a:p>
            <a:pPr marL="0" indent="0">
              <a:buNone/>
            </a:pPr>
            <a:r>
              <a:rPr lang="en-GB" dirty="0"/>
              <a:t>	Veterans Gateway</a:t>
            </a:r>
          </a:p>
          <a:p>
            <a:pPr marL="0" indent="0">
              <a:buNone/>
            </a:pPr>
            <a:r>
              <a:rPr lang="en-GB" dirty="0"/>
              <a:t>	Veterans UK</a:t>
            </a:r>
          </a:p>
          <a:p>
            <a:pPr marL="0" indent="0">
              <a:buNone/>
            </a:pPr>
            <a:r>
              <a:rPr lang="en-GB" dirty="0"/>
              <a:t>Health</a:t>
            </a:r>
          </a:p>
          <a:p>
            <a:pPr marL="0" indent="0">
              <a:buNone/>
            </a:pPr>
            <a:r>
              <a:rPr lang="en-GB" dirty="0"/>
              <a:t>	Combat Stress</a:t>
            </a:r>
          </a:p>
          <a:p>
            <a:pPr marL="0" indent="0">
              <a:buNone/>
            </a:pPr>
            <a:r>
              <a:rPr lang="en-GB" dirty="0"/>
              <a:t>	Help for Heroes</a:t>
            </a:r>
          </a:p>
          <a:p>
            <a:pPr marL="0" indent="0">
              <a:buNone/>
            </a:pPr>
            <a:r>
              <a:rPr lang="en-GB" dirty="0"/>
              <a:t>	NHS – TILS/CTS</a:t>
            </a:r>
          </a:p>
        </p:txBody>
      </p:sp>
    </p:spTree>
    <p:extLst>
      <p:ext uri="{BB962C8B-B14F-4D97-AF65-F5344CB8AC3E}">
        <p14:creationId xmlns:p14="http://schemas.microsoft.com/office/powerpoint/2010/main" val="3553432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b="1" dirty="0"/>
              <a:t>Royal British Legion </a:t>
            </a:r>
            <a:r>
              <a:rPr lang="en-GB" dirty="0"/>
              <a:t>- supporting Service men and women, veterans and their families since 1921</a:t>
            </a:r>
          </a:p>
          <a:p>
            <a:r>
              <a:rPr lang="en-GB" dirty="0"/>
              <a:t>- range of issues including finances, independent living, care, recovery, respite and employment</a:t>
            </a:r>
          </a:p>
          <a:p>
            <a:r>
              <a:rPr lang="en-GB" b="1" dirty="0"/>
              <a:t>SSAFA - </a:t>
            </a:r>
            <a:r>
              <a:rPr lang="en-GB" dirty="0"/>
              <a:t>has been supporting the Armed Forces family for more than 130 years</a:t>
            </a:r>
          </a:p>
          <a:p>
            <a:r>
              <a:rPr lang="en-GB" dirty="0"/>
              <a:t>- support available for short breaks for families, bereavement, mentoring, physical and mental health support, transition, finances, Gurkha services, housing advice and homeless support</a:t>
            </a:r>
          </a:p>
          <a:p>
            <a:r>
              <a:rPr lang="en-GB" b="1" dirty="0"/>
              <a:t>Combat Stress</a:t>
            </a:r>
            <a:r>
              <a:rPr lang="en-GB" dirty="0"/>
              <a:t> – mental health support for veterans – available 24/7</a:t>
            </a:r>
          </a:p>
          <a:p>
            <a:r>
              <a:rPr lang="en-GB" b="1" dirty="0"/>
              <a:t>Help for Heroes</a:t>
            </a:r>
            <a:r>
              <a:rPr lang="en-GB" dirty="0"/>
              <a:t> – support for mental health and wellbeing, recovery programmes, welfare and finance support, career recovery and sports and hobbies</a:t>
            </a:r>
          </a:p>
          <a:p>
            <a:endParaRPr lang="en-GB" b="1" dirty="0"/>
          </a:p>
          <a:p>
            <a:pPr marL="0" indent="0">
              <a:buNone/>
            </a:pPr>
            <a:endParaRPr lang="en-GB" b="1" dirty="0"/>
          </a:p>
        </p:txBody>
      </p:sp>
      <p:sp>
        <p:nvSpPr>
          <p:cNvPr id="3" name="Title 2"/>
          <p:cNvSpPr>
            <a:spLocks noGrp="1"/>
          </p:cNvSpPr>
          <p:nvPr>
            <p:ph type="title"/>
          </p:nvPr>
        </p:nvSpPr>
        <p:spPr/>
        <p:txBody>
          <a:bodyPr/>
          <a:lstStyle/>
          <a:p>
            <a:r>
              <a:rPr lang="en-GB" dirty="0"/>
              <a:t>Armed Forces Charities </a:t>
            </a:r>
          </a:p>
        </p:txBody>
      </p:sp>
    </p:spTree>
    <p:extLst>
      <p:ext uri="{BB962C8B-B14F-4D97-AF65-F5344CB8AC3E}">
        <p14:creationId xmlns:p14="http://schemas.microsoft.com/office/powerpoint/2010/main" val="1599315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048672"/>
          </a:xfrm>
        </p:spPr>
        <p:txBody>
          <a:bodyPr>
            <a:normAutofit fontScale="77500" lnSpcReduction="20000"/>
          </a:bodyPr>
          <a:lstStyle/>
          <a:p>
            <a:pPr marL="0" indent="0" algn="ctr">
              <a:buNone/>
            </a:pPr>
            <a:r>
              <a:rPr lang="en-GB" sz="1200" dirty="0"/>
              <a:t> </a:t>
            </a:r>
          </a:p>
          <a:p>
            <a:pPr marL="0" indent="0" algn="ctr">
              <a:buNone/>
            </a:pPr>
            <a:r>
              <a:rPr lang="en-GB" sz="16000" b="1" u="sng" dirty="0"/>
              <a:t>Scenario:</a:t>
            </a:r>
          </a:p>
          <a:p>
            <a:pPr marL="0" indent="0">
              <a:buNone/>
            </a:pPr>
            <a:r>
              <a:rPr lang="en-GB" sz="8000" b="1" dirty="0"/>
              <a:t>Identify a service user we can use as an example and we can give him a military background.</a:t>
            </a:r>
          </a:p>
          <a:p>
            <a:pPr marL="0" indent="0">
              <a:buNone/>
            </a:pPr>
            <a:endParaRPr lang="en-GB" sz="8000" b="1" dirty="0"/>
          </a:p>
          <a:p>
            <a:pPr>
              <a:buFont typeface="Courier New" panose="02070309020205020404" pitchFamily="49" charset="0"/>
              <a:buChar char="o"/>
            </a:pPr>
            <a:endParaRPr lang="en-GB" sz="8000" b="1" dirty="0"/>
          </a:p>
          <a:p>
            <a:pPr marL="0" lvl="0" indent="0">
              <a:buNone/>
            </a:pPr>
            <a:endParaRPr lang="en-GB" dirty="0"/>
          </a:p>
          <a:p>
            <a:pPr marL="0" indent="0" algn="ctr">
              <a:buNone/>
            </a:pPr>
            <a:endParaRPr lang="en-GB" dirty="0"/>
          </a:p>
          <a:p>
            <a:pPr marL="0" indent="0" algn="ctr">
              <a:buNone/>
            </a:pPr>
            <a:endParaRPr lang="en-GB" dirty="0"/>
          </a:p>
        </p:txBody>
      </p:sp>
    </p:spTree>
    <p:extLst>
      <p:ext uri="{BB962C8B-B14F-4D97-AF65-F5344CB8AC3E}">
        <p14:creationId xmlns:p14="http://schemas.microsoft.com/office/powerpoint/2010/main" val="3673008252"/>
      </p:ext>
    </p:extLst>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p:transition spd="med" advTm="3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Based on the information provided in the scenario, what information do you need to gain from the individual to understand the reasons behind his current situation?</a:t>
            </a:r>
          </a:p>
          <a:p>
            <a:r>
              <a:rPr lang="en-GB" dirty="0"/>
              <a:t>Do you know of any Armed Forces charities that would be able to support him?</a:t>
            </a:r>
          </a:p>
          <a:p>
            <a:r>
              <a:rPr lang="en-GB" dirty="0"/>
              <a:t>Do you think there will be any barriers in working with the gentleman, if so, what do you think they are and would you tailor the support differently?</a:t>
            </a:r>
          </a:p>
          <a:p>
            <a:pPr marL="0" indent="0">
              <a:buNone/>
            </a:pPr>
            <a:endParaRPr lang="en-GB" dirty="0"/>
          </a:p>
          <a:p>
            <a:endParaRPr lang="en-GB" dirty="0"/>
          </a:p>
        </p:txBody>
      </p:sp>
      <p:sp>
        <p:nvSpPr>
          <p:cNvPr id="3" name="Title 2"/>
          <p:cNvSpPr>
            <a:spLocks noGrp="1"/>
          </p:cNvSpPr>
          <p:nvPr>
            <p:ph type="title"/>
          </p:nvPr>
        </p:nvSpPr>
        <p:spPr/>
        <p:txBody>
          <a:bodyPr/>
          <a:lstStyle/>
          <a:p>
            <a:r>
              <a:rPr lang="en-GB" dirty="0"/>
              <a:t>Discussion</a:t>
            </a:r>
          </a:p>
        </p:txBody>
      </p:sp>
    </p:spTree>
    <p:extLst>
      <p:ext uri="{BB962C8B-B14F-4D97-AF65-F5344CB8AC3E}">
        <p14:creationId xmlns:p14="http://schemas.microsoft.com/office/powerpoint/2010/main" val="3824714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fc21e698-b166-42b9-a223-a4bce54f34c3"/>
</file>

<file path=customXml/itemProps1.xml><?xml version="1.0" encoding="utf-8"?>
<ds:datastoreItem xmlns:ds="http://schemas.openxmlformats.org/officeDocument/2006/customXml" ds:itemID="{2A126BE1-55BB-47FC-859D-0DBE02781FAD}">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Slipstream</Template>
  <TotalTime>1672</TotalTime>
  <Words>1197</Words>
  <Application>Microsoft Office PowerPoint</Application>
  <PresentationFormat>On-screen Show (4:3)</PresentationFormat>
  <Paragraphs>152</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Constantia</vt:lpstr>
      <vt:lpstr>Courier New</vt:lpstr>
      <vt:lpstr>Wingdings 2</vt:lpstr>
      <vt:lpstr>Paper</vt:lpstr>
      <vt:lpstr>         Armed Forces Community Covenant</vt:lpstr>
      <vt:lpstr>AIMS </vt:lpstr>
      <vt:lpstr>PowerPoint Presentation</vt:lpstr>
      <vt:lpstr>   Why Ask the Question “Have you or a family member ever served/serving in the Armed Forces?”</vt:lpstr>
      <vt:lpstr>Benefits of Asking The Question?</vt:lpstr>
      <vt:lpstr>Armed Forces Specific Support</vt:lpstr>
      <vt:lpstr>Armed Forces Charities </vt:lpstr>
      <vt:lpstr>PowerPoint Presentation</vt:lpstr>
      <vt:lpstr>Discussion</vt:lpstr>
      <vt:lpstr>Myth Busting</vt:lpstr>
      <vt:lpstr>Social Activities - Locally</vt:lpstr>
      <vt:lpstr>Outreach Project Offer</vt:lpstr>
      <vt:lpstr>PowerPoint Presentation</vt:lpstr>
      <vt:lpstr>Any Questions?</vt:lpstr>
      <vt:lpstr>Useful Websites &amp; Sources of Information for Veterans  www.veteransgateway.org.uk www.britishlegion.org.uk www.ssafa.org.uk www.combatstress.org.uk  www.helpforheroes.org.uk </vt:lpstr>
      <vt:lpstr>PowerPoint Presentation</vt:lpstr>
    </vt:vector>
  </TitlesOfParts>
  <Company>CBC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Armed Forces Community Covenant</dc:title>
  <dc:creator>Coomber Victoria</dc:creator>
  <cp:lastModifiedBy>Richardson Zoe</cp:lastModifiedBy>
  <cp:revision>106</cp:revision>
  <cp:lastPrinted>2018-10-31T13:03:54Z</cp:lastPrinted>
  <dcterms:created xsi:type="dcterms:W3CDTF">2017-09-05T08:24:39Z</dcterms:created>
  <dcterms:modified xsi:type="dcterms:W3CDTF">2019-02-26T15:37:41Z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f67e2875-fdf0-4e13-8a15-988764068860</vt:lpwstr>
  </property>
  <property fmtid="{D5CDD505-2E9C-101B-9397-08002B2CF9AE}" pid="3" name="bjSaver">
    <vt:lpwstr>wJN5VLJbREiYBvgUbjdeledriSmOjhjP</vt:lpwstr>
  </property>
  <property fmtid="{D5CDD505-2E9C-101B-9397-08002B2CF9AE}" pid="4" name="bjDocumentSecurityLabel">
    <vt:lpwstr>No Marking</vt:lpwstr>
  </property>
</Properties>
</file>