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2"/>
  </p:sldMasterIdLst>
  <p:notesMasterIdLst>
    <p:notesMasterId r:id="rId16"/>
  </p:notesMasterIdLst>
  <p:handoutMasterIdLst>
    <p:handoutMasterId r:id="rId17"/>
  </p:handoutMasterIdLst>
  <p:sldIdLst>
    <p:sldId id="256" r:id="rId3"/>
    <p:sldId id="283" r:id="rId4"/>
    <p:sldId id="284" r:id="rId5"/>
    <p:sldId id="286" r:id="rId6"/>
    <p:sldId id="285" r:id="rId7"/>
    <p:sldId id="268" r:id="rId8"/>
    <p:sldId id="272" r:id="rId9"/>
    <p:sldId id="282" r:id="rId10"/>
    <p:sldId id="278" r:id="rId11"/>
    <p:sldId id="258" r:id="rId12"/>
    <p:sldId id="265" r:id="rId13"/>
    <p:sldId id="264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8532-E5EB-41B6-B1EB-3A5A2E4062DC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9B-0F3B-4041-A874-1F70F4121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613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8385C-04D7-4824-8C92-964B5F445FEE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78969-A372-4B8D-BE55-602858CF9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1556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8969-A372-4B8D-BE55-602858CF93E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62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8969-A372-4B8D-BE55-602858CF93E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486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8969-A372-4B8D-BE55-602858CF93E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29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8969-A372-4B8D-BE55-602858CF93E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212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6F35-9763-447C-9A5A-0E5A491989B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689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8969-A372-4B8D-BE55-602858CF93E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469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8969-A372-4B8D-BE55-602858CF93E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14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Paint a picture</a:t>
            </a:r>
            <a:r>
              <a:rPr lang="en-GB" baseline="0" dirty="0" smtClean="0"/>
              <a:t> of life in the Armed Forces</a:t>
            </a:r>
          </a:p>
          <a:p>
            <a:endParaRPr lang="en-GB" baseline="0" dirty="0" smtClean="0"/>
          </a:p>
          <a:p>
            <a:r>
              <a:rPr lang="en-GB" baseline="0" dirty="0" smtClean="0"/>
              <a:t>Days are planned breaks taken same time everyday</a:t>
            </a:r>
          </a:p>
          <a:p>
            <a:r>
              <a:rPr lang="en-GB" baseline="0" dirty="0" smtClean="0"/>
              <a:t>Accommodation clothes all provided</a:t>
            </a:r>
          </a:p>
          <a:p>
            <a:r>
              <a:rPr lang="en-GB" baseline="0" dirty="0" smtClean="0"/>
              <a:t>Work in on your doorstep</a:t>
            </a:r>
          </a:p>
          <a:p>
            <a:r>
              <a:rPr lang="en-GB" baseline="0" dirty="0" smtClean="0"/>
              <a:t>Deductions for accommodation taken from pay and bills</a:t>
            </a:r>
          </a:p>
          <a:p>
            <a:r>
              <a:rPr lang="en-GB" baseline="0" dirty="0" smtClean="0"/>
              <a:t>Friend and mates comradeship, support do everything together  </a:t>
            </a:r>
          </a:p>
          <a:p>
            <a:r>
              <a:rPr lang="en-GB" baseline="0" dirty="0" smtClean="0"/>
              <a:t>Away from home for time periods of time for training operational tours</a:t>
            </a:r>
          </a:p>
          <a:p>
            <a:r>
              <a:rPr lang="en-GB" baseline="0" dirty="0" smtClean="0"/>
              <a:t>Time based career you are limited to the length of time you can serve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78969-A372-4B8D-BE55-602858CF93E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359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8969-A372-4B8D-BE55-602858CF93E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883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6F35-9763-447C-9A5A-0E5A491989B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10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6F35-9763-447C-9A5A-0E5A491989B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113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8969-A372-4B8D-BE55-602858CF93E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984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6F35-9763-447C-9A5A-0E5A491989B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72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FE0-2BC7-4695-AC04-EC8426E3BF3B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F0F210-3AD8-4E84-A5A1-3091A1A57D79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FE0-2BC7-4695-AC04-EC8426E3BF3B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210-3AD8-4E84-A5A1-3091A1A57D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FE0-2BC7-4695-AC04-EC8426E3BF3B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210-3AD8-4E84-A5A1-3091A1A57D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42AFE0-2BC7-4695-AC04-EC8426E3BF3B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FF0F210-3AD8-4E84-A5A1-3091A1A57D79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FE0-2BC7-4695-AC04-EC8426E3BF3B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210-3AD8-4E84-A5A1-3091A1A57D7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FE0-2BC7-4695-AC04-EC8426E3BF3B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210-3AD8-4E84-A5A1-3091A1A57D7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210-3AD8-4E84-A5A1-3091A1A57D7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FE0-2BC7-4695-AC04-EC8426E3BF3B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FE0-2BC7-4695-AC04-EC8426E3BF3B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210-3AD8-4E84-A5A1-3091A1A57D7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FE0-2BC7-4695-AC04-EC8426E3BF3B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F210-3AD8-4E84-A5A1-3091A1A57D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42AFE0-2BC7-4695-AC04-EC8426E3BF3B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F0F210-3AD8-4E84-A5A1-3091A1A57D7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FE0-2BC7-4695-AC04-EC8426E3BF3B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F0F210-3AD8-4E84-A5A1-3091A1A57D7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42AFE0-2BC7-4695-AC04-EC8426E3BF3B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FF0F210-3AD8-4E84-A5A1-3091A1A57D7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653135"/>
            <a:ext cx="6400800" cy="1800201"/>
          </a:xfrm>
        </p:spPr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endParaRPr lang="en-GB" sz="5100" dirty="0" smtClean="0"/>
          </a:p>
          <a:p>
            <a:r>
              <a:rPr lang="en-GB" sz="5100" dirty="0" smtClean="0"/>
              <a:t>Charnwood Borough Council</a:t>
            </a:r>
          </a:p>
          <a:p>
            <a:r>
              <a:rPr lang="en-GB" dirty="0" smtClean="0"/>
              <a:t>By Victoria Coomber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046" y="1700809"/>
            <a:ext cx="7772400" cy="33836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latin typeface="+mn-lt"/>
              </a:rPr>
              <a:t>Armed Forces Community Covenant</a:t>
            </a:r>
            <a:endParaRPr lang="en-GB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484" y="0"/>
            <a:ext cx="2654813" cy="359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64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Mapped our Armed Forces Family</a:t>
            </a:r>
          </a:p>
          <a:p>
            <a:r>
              <a:rPr lang="en-GB" dirty="0" smtClean="0"/>
              <a:t>Surveyed members to identify need</a:t>
            </a:r>
          </a:p>
          <a:p>
            <a:r>
              <a:rPr lang="en-GB" dirty="0" smtClean="0"/>
              <a:t>Breakfast club</a:t>
            </a:r>
          </a:p>
          <a:p>
            <a:r>
              <a:rPr lang="en-GB" dirty="0" smtClean="0"/>
              <a:t>First Armed Forces Day Event</a:t>
            </a:r>
          </a:p>
          <a:p>
            <a:r>
              <a:rPr lang="en-GB" dirty="0" smtClean="0"/>
              <a:t>Raised the covenant profile</a:t>
            </a:r>
          </a:p>
          <a:p>
            <a:r>
              <a:rPr lang="en-GB" dirty="0" smtClean="0"/>
              <a:t>Training of staff</a:t>
            </a:r>
          </a:p>
          <a:p>
            <a:r>
              <a:rPr lang="en-GB" dirty="0" smtClean="0"/>
              <a:t>Employer recognition awards</a:t>
            </a:r>
          </a:p>
          <a:p>
            <a:r>
              <a:rPr lang="en-GB" dirty="0" smtClean="0"/>
              <a:t>Successful grant bid </a:t>
            </a:r>
          </a:p>
          <a:p>
            <a:r>
              <a:rPr lang="en-GB" dirty="0" smtClean="0"/>
              <a:t>Support to Headley Court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What have we achieved so far?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67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4266" y="1988840"/>
            <a:ext cx="828092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	</a:t>
            </a:r>
            <a:r>
              <a:rPr lang="en-GB" sz="2800" dirty="0" err="1" smtClean="0"/>
              <a:t>DMRC</a:t>
            </a:r>
            <a:r>
              <a:rPr lang="en-GB" sz="2800" dirty="0" smtClean="0"/>
              <a:t> </a:t>
            </a:r>
            <a:r>
              <a:rPr lang="en-GB" sz="2600" dirty="0" smtClean="0"/>
              <a:t>Stanford </a:t>
            </a:r>
            <a:r>
              <a:rPr lang="en-GB" sz="2600" dirty="0"/>
              <a:t>Hall will be able to treat 204 patients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	104 f</a:t>
            </a:r>
            <a:r>
              <a:rPr lang="en-GB" sz="2600" dirty="0" smtClean="0"/>
              <a:t>orce </a:t>
            </a:r>
            <a:r>
              <a:rPr lang="en-GB" sz="2600" dirty="0"/>
              <a:t>generation patients </a:t>
            </a:r>
            <a:endParaRPr lang="en-GB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	100 complex traumas of which 20 are brain injuries.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	There will be 20 spare beds for use if the need arises in the future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	8000-15000 patients a year will attend Stanford Hall as an outpatient.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Defence Medical Rehabilitation Centre Stanford Hall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40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Armed Forces Day</a:t>
            </a:r>
          </a:p>
          <a:p>
            <a:r>
              <a:rPr lang="en-GB" sz="3200" dirty="0" smtClean="0"/>
              <a:t>WW1 Centenary </a:t>
            </a:r>
            <a:r>
              <a:rPr lang="en-GB" sz="3200" dirty="0"/>
              <a:t>C</a:t>
            </a:r>
            <a:r>
              <a:rPr lang="en-GB" sz="3200" dirty="0" smtClean="0"/>
              <a:t>elebrations </a:t>
            </a:r>
          </a:p>
          <a:p>
            <a:r>
              <a:rPr lang="en-GB" sz="3200" dirty="0" smtClean="0"/>
              <a:t>RAF Centenary </a:t>
            </a:r>
            <a:r>
              <a:rPr lang="en-GB" sz="3200" dirty="0"/>
              <a:t>E</a:t>
            </a:r>
            <a:r>
              <a:rPr lang="en-GB" sz="3200" dirty="0" smtClean="0"/>
              <a:t>vents</a:t>
            </a:r>
          </a:p>
          <a:p>
            <a:r>
              <a:rPr lang="en-GB" sz="3200" dirty="0" smtClean="0"/>
              <a:t>Beacon Lighting</a:t>
            </a:r>
          </a:p>
          <a:p>
            <a:r>
              <a:rPr lang="en-GB" sz="3200" dirty="0" smtClean="0"/>
              <a:t>Welcoming Parades</a:t>
            </a:r>
          </a:p>
          <a:p>
            <a:r>
              <a:rPr lang="en-GB" sz="3200" dirty="0" smtClean="0"/>
              <a:t>Opening Ceremony of </a:t>
            </a:r>
            <a:r>
              <a:rPr lang="en-GB" sz="3200" dirty="0" err="1" smtClean="0"/>
              <a:t>DMRC</a:t>
            </a:r>
            <a:r>
              <a:rPr lang="en-GB" sz="3200" smtClean="0"/>
              <a:t> Stanford Hall</a:t>
            </a:r>
            <a:endParaRPr lang="en-GB" sz="3200" dirty="0" smtClean="0"/>
          </a:p>
          <a:p>
            <a:r>
              <a:rPr lang="en-GB" sz="3200" dirty="0" smtClean="0"/>
              <a:t>Plaque unveiling </a:t>
            </a:r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EVENTS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07682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8305800" cy="19812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If you want to </a:t>
            </a:r>
            <a:r>
              <a:rPr lang="en-GB" dirty="0">
                <a:solidFill>
                  <a:schemeClr val="tx1"/>
                </a:solidFill>
              </a:rPr>
              <a:t>learn </a:t>
            </a:r>
            <a:r>
              <a:rPr lang="en-GB" dirty="0" smtClean="0">
                <a:solidFill>
                  <a:schemeClr val="tx1"/>
                </a:solidFill>
              </a:rPr>
              <a:t>more?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C</a:t>
            </a:r>
            <a:r>
              <a:rPr lang="en-GB" dirty="0" smtClean="0">
                <a:solidFill>
                  <a:schemeClr val="tx1"/>
                </a:solidFill>
              </a:rPr>
              <a:t>harnwood E-learning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Corporate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Armed Forces Covenant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797152"/>
            <a:ext cx="8305800" cy="1143000"/>
          </a:xfrm>
        </p:spPr>
        <p:txBody>
          <a:bodyPr/>
          <a:lstStyle/>
          <a:p>
            <a:r>
              <a:rPr lang="en-GB" sz="3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4705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544616"/>
          </a:xfrm>
        </p:spPr>
        <p:txBody>
          <a:bodyPr>
            <a:noAutofit/>
          </a:bodyPr>
          <a:lstStyle/>
          <a:p>
            <a:r>
              <a:rPr lang="en-GB" sz="2800" dirty="0" smtClean="0"/>
              <a:t>Life in the Armed Forces</a:t>
            </a:r>
          </a:p>
          <a:p>
            <a:r>
              <a:rPr lang="en-GB" sz="2800" dirty="0" smtClean="0"/>
              <a:t>Who are our Armed Forces Community?</a:t>
            </a:r>
          </a:p>
          <a:p>
            <a:r>
              <a:rPr lang="en-GB" sz="2800" dirty="0" smtClean="0"/>
              <a:t>What are the issues affecting our Armed Forces-Fact or Fiction?</a:t>
            </a:r>
          </a:p>
          <a:p>
            <a:r>
              <a:rPr lang="en-GB" sz="2800" dirty="0"/>
              <a:t>Charnwood Borough Council- </a:t>
            </a:r>
            <a:r>
              <a:rPr lang="en-GB" sz="2800" dirty="0" smtClean="0"/>
              <a:t>Covenant</a:t>
            </a:r>
          </a:p>
          <a:p>
            <a:r>
              <a:rPr lang="en-GB" sz="2800" dirty="0" smtClean="0"/>
              <a:t>Why  we train our staff?</a:t>
            </a:r>
          </a:p>
          <a:p>
            <a:r>
              <a:rPr lang="en-GB" sz="2800" dirty="0" smtClean="0"/>
              <a:t>How can councils help?</a:t>
            </a:r>
          </a:p>
          <a:p>
            <a:r>
              <a:rPr lang="en-GB" sz="2800" dirty="0" smtClean="0"/>
              <a:t>What we have achieved so far?</a:t>
            </a:r>
          </a:p>
          <a:p>
            <a:r>
              <a:rPr lang="en-GB" sz="2800" dirty="0" err="1" smtClean="0"/>
              <a:t>DMRC</a:t>
            </a:r>
            <a:r>
              <a:rPr lang="en-GB" sz="2800" dirty="0" smtClean="0"/>
              <a:t> Stanford Hall</a:t>
            </a:r>
          </a:p>
          <a:p>
            <a:r>
              <a:rPr lang="en-GB" sz="2800" dirty="0" smtClean="0"/>
              <a:t>Events</a:t>
            </a:r>
          </a:p>
          <a:p>
            <a:r>
              <a:rPr lang="en-GB" sz="2800" dirty="0" smtClean="0"/>
              <a:t>Questions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>Why are we here today?</a:t>
            </a:r>
            <a:br>
              <a:rPr lang="en-GB" sz="4000" dirty="0" smtClean="0"/>
            </a:b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23681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852936"/>
            <a:ext cx="8229600" cy="4149080"/>
          </a:xfrm>
        </p:spPr>
        <p:txBody>
          <a:bodyPr>
            <a:normAutofit/>
          </a:bodyPr>
          <a:lstStyle/>
          <a:p>
            <a:r>
              <a:rPr lang="en-GB" sz="3000" dirty="0" smtClean="0"/>
              <a:t>Personnel from Regular Services, Army, Navy, RAF (full time serving)</a:t>
            </a:r>
          </a:p>
          <a:p>
            <a:r>
              <a:rPr lang="en-GB" sz="3000" dirty="0" smtClean="0"/>
              <a:t>Spouses of serving personnel</a:t>
            </a:r>
          </a:p>
          <a:p>
            <a:r>
              <a:rPr lang="en-GB" sz="3000" dirty="0" smtClean="0"/>
              <a:t>Veterans</a:t>
            </a:r>
          </a:p>
          <a:p>
            <a:r>
              <a:rPr lang="en-GB" sz="3000" dirty="0" smtClean="0"/>
              <a:t>Adult Cadet Force Leaders</a:t>
            </a:r>
          </a:p>
          <a:p>
            <a:r>
              <a:rPr lang="en-GB" sz="3000" dirty="0" smtClean="0"/>
              <a:t>Reservists</a:t>
            </a:r>
          </a:p>
          <a:p>
            <a:r>
              <a:rPr lang="en-GB" sz="3000" dirty="0" smtClean="0"/>
              <a:t>The bereaved family</a:t>
            </a:r>
          </a:p>
          <a:p>
            <a:endParaRPr lang="en-GB" sz="3200" dirty="0" smtClean="0"/>
          </a:p>
          <a:p>
            <a:endParaRPr lang="en-GB" sz="3200" dirty="0"/>
          </a:p>
          <a:p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>Who are the Armed Forces Community?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700808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When we talk about our Armed Forces </a:t>
            </a:r>
            <a:r>
              <a:rPr lang="en-GB" sz="3000" dirty="0" smtClean="0"/>
              <a:t>Community </a:t>
            </a:r>
            <a:r>
              <a:rPr lang="en-GB" sz="3000" dirty="0"/>
              <a:t>who do we mean?</a:t>
            </a:r>
          </a:p>
        </p:txBody>
      </p:sp>
    </p:spTree>
    <p:extLst>
      <p:ext uri="{BB962C8B-B14F-4D97-AF65-F5344CB8AC3E}">
        <p14:creationId xmlns:p14="http://schemas.microsoft.com/office/powerpoint/2010/main" val="248872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dirty="0" smtClean="0"/>
              <a:t>Structured and disciplined</a:t>
            </a:r>
          </a:p>
          <a:p>
            <a:r>
              <a:rPr lang="en-GB" sz="3000" dirty="0" smtClean="0"/>
              <a:t>You are looked after</a:t>
            </a:r>
          </a:p>
          <a:p>
            <a:r>
              <a:rPr lang="en-GB" sz="3000" dirty="0" smtClean="0"/>
              <a:t>Transport provided</a:t>
            </a:r>
          </a:p>
          <a:p>
            <a:r>
              <a:rPr lang="en-GB" sz="3000" dirty="0" smtClean="0"/>
              <a:t>Finance, bills and money</a:t>
            </a:r>
          </a:p>
          <a:p>
            <a:r>
              <a:rPr lang="en-GB" sz="3000" dirty="0" smtClean="0"/>
              <a:t>Friends and colleagues</a:t>
            </a:r>
          </a:p>
          <a:p>
            <a:r>
              <a:rPr lang="en-GB" sz="3000" dirty="0" smtClean="0"/>
              <a:t>Long absences</a:t>
            </a:r>
          </a:p>
          <a:p>
            <a:r>
              <a:rPr lang="en-GB" sz="3000" dirty="0" smtClean="0"/>
              <a:t>Time served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Life in the Armed Forces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14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384376"/>
          </a:xfrm>
        </p:spPr>
        <p:txBody>
          <a:bodyPr>
            <a:normAutofit/>
          </a:bodyPr>
          <a:lstStyle/>
          <a:p>
            <a:r>
              <a:rPr lang="en-GB" sz="3000" dirty="0" smtClean="0"/>
              <a:t>Mental Health</a:t>
            </a:r>
          </a:p>
          <a:p>
            <a:r>
              <a:rPr lang="en-GB" sz="3000" dirty="0" smtClean="0"/>
              <a:t>Loneliness and Isolation</a:t>
            </a:r>
          </a:p>
          <a:p>
            <a:r>
              <a:rPr lang="en-GB" sz="3000" dirty="0" smtClean="0"/>
              <a:t>Lack of transferrable Skills</a:t>
            </a:r>
          </a:p>
          <a:p>
            <a:r>
              <a:rPr lang="en-GB" sz="3000" dirty="0" smtClean="0"/>
              <a:t>Stigma</a:t>
            </a:r>
          </a:p>
          <a:p>
            <a:r>
              <a:rPr lang="en-GB" sz="3000" dirty="0" smtClean="0"/>
              <a:t>Addiction </a:t>
            </a:r>
          </a:p>
          <a:p>
            <a:r>
              <a:rPr lang="en-GB" sz="3000" dirty="0" smtClean="0"/>
              <a:t>Homelessness </a:t>
            </a:r>
          </a:p>
          <a:p>
            <a:endParaRPr lang="en-GB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affecting the Armed Forces?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988840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What issues do you think may affect our Armed Forces Community?</a:t>
            </a:r>
          </a:p>
        </p:txBody>
      </p:sp>
    </p:spTree>
    <p:extLst>
      <p:ext uri="{BB962C8B-B14F-4D97-AF65-F5344CB8AC3E}">
        <p14:creationId xmlns:p14="http://schemas.microsoft.com/office/powerpoint/2010/main" val="109679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5543" y="1124744"/>
            <a:ext cx="8219256" cy="2736304"/>
          </a:xfrm>
        </p:spPr>
        <p:txBody>
          <a:bodyPr>
            <a:normAutofit/>
          </a:bodyPr>
          <a:lstStyle/>
          <a:p>
            <a:endParaRPr lang="en-GB" sz="3200" b="1" dirty="0" smtClean="0"/>
          </a:p>
          <a:p>
            <a:pPr marL="0" indent="0">
              <a:buNone/>
            </a:pPr>
            <a:r>
              <a:rPr lang="en-GB" sz="3200" b="1" dirty="0" smtClean="0"/>
              <a:t>“</a:t>
            </a:r>
            <a:r>
              <a:rPr lang="en-GB" sz="3200" dirty="0" smtClean="0"/>
              <a:t>A </a:t>
            </a:r>
            <a:r>
              <a:rPr lang="en-GB" sz="3200" dirty="0"/>
              <a:t>promise from the nation ensuring that those who serve or have served in the Armed Forces, and their families, are treated </a:t>
            </a:r>
            <a:r>
              <a:rPr lang="en-GB" sz="3200" dirty="0" smtClean="0"/>
              <a:t>fairly”</a:t>
            </a:r>
            <a:endParaRPr lang="en-GB" sz="3200" dirty="0"/>
          </a:p>
          <a:p>
            <a:pPr marL="0" indent="0">
              <a:buNone/>
            </a:pPr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 smtClean="0"/>
              <a:t>.</a:t>
            </a:r>
            <a:r>
              <a:rPr lang="en-GB" b="1" dirty="0"/>
              <a:t/>
            </a:r>
            <a:br>
              <a:rPr lang="en-GB" b="1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789040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Charnwood Local Armed Forces Champion: Cllr. Hilary Fryer</a:t>
            </a:r>
          </a:p>
          <a:p>
            <a:pPr algn="ctr"/>
            <a:r>
              <a:rPr lang="en-GB" sz="2800" dirty="0" smtClean="0"/>
              <a:t>Market Harborough Armed Forces Champion: Cllr Michael Rook</a:t>
            </a:r>
          </a:p>
          <a:p>
            <a:pPr algn="ctr"/>
            <a:r>
              <a:rPr lang="en-GB" sz="2800" dirty="0" smtClean="0"/>
              <a:t>County Champion: Cllr. Pam </a:t>
            </a:r>
            <a:r>
              <a:rPr lang="en-GB" sz="2800" dirty="0" err="1" smtClean="0"/>
              <a:t>Posnett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287524" y="404664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/>
              <a:t>What is the Armed Forces Covenant?</a:t>
            </a:r>
            <a:br>
              <a:rPr lang="en-GB" sz="4000" dirty="0"/>
            </a:b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913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136904" cy="5090120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The covenant’s 2 principles are that: </a:t>
            </a:r>
          </a:p>
          <a:p>
            <a:pPr algn="l"/>
            <a:endParaRPr lang="en-GB" sz="3600" i="1" dirty="0">
              <a:solidFill>
                <a:schemeClr val="tx1"/>
              </a:solidFill>
            </a:endParaRPr>
          </a:p>
          <a:p>
            <a:pPr algn="l"/>
            <a:r>
              <a:rPr lang="en-GB" sz="3200" i="1" dirty="0" smtClean="0">
                <a:solidFill>
                  <a:schemeClr val="tx1"/>
                </a:solidFill>
              </a:rPr>
              <a:t>the armed forces community should not face disadvantage compared to other citizens in the provision of public and commercial services</a:t>
            </a:r>
          </a:p>
          <a:p>
            <a:pPr algn="l">
              <a:buFontTx/>
              <a:buChar char="-"/>
            </a:pPr>
            <a:endParaRPr lang="en-GB" sz="3200" i="1" dirty="0" smtClean="0">
              <a:solidFill>
                <a:schemeClr val="tx1"/>
              </a:solidFill>
            </a:endParaRPr>
          </a:p>
          <a:p>
            <a:pPr algn="l"/>
            <a:r>
              <a:rPr lang="en-GB" sz="3200" i="1" dirty="0" smtClean="0">
                <a:solidFill>
                  <a:schemeClr val="tx1"/>
                </a:solidFill>
              </a:rPr>
              <a:t>special consideration is appropriate in some cases, such as the injured and the bereaved.  </a:t>
            </a:r>
          </a:p>
          <a:p>
            <a:pPr algn="l"/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9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000" dirty="0" smtClean="0"/>
              <a:t>Raises awareness of the covenant</a:t>
            </a:r>
          </a:p>
          <a:p>
            <a:r>
              <a:rPr lang="en-GB" sz="3000" dirty="0" smtClean="0"/>
              <a:t>Informs staff as a council we have signed the covenant</a:t>
            </a:r>
          </a:p>
          <a:p>
            <a:r>
              <a:rPr lang="en-GB" sz="3000" dirty="0" smtClean="0"/>
              <a:t>Key facts about the covenant</a:t>
            </a:r>
          </a:p>
          <a:p>
            <a:r>
              <a:rPr lang="en-GB" sz="3000" dirty="0" smtClean="0"/>
              <a:t>Signpost customers</a:t>
            </a:r>
          </a:p>
          <a:p>
            <a:r>
              <a:rPr lang="en-GB" sz="3000" dirty="0" smtClean="0"/>
              <a:t>Signpost staff</a:t>
            </a:r>
          </a:p>
          <a:p>
            <a:r>
              <a:rPr lang="en-GB" sz="3000" dirty="0" smtClean="0"/>
              <a:t>Build rapport, show understanding</a:t>
            </a:r>
            <a:endParaRPr lang="en-GB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Why train staff?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2035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GB" sz="1200" dirty="0" smtClean="0"/>
              <a:t> </a:t>
            </a:r>
          </a:p>
          <a:p>
            <a:pPr marL="0" indent="0" algn="ctr">
              <a:buNone/>
            </a:pPr>
            <a:r>
              <a:rPr lang="en-GB" sz="16000" b="1" u="sng" dirty="0" smtClean="0"/>
              <a:t>Charnwood &amp; LCC Policies:</a:t>
            </a:r>
          </a:p>
          <a:p>
            <a:pPr marL="0" indent="0">
              <a:buNone/>
            </a:pPr>
            <a:r>
              <a:rPr lang="en-GB" sz="8000" b="1" u="sng" dirty="0" smtClean="0"/>
              <a:t>Education: </a:t>
            </a:r>
          </a:p>
          <a:p>
            <a:pPr lvl="0"/>
            <a:r>
              <a:rPr lang="en-GB" sz="8000" dirty="0" smtClean="0"/>
              <a:t>Service Pupil Premium: state schools, academies, free schools can get £300 per child to assist with pastoral care</a:t>
            </a:r>
          </a:p>
          <a:p>
            <a:r>
              <a:rPr lang="en-GB" sz="8000" dirty="0"/>
              <a:t>Such children must be allocated a school place in advance, if criteria on relocation </a:t>
            </a:r>
            <a:r>
              <a:rPr lang="en-GB" sz="8000" dirty="0" smtClean="0"/>
              <a:t>met</a:t>
            </a:r>
          </a:p>
          <a:p>
            <a:r>
              <a:rPr lang="en-GB" sz="8000" dirty="0"/>
              <a:t>Schools can now exceed the 30-pupil limit for </a:t>
            </a:r>
            <a:r>
              <a:rPr lang="en-GB" sz="8000" dirty="0" smtClean="0"/>
              <a:t>infant classes </a:t>
            </a:r>
            <a:r>
              <a:rPr lang="en-GB" sz="8000" dirty="0"/>
              <a:t>in order to accommodate Service children. This </a:t>
            </a:r>
            <a:r>
              <a:rPr lang="en-GB" sz="8000" dirty="0" smtClean="0"/>
              <a:t>is part </a:t>
            </a:r>
            <a:r>
              <a:rPr lang="en-GB" sz="8000" dirty="0"/>
              <a:t>of the revised Schools Admissions Code</a:t>
            </a:r>
          </a:p>
          <a:p>
            <a:pPr marL="0" lvl="0" indent="0">
              <a:buNone/>
            </a:pPr>
            <a:r>
              <a:rPr lang="en-GB" sz="8000" i="1" u="sng" dirty="0" smtClean="0"/>
              <a:t> </a:t>
            </a:r>
            <a:r>
              <a:rPr lang="en-GB" sz="8000" b="1" u="sng" dirty="0" smtClean="0"/>
              <a:t>Employment:</a:t>
            </a:r>
          </a:p>
          <a:p>
            <a:r>
              <a:rPr lang="en-GB" sz="8000" dirty="0" smtClean="0"/>
              <a:t>Time off for reservists</a:t>
            </a:r>
          </a:p>
          <a:p>
            <a:pPr marL="0" indent="0">
              <a:buNone/>
            </a:pPr>
            <a:r>
              <a:rPr lang="en-GB" sz="8000" dirty="0" smtClean="0"/>
              <a:t> </a:t>
            </a:r>
            <a:r>
              <a:rPr lang="en-GB" sz="8000" b="1" u="sng" dirty="0" smtClean="0"/>
              <a:t>Access to Healthcare:</a:t>
            </a:r>
          </a:p>
          <a:p>
            <a:r>
              <a:rPr lang="en-GB" sz="8000" dirty="0" smtClean="0"/>
              <a:t>Access to a new Doctors surgery / Continuation on NHS waiting list, even if moved county</a:t>
            </a:r>
          </a:p>
          <a:p>
            <a:pPr marL="0" indent="0">
              <a:buNone/>
            </a:pPr>
            <a:r>
              <a:rPr lang="en-GB" sz="8000" u="sng" dirty="0" smtClean="0"/>
              <a:t> </a:t>
            </a:r>
            <a:r>
              <a:rPr lang="en-GB" sz="8000" b="1" u="sng" dirty="0" smtClean="0"/>
              <a:t>Housing:</a:t>
            </a:r>
          </a:p>
          <a:p>
            <a:r>
              <a:rPr lang="en-GB" sz="8000" dirty="0" smtClean="0"/>
              <a:t>The removal of the need for a local connection when applying</a:t>
            </a:r>
          </a:p>
          <a:p>
            <a:pPr marL="0" indent="0">
              <a:buNone/>
            </a:pPr>
            <a:r>
              <a:rPr lang="en-GB" sz="8000" u="sng" dirty="0" smtClean="0"/>
              <a:t> </a:t>
            </a:r>
            <a:r>
              <a:rPr lang="en-GB" sz="8000" b="1" u="sng" dirty="0" smtClean="0"/>
              <a:t>Financial advice and assistance</a:t>
            </a:r>
          </a:p>
          <a:p>
            <a:pPr marL="0" lv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00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fc21e698-b166-42b9-a223-a4bce54f34c3"/>
</file>

<file path=customXml/itemProps1.xml><?xml version="1.0" encoding="utf-8"?>
<ds:datastoreItem xmlns:ds="http://schemas.openxmlformats.org/officeDocument/2006/customXml" ds:itemID="{1A504483-CD38-4004-8902-5E4A615031C2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554</TotalTime>
  <Words>563</Words>
  <Application>Microsoft Office PowerPoint</Application>
  <PresentationFormat>On-screen Show (4:3)</PresentationFormat>
  <Paragraphs>122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         Armed Forces Community Covenant</vt:lpstr>
      <vt:lpstr>   Why are we here today? </vt:lpstr>
      <vt:lpstr>    Who are the Armed Forces Community?</vt:lpstr>
      <vt:lpstr>Life in the Armed Forces</vt:lpstr>
      <vt:lpstr>Issues affecting the Armed Forces?</vt:lpstr>
      <vt:lpstr>      .    </vt:lpstr>
      <vt:lpstr>PowerPoint Presentation</vt:lpstr>
      <vt:lpstr>Why train staff?</vt:lpstr>
      <vt:lpstr>PowerPoint Presentation</vt:lpstr>
      <vt:lpstr>What have we achieved so far?</vt:lpstr>
      <vt:lpstr>       Defence Medical Rehabilitation Centre Stanford Hall </vt:lpstr>
      <vt:lpstr>EVENTS</vt:lpstr>
      <vt:lpstr>If you want to learn more?  Charnwood E-learning Corporate  Armed Forces Covenant</vt:lpstr>
    </vt:vector>
  </TitlesOfParts>
  <Company>CBC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Armed Forces Community Covenant</dc:title>
  <dc:creator>Coomber Victoria</dc:creator>
  <cp:lastModifiedBy>Richardson Zoe</cp:lastModifiedBy>
  <cp:revision>42</cp:revision>
  <dcterms:created xsi:type="dcterms:W3CDTF">2017-09-05T08:24:39Z</dcterms:created>
  <dcterms:modified xsi:type="dcterms:W3CDTF">2018-12-04T09:37:07Z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d04fe935-7f1d-4f4c-aa79-1ab3192b3531</vt:lpwstr>
  </property>
  <property fmtid="{D5CDD505-2E9C-101B-9397-08002B2CF9AE}" pid="3" name="bjDocumentSecurityLabel">
    <vt:lpwstr>No Marking</vt:lpwstr>
  </property>
  <property fmtid="{D5CDD505-2E9C-101B-9397-08002B2CF9AE}" pid="4" name="bjSaver">
    <vt:lpwstr>wJN5VLJbREiYBvgUbjdeledriSmOjhjP</vt:lpwstr>
  </property>
</Properties>
</file>