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9" r:id="rId2"/>
    <p:sldId id="292" r:id="rId3"/>
    <p:sldId id="265" r:id="rId4"/>
    <p:sldId id="267" r:id="rId5"/>
    <p:sldId id="284" r:id="rId6"/>
    <p:sldId id="280" r:id="rId7"/>
    <p:sldId id="282" r:id="rId8"/>
    <p:sldId id="286" r:id="rId9"/>
    <p:sldId id="293" r:id="rId10"/>
    <p:sldId id="263" r:id="rId11"/>
    <p:sldId id="294" r:id="rId12"/>
    <p:sldId id="279" r:id="rId13"/>
    <p:sldId id="283" r:id="rId14"/>
    <p:sldId id="285" r:id="rId15"/>
    <p:sldId id="296" r:id="rId16"/>
    <p:sldId id="295" r:id="rId17"/>
    <p:sldId id="276" r:id="rId18"/>
    <p:sldId id="29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783"/>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hyperlink" Target="http://www.mandbf.org/quality-standard" TargetMode="Externa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8.png"/><Relationship Id="rId5" Type="http://schemas.openxmlformats.org/officeDocument/2006/relationships/hyperlink" Target="http://www.mandbf.org/quality-standard" TargetMode="External"/><Relationship Id="rId4" Type="http://schemas.openxmlformats.org/officeDocument/2006/relationships/image" Target="../media/image37.svg"/><Relationship Id="rId9"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1B4FC-93A8-497A-9524-921B2715E99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844975-3F13-48F8-B7A3-8DDA2B92BA33}">
      <dgm:prSet/>
      <dgm:spPr>
        <a:solidFill>
          <a:schemeClr val="accent1"/>
        </a:solidFill>
      </dgm:spPr>
      <dgm:t>
        <a:bodyPr/>
        <a:lstStyle/>
        <a:p>
          <a:r>
            <a:rPr lang="en-GB" b="1" dirty="0">
              <a:solidFill>
                <a:schemeClr val="bg1"/>
              </a:solidFill>
            </a:rPr>
            <a:t>experience of a significant life event</a:t>
          </a:r>
          <a:endParaRPr lang="en-US" b="1" dirty="0">
            <a:solidFill>
              <a:schemeClr val="bg1"/>
            </a:solidFill>
          </a:endParaRPr>
        </a:p>
      </dgm:t>
    </dgm:pt>
    <dgm:pt modelId="{6E17CBAF-F77F-455C-AC74-A00A3B330468}" type="parTrans" cxnId="{7DD58ED1-5AF8-4EFE-AC67-8F9E768E5ABD}">
      <dgm:prSet/>
      <dgm:spPr/>
      <dgm:t>
        <a:bodyPr/>
        <a:lstStyle/>
        <a:p>
          <a:endParaRPr lang="en-US"/>
        </a:p>
      </dgm:t>
    </dgm:pt>
    <dgm:pt modelId="{7B443C09-AA89-4C7E-AD27-D727C19ECF9F}" type="sibTrans" cxnId="{7DD58ED1-5AF8-4EFE-AC67-8F9E768E5ABD}">
      <dgm:prSet/>
      <dgm:spPr/>
      <dgm:t>
        <a:bodyPr/>
        <a:lstStyle/>
        <a:p>
          <a:endParaRPr lang="en-US"/>
        </a:p>
      </dgm:t>
    </dgm:pt>
    <dgm:pt modelId="{D7DCC7DD-0999-40AF-BDFC-3F840812BEE0}">
      <dgm:prSet/>
      <dgm:spPr>
        <a:solidFill>
          <a:schemeClr val="accent1"/>
        </a:solidFill>
      </dgm:spPr>
      <dgm:t>
        <a:bodyPr/>
        <a:lstStyle/>
        <a:p>
          <a:r>
            <a:rPr lang="en-GB" b="1" dirty="0">
              <a:solidFill>
                <a:schemeClr val="bg1"/>
              </a:solidFill>
            </a:rPr>
            <a:t>developed skills to help them cope, adjust, recover and thrive </a:t>
          </a:r>
          <a:endParaRPr lang="en-US" b="1" dirty="0">
            <a:solidFill>
              <a:schemeClr val="bg1"/>
            </a:solidFill>
          </a:endParaRPr>
        </a:p>
      </dgm:t>
    </dgm:pt>
    <dgm:pt modelId="{ADE0759D-8175-42F5-A1BC-1B575BF04203}" type="parTrans" cxnId="{A01B8BD3-7B97-40DF-B40B-EA5AE16E7DC1}">
      <dgm:prSet/>
      <dgm:spPr/>
      <dgm:t>
        <a:bodyPr/>
        <a:lstStyle/>
        <a:p>
          <a:endParaRPr lang="en-US"/>
        </a:p>
      </dgm:t>
    </dgm:pt>
    <dgm:pt modelId="{3ACB6C64-1B47-4E9A-9A6A-EBB66107EBF9}" type="sibTrans" cxnId="{A01B8BD3-7B97-40DF-B40B-EA5AE16E7DC1}">
      <dgm:prSet/>
      <dgm:spPr/>
      <dgm:t>
        <a:bodyPr/>
        <a:lstStyle/>
        <a:p>
          <a:endParaRPr lang="en-US"/>
        </a:p>
      </dgm:t>
    </dgm:pt>
    <dgm:pt modelId="{DA808A79-1CA0-4030-862F-1E2A3C306D10}">
      <dgm:prSet/>
      <dgm:spPr>
        <a:solidFill>
          <a:schemeClr val="accent1"/>
        </a:solidFill>
      </dgm:spPr>
      <dgm:t>
        <a:bodyPr/>
        <a:lstStyle/>
        <a:p>
          <a:r>
            <a:rPr lang="en-GB" b="1" dirty="0">
              <a:solidFill>
                <a:schemeClr val="bg1"/>
              </a:solidFill>
            </a:rPr>
            <a:t>willing to share this knowledge or ‘lived experience’</a:t>
          </a:r>
          <a:endParaRPr lang="en-US" b="1" dirty="0">
            <a:solidFill>
              <a:schemeClr val="bg1"/>
            </a:solidFill>
          </a:endParaRPr>
        </a:p>
      </dgm:t>
    </dgm:pt>
    <dgm:pt modelId="{173CFEDE-4B28-4919-BAAB-626B4993A727}" type="parTrans" cxnId="{C778978E-0A92-42B9-8C00-3B3E23A48DA1}">
      <dgm:prSet/>
      <dgm:spPr/>
      <dgm:t>
        <a:bodyPr/>
        <a:lstStyle/>
        <a:p>
          <a:endParaRPr lang="en-US"/>
        </a:p>
      </dgm:t>
    </dgm:pt>
    <dgm:pt modelId="{CCDB0511-933D-4C89-8C0B-EA06BAEAF0A7}" type="sibTrans" cxnId="{C778978E-0A92-42B9-8C00-3B3E23A48DA1}">
      <dgm:prSet/>
      <dgm:spPr/>
      <dgm:t>
        <a:bodyPr/>
        <a:lstStyle/>
        <a:p>
          <a:endParaRPr lang="en-US"/>
        </a:p>
      </dgm:t>
    </dgm:pt>
    <dgm:pt modelId="{084673E1-F2B5-4BD9-9CBF-51B0D0F42EA2}">
      <dgm:prSet/>
      <dgm:spPr>
        <a:solidFill>
          <a:schemeClr val="accent1"/>
        </a:solidFill>
      </dgm:spPr>
      <dgm:t>
        <a:bodyPr/>
        <a:lstStyle/>
        <a:p>
          <a:r>
            <a:rPr lang="en-GB" b="1" dirty="0">
              <a:solidFill>
                <a:schemeClr val="bg1"/>
              </a:solidFill>
            </a:rPr>
            <a:t>stable in their own recovery (if been through treatment</a:t>
          </a:r>
          <a:r>
            <a:rPr lang="en-GB" dirty="0">
              <a:solidFill>
                <a:schemeClr val="bg1"/>
              </a:solidFill>
            </a:rPr>
            <a:t>)</a:t>
          </a:r>
          <a:endParaRPr lang="en-US" dirty="0">
            <a:solidFill>
              <a:schemeClr val="bg1"/>
            </a:solidFill>
          </a:endParaRPr>
        </a:p>
      </dgm:t>
    </dgm:pt>
    <dgm:pt modelId="{6DC4EAE9-C238-4303-8CD9-FE39C3591BFA}" type="parTrans" cxnId="{0F70E555-D951-4C43-AD4C-F5CF59873A53}">
      <dgm:prSet/>
      <dgm:spPr/>
      <dgm:t>
        <a:bodyPr/>
        <a:lstStyle/>
        <a:p>
          <a:endParaRPr lang="en-US"/>
        </a:p>
      </dgm:t>
    </dgm:pt>
    <dgm:pt modelId="{A15ECC00-5ADF-4473-A3BD-2606F0AC2F37}" type="sibTrans" cxnId="{0F70E555-D951-4C43-AD4C-F5CF59873A53}">
      <dgm:prSet/>
      <dgm:spPr/>
      <dgm:t>
        <a:bodyPr/>
        <a:lstStyle/>
        <a:p>
          <a:endParaRPr lang="en-US"/>
        </a:p>
      </dgm:t>
    </dgm:pt>
    <dgm:pt modelId="{8A6D35DE-85DA-418A-9A82-349499E9E2AF}">
      <dgm:prSet/>
      <dgm:spPr>
        <a:solidFill>
          <a:schemeClr val="accent1"/>
        </a:solidFill>
      </dgm:spPr>
      <dgm:t>
        <a:bodyPr/>
        <a:lstStyle/>
        <a:p>
          <a:r>
            <a:rPr lang="en-GB" b="1" dirty="0">
              <a:solidFill>
                <a:schemeClr val="bg1"/>
              </a:solidFill>
            </a:rPr>
            <a:t>through offering informal support, act as ‘beacons’ of recovery</a:t>
          </a:r>
          <a:endParaRPr lang="en-US" b="1" dirty="0">
            <a:solidFill>
              <a:schemeClr val="bg1"/>
            </a:solidFill>
          </a:endParaRPr>
        </a:p>
      </dgm:t>
    </dgm:pt>
    <dgm:pt modelId="{4BE3FE2A-2258-47A1-B030-A508813C909B}" type="parTrans" cxnId="{530FFAF5-2953-4711-8477-92D40810D880}">
      <dgm:prSet/>
      <dgm:spPr/>
      <dgm:t>
        <a:bodyPr/>
        <a:lstStyle/>
        <a:p>
          <a:endParaRPr lang="en-US"/>
        </a:p>
      </dgm:t>
    </dgm:pt>
    <dgm:pt modelId="{77554B56-EE8A-49EE-8F2B-11342FB24327}" type="sibTrans" cxnId="{530FFAF5-2953-4711-8477-92D40810D880}">
      <dgm:prSet/>
      <dgm:spPr/>
      <dgm:t>
        <a:bodyPr/>
        <a:lstStyle/>
        <a:p>
          <a:endParaRPr lang="en-US"/>
        </a:p>
      </dgm:t>
    </dgm:pt>
    <dgm:pt modelId="{05A22E35-5E32-47EC-B867-DA1AFD1541D5}">
      <dgm:prSet/>
      <dgm:spPr>
        <a:solidFill>
          <a:schemeClr val="accent1"/>
        </a:solidFill>
      </dgm:spPr>
      <dgm:t>
        <a:bodyPr/>
        <a:lstStyle/>
        <a:p>
          <a:r>
            <a:rPr lang="en-GB" b="1" dirty="0">
              <a:solidFill>
                <a:schemeClr val="bg1"/>
              </a:solidFill>
            </a:rPr>
            <a:t>inspire and motivate others to seek help</a:t>
          </a:r>
          <a:endParaRPr lang="en-US" b="1" dirty="0">
            <a:solidFill>
              <a:schemeClr val="bg1"/>
            </a:solidFill>
          </a:endParaRPr>
        </a:p>
      </dgm:t>
    </dgm:pt>
    <dgm:pt modelId="{9620CAB0-AE53-426D-B490-A9FC370608B7}" type="parTrans" cxnId="{2C83B2A9-D787-43D6-A7A6-5C8402153792}">
      <dgm:prSet/>
      <dgm:spPr/>
      <dgm:t>
        <a:bodyPr/>
        <a:lstStyle/>
        <a:p>
          <a:endParaRPr lang="en-US"/>
        </a:p>
      </dgm:t>
    </dgm:pt>
    <dgm:pt modelId="{BECFCF1A-B684-4893-8D1E-CBCE136E1D4F}" type="sibTrans" cxnId="{2C83B2A9-D787-43D6-A7A6-5C8402153792}">
      <dgm:prSet/>
      <dgm:spPr/>
      <dgm:t>
        <a:bodyPr/>
        <a:lstStyle/>
        <a:p>
          <a:endParaRPr lang="en-US"/>
        </a:p>
      </dgm:t>
    </dgm:pt>
    <dgm:pt modelId="{0E81B47D-473B-4F54-8C22-0563E2A1F0CB}" type="pres">
      <dgm:prSet presAssocID="{6ED1B4FC-93A8-497A-9524-921B2715E994}" presName="linear" presStyleCnt="0">
        <dgm:presLayoutVars>
          <dgm:animLvl val="lvl"/>
          <dgm:resizeHandles val="exact"/>
        </dgm:presLayoutVars>
      </dgm:prSet>
      <dgm:spPr/>
    </dgm:pt>
    <dgm:pt modelId="{B433911A-9950-4FB9-967F-4D5D4DBFFE7E}" type="pres">
      <dgm:prSet presAssocID="{F8844975-3F13-48F8-B7A3-8DDA2B92BA33}" presName="parentText" presStyleLbl="node1" presStyleIdx="0" presStyleCnt="6">
        <dgm:presLayoutVars>
          <dgm:chMax val="0"/>
          <dgm:bulletEnabled val="1"/>
        </dgm:presLayoutVars>
      </dgm:prSet>
      <dgm:spPr/>
    </dgm:pt>
    <dgm:pt modelId="{84EF52A6-FE85-4792-AAEC-354DE323FC55}" type="pres">
      <dgm:prSet presAssocID="{7B443C09-AA89-4C7E-AD27-D727C19ECF9F}" presName="spacer" presStyleCnt="0"/>
      <dgm:spPr/>
    </dgm:pt>
    <dgm:pt modelId="{87223655-9A25-4E23-B755-0C401DD5C59C}" type="pres">
      <dgm:prSet presAssocID="{D7DCC7DD-0999-40AF-BDFC-3F840812BEE0}" presName="parentText" presStyleLbl="node1" presStyleIdx="1" presStyleCnt="6">
        <dgm:presLayoutVars>
          <dgm:chMax val="0"/>
          <dgm:bulletEnabled val="1"/>
        </dgm:presLayoutVars>
      </dgm:prSet>
      <dgm:spPr/>
    </dgm:pt>
    <dgm:pt modelId="{EC1AEAA9-0625-462F-8D5B-3EA043F88FFC}" type="pres">
      <dgm:prSet presAssocID="{3ACB6C64-1B47-4E9A-9A6A-EBB66107EBF9}" presName="spacer" presStyleCnt="0"/>
      <dgm:spPr/>
    </dgm:pt>
    <dgm:pt modelId="{40B3025B-237C-4E3B-BA01-A7B102F4A16A}" type="pres">
      <dgm:prSet presAssocID="{DA808A79-1CA0-4030-862F-1E2A3C306D10}" presName="parentText" presStyleLbl="node1" presStyleIdx="2" presStyleCnt="6">
        <dgm:presLayoutVars>
          <dgm:chMax val="0"/>
          <dgm:bulletEnabled val="1"/>
        </dgm:presLayoutVars>
      </dgm:prSet>
      <dgm:spPr/>
    </dgm:pt>
    <dgm:pt modelId="{7A53FA98-8CBB-4269-A3B6-8B409AA4F83D}" type="pres">
      <dgm:prSet presAssocID="{CCDB0511-933D-4C89-8C0B-EA06BAEAF0A7}" presName="spacer" presStyleCnt="0"/>
      <dgm:spPr/>
    </dgm:pt>
    <dgm:pt modelId="{13251C8D-FA05-41D7-BD43-512EA29A92C9}" type="pres">
      <dgm:prSet presAssocID="{084673E1-F2B5-4BD9-9CBF-51B0D0F42EA2}" presName="parentText" presStyleLbl="node1" presStyleIdx="3" presStyleCnt="6">
        <dgm:presLayoutVars>
          <dgm:chMax val="0"/>
          <dgm:bulletEnabled val="1"/>
        </dgm:presLayoutVars>
      </dgm:prSet>
      <dgm:spPr/>
    </dgm:pt>
    <dgm:pt modelId="{AAEB8697-3578-4DAC-A308-3D003D920757}" type="pres">
      <dgm:prSet presAssocID="{A15ECC00-5ADF-4473-A3BD-2606F0AC2F37}" presName="spacer" presStyleCnt="0"/>
      <dgm:spPr/>
    </dgm:pt>
    <dgm:pt modelId="{E7BDAE6C-511F-4F30-8AC2-821D1BC253B9}" type="pres">
      <dgm:prSet presAssocID="{8A6D35DE-85DA-418A-9A82-349499E9E2AF}" presName="parentText" presStyleLbl="node1" presStyleIdx="4" presStyleCnt="6" custLinFactNeighborX="9" custLinFactNeighborY="-38891">
        <dgm:presLayoutVars>
          <dgm:chMax val="0"/>
          <dgm:bulletEnabled val="1"/>
        </dgm:presLayoutVars>
      </dgm:prSet>
      <dgm:spPr/>
    </dgm:pt>
    <dgm:pt modelId="{3AABADFE-7071-4E81-B7D0-36B9DC4AF9EC}" type="pres">
      <dgm:prSet presAssocID="{77554B56-EE8A-49EE-8F2B-11342FB24327}" presName="spacer" presStyleCnt="0"/>
      <dgm:spPr/>
    </dgm:pt>
    <dgm:pt modelId="{17E53880-5B0E-4825-AA3C-34ABA756A3E6}" type="pres">
      <dgm:prSet presAssocID="{05A22E35-5E32-47EC-B867-DA1AFD1541D5}" presName="parentText" presStyleLbl="node1" presStyleIdx="5" presStyleCnt="6">
        <dgm:presLayoutVars>
          <dgm:chMax val="0"/>
          <dgm:bulletEnabled val="1"/>
        </dgm:presLayoutVars>
      </dgm:prSet>
      <dgm:spPr/>
    </dgm:pt>
  </dgm:ptLst>
  <dgm:cxnLst>
    <dgm:cxn modelId="{74E95525-1764-4192-9426-4AF45486D078}" type="presOf" srcId="{05A22E35-5E32-47EC-B867-DA1AFD1541D5}" destId="{17E53880-5B0E-4825-AA3C-34ABA756A3E6}" srcOrd="0" destOrd="0" presId="urn:microsoft.com/office/officeart/2005/8/layout/vList2"/>
    <dgm:cxn modelId="{3B400537-75FB-4931-BFB1-6B1F39E71299}" type="presOf" srcId="{6ED1B4FC-93A8-497A-9524-921B2715E994}" destId="{0E81B47D-473B-4F54-8C22-0563E2A1F0CB}" srcOrd="0" destOrd="0" presId="urn:microsoft.com/office/officeart/2005/8/layout/vList2"/>
    <dgm:cxn modelId="{99FEB340-AC40-44B6-ACD2-87680C557F7A}" type="presOf" srcId="{084673E1-F2B5-4BD9-9CBF-51B0D0F42EA2}" destId="{13251C8D-FA05-41D7-BD43-512EA29A92C9}" srcOrd="0" destOrd="0" presId="urn:microsoft.com/office/officeart/2005/8/layout/vList2"/>
    <dgm:cxn modelId="{EE7DAD4B-37E2-410C-B368-43E76B694ECE}" type="presOf" srcId="{8A6D35DE-85DA-418A-9A82-349499E9E2AF}" destId="{E7BDAE6C-511F-4F30-8AC2-821D1BC253B9}" srcOrd="0" destOrd="0" presId="urn:microsoft.com/office/officeart/2005/8/layout/vList2"/>
    <dgm:cxn modelId="{0F70E555-D951-4C43-AD4C-F5CF59873A53}" srcId="{6ED1B4FC-93A8-497A-9524-921B2715E994}" destId="{084673E1-F2B5-4BD9-9CBF-51B0D0F42EA2}" srcOrd="3" destOrd="0" parTransId="{6DC4EAE9-C238-4303-8CD9-FE39C3591BFA}" sibTransId="{A15ECC00-5ADF-4473-A3BD-2606F0AC2F37}"/>
    <dgm:cxn modelId="{F917617A-E5DD-4905-99A6-F334414AA8FD}" type="presOf" srcId="{DA808A79-1CA0-4030-862F-1E2A3C306D10}" destId="{40B3025B-237C-4E3B-BA01-A7B102F4A16A}" srcOrd="0" destOrd="0" presId="urn:microsoft.com/office/officeart/2005/8/layout/vList2"/>
    <dgm:cxn modelId="{C778978E-0A92-42B9-8C00-3B3E23A48DA1}" srcId="{6ED1B4FC-93A8-497A-9524-921B2715E994}" destId="{DA808A79-1CA0-4030-862F-1E2A3C306D10}" srcOrd="2" destOrd="0" parTransId="{173CFEDE-4B28-4919-BAAB-626B4993A727}" sibTransId="{CCDB0511-933D-4C89-8C0B-EA06BAEAF0A7}"/>
    <dgm:cxn modelId="{2C83B2A9-D787-43D6-A7A6-5C8402153792}" srcId="{6ED1B4FC-93A8-497A-9524-921B2715E994}" destId="{05A22E35-5E32-47EC-B867-DA1AFD1541D5}" srcOrd="5" destOrd="0" parTransId="{9620CAB0-AE53-426D-B490-A9FC370608B7}" sibTransId="{BECFCF1A-B684-4893-8D1E-CBCE136E1D4F}"/>
    <dgm:cxn modelId="{2EF495BB-3BA1-4148-B273-5F4A3B0E14D6}" type="presOf" srcId="{D7DCC7DD-0999-40AF-BDFC-3F840812BEE0}" destId="{87223655-9A25-4E23-B755-0C401DD5C59C}" srcOrd="0" destOrd="0" presId="urn:microsoft.com/office/officeart/2005/8/layout/vList2"/>
    <dgm:cxn modelId="{7DD58ED1-5AF8-4EFE-AC67-8F9E768E5ABD}" srcId="{6ED1B4FC-93A8-497A-9524-921B2715E994}" destId="{F8844975-3F13-48F8-B7A3-8DDA2B92BA33}" srcOrd="0" destOrd="0" parTransId="{6E17CBAF-F77F-455C-AC74-A00A3B330468}" sibTransId="{7B443C09-AA89-4C7E-AD27-D727C19ECF9F}"/>
    <dgm:cxn modelId="{A01B8BD3-7B97-40DF-B40B-EA5AE16E7DC1}" srcId="{6ED1B4FC-93A8-497A-9524-921B2715E994}" destId="{D7DCC7DD-0999-40AF-BDFC-3F840812BEE0}" srcOrd="1" destOrd="0" parTransId="{ADE0759D-8175-42F5-A1BC-1B575BF04203}" sibTransId="{3ACB6C64-1B47-4E9A-9A6A-EBB66107EBF9}"/>
    <dgm:cxn modelId="{416677ED-AD67-4BB4-8805-64AFC62B793E}" type="presOf" srcId="{F8844975-3F13-48F8-B7A3-8DDA2B92BA33}" destId="{B433911A-9950-4FB9-967F-4D5D4DBFFE7E}" srcOrd="0" destOrd="0" presId="urn:microsoft.com/office/officeart/2005/8/layout/vList2"/>
    <dgm:cxn modelId="{530FFAF5-2953-4711-8477-92D40810D880}" srcId="{6ED1B4FC-93A8-497A-9524-921B2715E994}" destId="{8A6D35DE-85DA-418A-9A82-349499E9E2AF}" srcOrd="4" destOrd="0" parTransId="{4BE3FE2A-2258-47A1-B030-A508813C909B}" sibTransId="{77554B56-EE8A-49EE-8F2B-11342FB24327}"/>
    <dgm:cxn modelId="{3FA003E8-B9CB-43D1-B4D8-67C5598AB457}" type="presParOf" srcId="{0E81B47D-473B-4F54-8C22-0563E2A1F0CB}" destId="{B433911A-9950-4FB9-967F-4D5D4DBFFE7E}" srcOrd="0" destOrd="0" presId="urn:microsoft.com/office/officeart/2005/8/layout/vList2"/>
    <dgm:cxn modelId="{E6457A20-FDBF-4F46-8960-02BD82965842}" type="presParOf" srcId="{0E81B47D-473B-4F54-8C22-0563E2A1F0CB}" destId="{84EF52A6-FE85-4792-AAEC-354DE323FC55}" srcOrd="1" destOrd="0" presId="urn:microsoft.com/office/officeart/2005/8/layout/vList2"/>
    <dgm:cxn modelId="{BC5D2922-0287-46F4-B0AF-D43D93652553}" type="presParOf" srcId="{0E81B47D-473B-4F54-8C22-0563E2A1F0CB}" destId="{87223655-9A25-4E23-B755-0C401DD5C59C}" srcOrd="2" destOrd="0" presId="urn:microsoft.com/office/officeart/2005/8/layout/vList2"/>
    <dgm:cxn modelId="{3614C89D-3114-4D5D-A2F2-6A55540BA983}" type="presParOf" srcId="{0E81B47D-473B-4F54-8C22-0563E2A1F0CB}" destId="{EC1AEAA9-0625-462F-8D5B-3EA043F88FFC}" srcOrd="3" destOrd="0" presId="urn:microsoft.com/office/officeart/2005/8/layout/vList2"/>
    <dgm:cxn modelId="{9FEE237C-3AC1-4578-AF6B-60784DC8AB14}" type="presParOf" srcId="{0E81B47D-473B-4F54-8C22-0563E2A1F0CB}" destId="{40B3025B-237C-4E3B-BA01-A7B102F4A16A}" srcOrd="4" destOrd="0" presId="urn:microsoft.com/office/officeart/2005/8/layout/vList2"/>
    <dgm:cxn modelId="{4AC6C674-D88E-4513-A04C-09495028A364}" type="presParOf" srcId="{0E81B47D-473B-4F54-8C22-0563E2A1F0CB}" destId="{7A53FA98-8CBB-4269-A3B6-8B409AA4F83D}" srcOrd="5" destOrd="0" presId="urn:microsoft.com/office/officeart/2005/8/layout/vList2"/>
    <dgm:cxn modelId="{F06F57FD-326F-496D-AB55-893FAC37FFBA}" type="presParOf" srcId="{0E81B47D-473B-4F54-8C22-0563E2A1F0CB}" destId="{13251C8D-FA05-41D7-BD43-512EA29A92C9}" srcOrd="6" destOrd="0" presId="urn:microsoft.com/office/officeart/2005/8/layout/vList2"/>
    <dgm:cxn modelId="{F99C79D6-AFC1-427C-809D-D43E71ED6FC7}" type="presParOf" srcId="{0E81B47D-473B-4F54-8C22-0563E2A1F0CB}" destId="{AAEB8697-3578-4DAC-A308-3D003D920757}" srcOrd="7" destOrd="0" presId="urn:microsoft.com/office/officeart/2005/8/layout/vList2"/>
    <dgm:cxn modelId="{87A5309E-4D0A-431A-914F-D96734AB1646}" type="presParOf" srcId="{0E81B47D-473B-4F54-8C22-0563E2A1F0CB}" destId="{E7BDAE6C-511F-4F30-8AC2-821D1BC253B9}" srcOrd="8" destOrd="0" presId="urn:microsoft.com/office/officeart/2005/8/layout/vList2"/>
    <dgm:cxn modelId="{041B9C67-A194-48FC-8A39-7521C00239F3}" type="presParOf" srcId="{0E81B47D-473B-4F54-8C22-0563E2A1F0CB}" destId="{3AABADFE-7071-4E81-B7D0-36B9DC4AF9EC}" srcOrd="9" destOrd="0" presId="urn:microsoft.com/office/officeart/2005/8/layout/vList2"/>
    <dgm:cxn modelId="{3E4E5992-6D8D-476C-8DD0-3AB0654BE333}" type="presParOf" srcId="{0E81B47D-473B-4F54-8C22-0563E2A1F0CB}" destId="{17E53880-5B0E-4825-AA3C-34ABA756A3E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CFF2A-07A0-46B7-B89F-56F159B16EC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261A249-A517-4FC5-8EB9-157B04028AF0}">
      <dgm:prSet custT="1"/>
      <dgm:spPr/>
      <dgm:t>
        <a:bodyPr/>
        <a:lstStyle/>
        <a:p>
          <a:pPr>
            <a:lnSpc>
              <a:spcPct val="100000"/>
            </a:lnSpc>
          </a:pPr>
          <a:r>
            <a:rPr lang="en-GB" sz="1800" dirty="0"/>
            <a:t>Peer mentor training accredited with OCN Credtit4Learning / on-going membership.</a:t>
          </a:r>
        </a:p>
        <a:p>
          <a:pPr>
            <a:lnSpc>
              <a:spcPct val="100000"/>
            </a:lnSpc>
          </a:pPr>
          <a:r>
            <a:rPr lang="en-GB" sz="1800" dirty="0"/>
            <a:t>PHE accredited veteran MH First Aid Training</a:t>
          </a:r>
          <a:endParaRPr lang="en-US" sz="1800" dirty="0"/>
        </a:p>
      </dgm:t>
    </dgm:pt>
    <dgm:pt modelId="{7F0EE96C-F734-469E-98F7-8DF064203B91}" type="parTrans" cxnId="{83896C53-C19F-43C5-84A9-3E65A9C75E9F}">
      <dgm:prSet/>
      <dgm:spPr/>
      <dgm:t>
        <a:bodyPr/>
        <a:lstStyle/>
        <a:p>
          <a:endParaRPr lang="en-US"/>
        </a:p>
      </dgm:t>
    </dgm:pt>
    <dgm:pt modelId="{9ECC79EE-5638-417D-8B22-125034D22E7C}" type="sibTrans" cxnId="{83896C53-C19F-43C5-84A9-3E65A9C75E9F}">
      <dgm:prSet/>
      <dgm:spPr/>
      <dgm:t>
        <a:bodyPr/>
        <a:lstStyle/>
        <a:p>
          <a:pPr>
            <a:lnSpc>
              <a:spcPct val="100000"/>
            </a:lnSpc>
          </a:pPr>
          <a:endParaRPr lang="en-US"/>
        </a:p>
      </dgm:t>
    </dgm:pt>
    <dgm:pt modelId="{5732C3A4-990D-4015-A211-031E860D1A59}">
      <dgm:prSet custT="1"/>
      <dgm:spPr/>
      <dgm:t>
        <a:bodyPr/>
        <a:lstStyle/>
        <a:p>
          <a:pPr>
            <a:lnSpc>
              <a:spcPct val="100000"/>
            </a:lnSpc>
          </a:pPr>
          <a:r>
            <a:rPr lang="en-GB" sz="1800" dirty="0"/>
            <a:t>The NCVO Mentoring and Befriending’s </a:t>
          </a:r>
          <a:r>
            <a:rPr lang="en-GB" sz="1800" u="sng" dirty="0">
              <a:hlinkClick xmlns:r="http://schemas.openxmlformats.org/officeDocument/2006/relationships" r:id="rId1"/>
            </a:rPr>
            <a:t>Approved Provider Standard </a:t>
          </a:r>
          <a:endParaRPr lang="en-US" sz="1800" dirty="0"/>
        </a:p>
      </dgm:t>
    </dgm:pt>
    <dgm:pt modelId="{F28C28B4-B8DE-458B-8933-B45DAF2B949C}" type="parTrans" cxnId="{BF6CA1EA-7E21-4A37-A526-775764F75328}">
      <dgm:prSet/>
      <dgm:spPr/>
      <dgm:t>
        <a:bodyPr/>
        <a:lstStyle/>
        <a:p>
          <a:endParaRPr lang="en-US"/>
        </a:p>
      </dgm:t>
    </dgm:pt>
    <dgm:pt modelId="{C450DC51-0F1A-4804-A997-EE273B40D063}" type="sibTrans" cxnId="{BF6CA1EA-7E21-4A37-A526-775764F75328}">
      <dgm:prSet/>
      <dgm:spPr/>
      <dgm:t>
        <a:bodyPr/>
        <a:lstStyle/>
        <a:p>
          <a:pPr>
            <a:lnSpc>
              <a:spcPct val="100000"/>
            </a:lnSpc>
          </a:pPr>
          <a:endParaRPr lang="en-US"/>
        </a:p>
      </dgm:t>
    </dgm:pt>
    <dgm:pt modelId="{955E2532-1971-4986-8EAF-E120EAFFF9FD}">
      <dgm:prSet custT="1"/>
      <dgm:spPr/>
      <dgm:t>
        <a:bodyPr/>
        <a:lstStyle/>
        <a:p>
          <a:pPr>
            <a:lnSpc>
              <a:spcPct val="100000"/>
            </a:lnSpc>
          </a:pPr>
          <a:r>
            <a:rPr lang="en-GB" sz="1800" dirty="0"/>
            <a:t>Membership Association of ex-Service Drop-in Centres- ASDIC Framework     </a:t>
          </a:r>
          <a:endParaRPr lang="en-US" sz="1800" dirty="0"/>
        </a:p>
      </dgm:t>
    </dgm:pt>
    <dgm:pt modelId="{6B62AF46-B3CA-4576-B112-0E5F83B4DFC1}" type="parTrans" cxnId="{D94B47B3-65D9-4216-9069-3C1679B66E7D}">
      <dgm:prSet/>
      <dgm:spPr/>
      <dgm:t>
        <a:bodyPr/>
        <a:lstStyle/>
        <a:p>
          <a:endParaRPr lang="en-US"/>
        </a:p>
      </dgm:t>
    </dgm:pt>
    <dgm:pt modelId="{2FFF1C11-0A11-41D3-8958-412DB9AC553D}" type="sibTrans" cxnId="{D94B47B3-65D9-4216-9069-3C1679B66E7D}">
      <dgm:prSet/>
      <dgm:spPr/>
      <dgm:t>
        <a:bodyPr/>
        <a:lstStyle/>
        <a:p>
          <a:pPr>
            <a:lnSpc>
              <a:spcPct val="100000"/>
            </a:lnSpc>
          </a:pPr>
          <a:endParaRPr lang="en-US"/>
        </a:p>
      </dgm:t>
    </dgm:pt>
    <dgm:pt modelId="{1CF35EDD-7DD6-45C9-AFC6-7183F1BA8AC9}">
      <dgm:prSet custT="1"/>
      <dgm:spPr/>
      <dgm:t>
        <a:bodyPr/>
        <a:lstStyle/>
        <a:p>
          <a:pPr>
            <a:lnSpc>
              <a:spcPct val="100000"/>
            </a:lnSpc>
          </a:pPr>
          <a:r>
            <a:rPr lang="en-GB" sz="1800" dirty="0"/>
            <a:t>Membership of COBSEO, The Confederation of Service Charities </a:t>
          </a:r>
          <a:endParaRPr lang="en-US" sz="1800" dirty="0"/>
        </a:p>
      </dgm:t>
    </dgm:pt>
    <dgm:pt modelId="{B9133CAD-7D64-4AFC-8ED9-29E7E2501A45}" type="parTrans" cxnId="{90DFF47F-EE1A-48D7-AD8C-119B2670F563}">
      <dgm:prSet/>
      <dgm:spPr/>
      <dgm:t>
        <a:bodyPr/>
        <a:lstStyle/>
        <a:p>
          <a:endParaRPr lang="en-US"/>
        </a:p>
      </dgm:t>
    </dgm:pt>
    <dgm:pt modelId="{9D91D32A-2502-47E9-AEF9-8CA2F8D4EB7E}" type="sibTrans" cxnId="{90DFF47F-EE1A-48D7-AD8C-119B2670F563}">
      <dgm:prSet/>
      <dgm:spPr/>
      <dgm:t>
        <a:bodyPr/>
        <a:lstStyle/>
        <a:p>
          <a:endParaRPr lang="en-US"/>
        </a:p>
      </dgm:t>
    </dgm:pt>
    <dgm:pt modelId="{36B94176-D491-4A7D-A175-EA742265DF88}" type="pres">
      <dgm:prSet presAssocID="{A65CFF2A-07A0-46B7-B89F-56F159B16EC3}" presName="root" presStyleCnt="0">
        <dgm:presLayoutVars>
          <dgm:dir/>
          <dgm:resizeHandles val="exact"/>
        </dgm:presLayoutVars>
      </dgm:prSet>
      <dgm:spPr/>
    </dgm:pt>
    <dgm:pt modelId="{362E1706-D8F0-4CC6-ADDB-2C47275A586F}" type="pres">
      <dgm:prSet presAssocID="{A65CFF2A-07A0-46B7-B89F-56F159B16EC3}" presName="container" presStyleCnt="0">
        <dgm:presLayoutVars>
          <dgm:dir/>
          <dgm:resizeHandles val="exact"/>
        </dgm:presLayoutVars>
      </dgm:prSet>
      <dgm:spPr/>
    </dgm:pt>
    <dgm:pt modelId="{33636951-FA7B-4A1B-A3FE-8B49EEE3B402}" type="pres">
      <dgm:prSet presAssocID="{8261A249-A517-4FC5-8EB9-157B04028AF0}" presName="compNode" presStyleCnt="0"/>
      <dgm:spPr/>
    </dgm:pt>
    <dgm:pt modelId="{0641DCD9-176B-48C6-8AEE-00601D810EF4}" type="pres">
      <dgm:prSet presAssocID="{8261A249-A517-4FC5-8EB9-157B04028AF0}" presName="iconBgRect" presStyleLbl="bgShp" presStyleIdx="0" presStyleCnt="4"/>
      <dgm:spPr/>
    </dgm:pt>
    <dgm:pt modelId="{64D5530F-1816-4C41-B902-7127D3DA4C7F}" type="pres">
      <dgm:prSet presAssocID="{8261A249-A517-4FC5-8EB9-157B04028AF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1B70624F-9AED-41FC-B7AC-67763A505348}" type="pres">
      <dgm:prSet presAssocID="{8261A249-A517-4FC5-8EB9-157B04028AF0}" presName="spaceRect" presStyleCnt="0"/>
      <dgm:spPr/>
    </dgm:pt>
    <dgm:pt modelId="{AB6FFEF8-1B20-4D85-BE0A-17DE94372627}" type="pres">
      <dgm:prSet presAssocID="{8261A249-A517-4FC5-8EB9-157B04028AF0}" presName="textRect" presStyleLbl="revTx" presStyleIdx="0" presStyleCnt="4" custScaleX="114827">
        <dgm:presLayoutVars>
          <dgm:chMax val="1"/>
          <dgm:chPref val="1"/>
        </dgm:presLayoutVars>
      </dgm:prSet>
      <dgm:spPr/>
    </dgm:pt>
    <dgm:pt modelId="{16B8734A-1E4F-4BFB-8C1C-DDDF7CA4E795}" type="pres">
      <dgm:prSet presAssocID="{9ECC79EE-5638-417D-8B22-125034D22E7C}" presName="sibTrans" presStyleLbl="sibTrans2D1" presStyleIdx="0" presStyleCnt="0"/>
      <dgm:spPr/>
    </dgm:pt>
    <dgm:pt modelId="{17663E66-7178-4EB5-92B2-C876232AFC04}" type="pres">
      <dgm:prSet presAssocID="{5732C3A4-990D-4015-A211-031E860D1A59}" presName="compNode" presStyleCnt="0"/>
      <dgm:spPr/>
    </dgm:pt>
    <dgm:pt modelId="{4361394E-4E0F-47BD-A915-83CF8FD24A93}" type="pres">
      <dgm:prSet presAssocID="{5732C3A4-990D-4015-A211-031E860D1A59}" presName="iconBgRect" presStyleLbl="bgShp" presStyleIdx="1" presStyleCnt="4"/>
      <dgm:spPr/>
    </dgm:pt>
    <dgm:pt modelId="{01C1B216-869E-41E2-B798-660F37358D32}" type="pres">
      <dgm:prSet presAssocID="{5732C3A4-990D-4015-A211-031E860D1A5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dical"/>
        </a:ext>
      </dgm:extLst>
    </dgm:pt>
    <dgm:pt modelId="{7EF9DC2C-FD0E-4A57-ABD0-3F5E9083290D}" type="pres">
      <dgm:prSet presAssocID="{5732C3A4-990D-4015-A211-031E860D1A59}" presName="spaceRect" presStyleCnt="0"/>
      <dgm:spPr/>
    </dgm:pt>
    <dgm:pt modelId="{DA540AA6-886A-4280-ADC8-087271836B7E}" type="pres">
      <dgm:prSet presAssocID="{5732C3A4-990D-4015-A211-031E860D1A59}" presName="textRect" presStyleLbl="revTx" presStyleIdx="1" presStyleCnt="4" custLinFactNeighborX="2718" custLinFactNeighborY="-13689">
        <dgm:presLayoutVars>
          <dgm:chMax val="1"/>
          <dgm:chPref val="1"/>
        </dgm:presLayoutVars>
      </dgm:prSet>
      <dgm:spPr/>
    </dgm:pt>
    <dgm:pt modelId="{EE30EED3-C5C7-47D6-B3B0-F30B9981D969}" type="pres">
      <dgm:prSet presAssocID="{C450DC51-0F1A-4804-A997-EE273B40D063}" presName="sibTrans" presStyleLbl="sibTrans2D1" presStyleIdx="0" presStyleCnt="0"/>
      <dgm:spPr/>
    </dgm:pt>
    <dgm:pt modelId="{4DBAC36E-02D1-4B23-8795-E6DACA879666}" type="pres">
      <dgm:prSet presAssocID="{955E2532-1971-4986-8EAF-E120EAFFF9FD}" presName="compNode" presStyleCnt="0"/>
      <dgm:spPr/>
    </dgm:pt>
    <dgm:pt modelId="{48ED662A-761E-48C7-BA14-E1B402806569}" type="pres">
      <dgm:prSet presAssocID="{955E2532-1971-4986-8EAF-E120EAFFF9FD}" presName="iconBgRect" presStyleLbl="bgShp" presStyleIdx="2" presStyleCnt="4"/>
      <dgm:spPr/>
    </dgm:pt>
    <dgm:pt modelId="{E4861CB3-C555-4141-A507-DED6BDB3BEA7}" type="pres">
      <dgm:prSet presAssocID="{955E2532-1971-4986-8EAF-E120EAFFF9F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F3532924-08BC-4454-92E3-04E3F4494DD6}" type="pres">
      <dgm:prSet presAssocID="{955E2532-1971-4986-8EAF-E120EAFFF9FD}" presName="spaceRect" presStyleCnt="0"/>
      <dgm:spPr/>
    </dgm:pt>
    <dgm:pt modelId="{8C9CF8F9-8382-4285-A2A2-AC119A324044}" type="pres">
      <dgm:prSet presAssocID="{955E2532-1971-4986-8EAF-E120EAFFF9FD}" presName="textRect" presStyleLbl="revTx" presStyleIdx="2" presStyleCnt="4" custScaleX="110335">
        <dgm:presLayoutVars>
          <dgm:chMax val="1"/>
          <dgm:chPref val="1"/>
        </dgm:presLayoutVars>
      </dgm:prSet>
      <dgm:spPr/>
    </dgm:pt>
    <dgm:pt modelId="{D1E53552-7E40-4B7F-A110-D3BB0563B1A8}" type="pres">
      <dgm:prSet presAssocID="{2FFF1C11-0A11-41D3-8958-412DB9AC553D}" presName="sibTrans" presStyleLbl="sibTrans2D1" presStyleIdx="0" presStyleCnt="0"/>
      <dgm:spPr/>
    </dgm:pt>
    <dgm:pt modelId="{EDF0CB8F-AB9D-42C6-B46E-752723F2A286}" type="pres">
      <dgm:prSet presAssocID="{1CF35EDD-7DD6-45C9-AFC6-7183F1BA8AC9}" presName="compNode" presStyleCnt="0"/>
      <dgm:spPr/>
    </dgm:pt>
    <dgm:pt modelId="{96387C11-3184-474A-BFCE-2068935431B8}" type="pres">
      <dgm:prSet presAssocID="{1CF35EDD-7DD6-45C9-AFC6-7183F1BA8AC9}" presName="iconBgRect" presStyleLbl="bgShp" presStyleIdx="3" presStyleCnt="4"/>
      <dgm:spPr/>
    </dgm:pt>
    <dgm:pt modelId="{83BBA6B4-93B3-4F7E-BD03-1BF304EC89F1}" type="pres">
      <dgm:prSet presAssocID="{1CF35EDD-7DD6-45C9-AFC6-7183F1BA8AC9}"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Network Diagram"/>
        </a:ext>
      </dgm:extLst>
    </dgm:pt>
    <dgm:pt modelId="{9D8F20A6-52BD-4D51-ADA8-785EEE790C09}" type="pres">
      <dgm:prSet presAssocID="{1CF35EDD-7DD6-45C9-AFC6-7183F1BA8AC9}" presName="spaceRect" presStyleCnt="0"/>
      <dgm:spPr/>
    </dgm:pt>
    <dgm:pt modelId="{EF3EDC5E-7956-4DCF-B0FB-6DBD601C2732}" type="pres">
      <dgm:prSet presAssocID="{1CF35EDD-7DD6-45C9-AFC6-7183F1BA8AC9}" presName="textRect" presStyleLbl="revTx" presStyleIdx="3" presStyleCnt="4">
        <dgm:presLayoutVars>
          <dgm:chMax val="1"/>
          <dgm:chPref val="1"/>
        </dgm:presLayoutVars>
      </dgm:prSet>
      <dgm:spPr/>
    </dgm:pt>
  </dgm:ptLst>
  <dgm:cxnLst>
    <dgm:cxn modelId="{EBB48F04-F831-4CF9-908F-C844A8264494}" type="presOf" srcId="{1CF35EDD-7DD6-45C9-AFC6-7183F1BA8AC9}" destId="{EF3EDC5E-7956-4DCF-B0FB-6DBD601C2732}" srcOrd="0" destOrd="0" presId="urn:microsoft.com/office/officeart/2018/2/layout/IconCircleList"/>
    <dgm:cxn modelId="{410D4F17-3297-4286-B955-D7C421C6FE60}" type="presOf" srcId="{8261A249-A517-4FC5-8EB9-157B04028AF0}" destId="{AB6FFEF8-1B20-4D85-BE0A-17DE94372627}" srcOrd="0" destOrd="0" presId="urn:microsoft.com/office/officeart/2018/2/layout/IconCircleList"/>
    <dgm:cxn modelId="{0A734E41-26C3-40C8-B550-6FE24005017F}" type="presOf" srcId="{A65CFF2A-07A0-46B7-B89F-56F159B16EC3}" destId="{36B94176-D491-4A7D-A175-EA742265DF88}" srcOrd="0" destOrd="0" presId="urn:microsoft.com/office/officeart/2018/2/layout/IconCircleList"/>
    <dgm:cxn modelId="{0A9C2863-AF0E-4276-8060-B4C51E407B3B}" type="presOf" srcId="{955E2532-1971-4986-8EAF-E120EAFFF9FD}" destId="{8C9CF8F9-8382-4285-A2A2-AC119A324044}" srcOrd="0" destOrd="0" presId="urn:microsoft.com/office/officeart/2018/2/layout/IconCircleList"/>
    <dgm:cxn modelId="{89491B6A-4A25-4C6C-900C-4DE83722363A}" type="presOf" srcId="{5732C3A4-990D-4015-A211-031E860D1A59}" destId="{DA540AA6-886A-4280-ADC8-087271836B7E}" srcOrd="0" destOrd="0" presId="urn:microsoft.com/office/officeart/2018/2/layout/IconCircleList"/>
    <dgm:cxn modelId="{83896C53-C19F-43C5-84A9-3E65A9C75E9F}" srcId="{A65CFF2A-07A0-46B7-B89F-56F159B16EC3}" destId="{8261A249-A517-4FC5-8EB9-157B04028AF0}" srcOrd="0" destOrd="0" parTransId="{7F0EE96C-F734-469E-98F7-8DF064203B91}" sibTransId="{9ECC79EE-5638-417D-8B22-125034D22E7C}"/>
    <dgm:cxn modelId="{F36A2556-F57A-4A26-B219-6E70E7C5EE58}" type="presOf" srcId="{2FFF1C11-0A11-41D3-8958-412DB9AC553D}" destId="{D1E53552-7E40-4B7F-A110-D3BB0563B1A8}" srcOrd="0" destOrd="0" presId="urn:microsoft.com/office/officeart/2018/2/layout/IconCircleList"/>
    <dgm:cxn modelId="{90DFF47F-EE1A-48D7-AD8C-119B2670F563}" srcId="{A65CFF2A-07A0-46B7-B89F-56F159B16EC3}" destId="{1CF35EDD-7DD6-45C9-AFC6-7183F1BA8AC9}" srcOrd="3" destOrd="0" parTransId="{B9133CAD-7D64-4AFC-8ED9-29E7E2501A45}" sibTransId="{9D91D32A-2502-47E9-AEF9-8CA2F8D4EB7E}"/>
    <dgm:cxn modelId="{5180FF9A-9582-413F-B415-11C5107AB890}" type="presOf" srcId="{9ECC79EE-5638-417D-8B22-125034D22E7C}" destId="{16B8734A-1E4F-4BFB-8C1C-DDDF7CA4E795}" srcOrd="0" destOrd="0" presId="urn:microsoft.com/office/officeart/2018/2/layout/IconCircleList"/>
    <dgm:cxn modelId="{D94B47B3-65D9-4216-9069-3C1679B66E7D}" srcId="{A65CFF2A-07A0-46B7-B89F-56F159B16EC3}" destId="{955E2532-1971-4986-8EAF-E120EAFFF9FD}" srcOrd="2" destOrd="0" parTransId="{6B62AF46-B3CA-4576-B112-0E5F83B4DFC1}" sibTransId="{2FFF1C11-0A11-41D3-8958-412DB9AC553D}"/>
    <dgm:cxn modelId="{648F21BC-C67A-4ABD-811E-1657914F2877}" type="presOf" srcId="{C450DC51-0F1A-4804-A997-EE273B40D063}" destId="{EE30EED3-C5C7-47D6-B3B0-F30B9981D969}" srcOrd="0" destOrd="0" presId="urn:microsoft.com/office/officeart/2018/2/layout/IconCircleList"/>
    <dgm:cxn modelId="{BF6CA1EA-7E21-4A37-A526-775764F75328}" srcId="{A65CFF2A-07A0-46B7-B89F-56F159B16EC3}" destId="{5732C3A4-990D-4015-A211-031E860D1A59}" srcOrd="1" destOrd="0" parTransId="{F28C28B4-B8DE-458B-8933-B45DAF2B949C}" sibTransId="{C450DC51-0F1A-4804-A997-EE273B40D063}"/>
    <dgm:cxn modelId="{8585A5C8-5DAC-455F-B3BB-F537362C8767}" type="presParOf" srcId="{36B94176-D491-4A7D-A175-EA742265DF88}" destId="{362E1706-D8F0-4CC6-ADDB-2C47275A586F}" srcOrd="0" destOrd="0" presId="urn:microsoft.com/office/officeart/2018/2/layout/IconCircleList"/>
    <dgm:cxn modelId="{E711F45C-EEAA-4566-925B-16F66F9271D0}" type="presParOf" srcId="{362E1706-D8F0-4CC6-ADDB-2C47275A586F}" destId="{33636951-FA7B-4A1B-A3FE-8B49EEE3B402}" srcOrd="0" destOrd="0" presId="urn:microsoft.com/office/officeart/2018/2/layout/IconCircleList"/>
    <dgm:cxn modelId="{AAB969EF-7C7A-4538-A237-BAF06688A610}" type="presParOf" srcId="{33636951-FA7B-4A1B-A3FE-8B49EEE3B402}" destId="{0641DCD9-176B-48C6-8AEE-00601D810EF4}" srcOrd="0" destOrd="0" presId="urn:microsoft.com/office/officeart/2018/2/layout/IconCircleList"/>
    <dgm:cxn modelId="{EC045417-520A-44FC-BC41-EF482CB1322E}" type="presParOf" srcId="{33636951-FA7B-4A1B-A3FE-8B49EEE3B402}" destId="{64D5530F-1816-4C41-B902-7127D3DA4C7F}" srcOrd="1" destOrd="0" presId="urn:microsoft.com/office/officeart/2018/2/layout/IconCircleList"/>
    <dgm:cxn modelId="{AAA07F5E-6254-4F60-A01B-2490089837E4}" type="presParOf" srcId="{33636951-FA7B-4A1B-A3FE-8B49EEE3B402}" destId="{1B70624F-9AED-41FC-B7AC-67763A505348}" srcOrd="2" destOrd="0" presId="urn:microsoft.com/office/officeart/2018/2/layout/IconCircleList"/>
    <dgm:cxn modelId="{27EFD81F-25CA-4F1F-9064-A4901D002FC2}" type="presParOf" srcId="{33636951-FA7B-4A1B-A3FE-8B49EEE3B402}" destId="{AB6FFEF8-1B20-4D85-BE0A-17DE94372627}" srcOrd="3" destOrd="0" presId="urn:microsoft.com/office/officeart/2018/2/layout/IconCircleList"/>
    <dgm:cxn modelId="{4ACEB066-A840-4CA0-BF72-FFB54170E409}" type="presParOf" srcId="{362E1706-D8F0-4CC6-ADDB-2C47275A586F}" destId="{16B8734A-1E4F-4BFB-8C1C-DDDF7CA4E795}" srcOrd="1" destOrd="0" presId="urn:microsoft.com/office/officeart/2018/2/layout/IconCircleList"/>
    <dgm:cxn modelId="{C58E3A4D-D5DE-4E2B-9B1F-E6510D05EACD}" type="presParOf" srcId="{362E1706-D8F0-4CC6-ADDB-2C47275A586F}" destId="{17663E66-7178-4EB5-92B2-C876232AFC04}" srcOrd="2" destOrd="0" presId="urn:microsoft.com/office/officeart/2018/2/layout/IconCircleList"/>
    <dgm:cxn modelId="{E33E3C00-A83D-4CD5-BCE7-2183F10AF443}" type="presParOf" srcId="{17663E66-7178-4EB5-92B2-C876232AFC04}" destId="{4361394E-4E0F-47BD-A915-83CF8FD24A93}" srcOrd="0" destOrd="0" presId="urn:microsoft.com/office/officeart/2018/2/layout/IconCircleList"/>
    <dgm:cxn modelId="{AEB812CD-6ED3-4FB9-8EB0-FB79A4237F93}" type="presParOf" srcId="{17663E66-7178-4EB5-92B2-C876232AFC04}" destId="{01C1B216-869E-41E2-B798-660F37358D32}" srcOrd="1" destOrd="0" presId="urn:microsoft.com/office/officeart/2018/2/layout/IconCircleList"/>
    <dgm:cxn modelId="{B51F9209-4BC7-412B-BA7D-2E3D765BC488}" type="presParOf" srcId="{17663E66-7178-4EB5-92B2-C876232AFC04}" destId="{7EF9DC2C-FD0E-4A57-ABD0-3F5E9083290D}" srcOrd="2" destOrd="0" presId="urn:microsoft.com/office/officeart/2018/2/layout/IconCircleList"/>
    <dgm:cxn modelId="{3FF1B008-9121-4DC3-B75B-63CCA4A58C13}" type="presParOf" srcId="{17663E66-7178-4EB5-92B2-C876232AFC04}" destId="{DA540AA6-886A-4280-ADC8-087271836B7E}" srcOrd="3" destOrd="0" presId="urn:microsoft.com/office/officeart/2018/2/layout/IconCircleList"/>
    <dgm:cxn modelId="{6C613A2C-CE1B-472D-AF89-0C560E45E7DA}" type="presParOf" srcId="{362E1706-D8F0-4CC6-ADDB-2C47275A586F}" destId="{EE30EED3-C5C7-47D6-B3B0-F30B9981D969}" srcOrd="3" destOrd="0" presId="urn:microsoft.com/office/officeart/2018/2/layout/IconCircleList"/>
    <dgm:cxn modelId="{57A387F4-2A70-4DDB-8F15-85DC6DD137BD}" type="presParOf" srcId="{362E1706-D8F0-4CC6-ADDB-2C47275A586F}" destId="{4DBAC36E-02D1-4B23-8795-E6DACA879666}" srcOrd="4" destOrd="0" presId="urn:microsoft.com/office/officeart/2018/2/layout/IconCircleList"/>
    <dgm:cxn modelId="{C0342AC9-07D4-402B-9ADD-CD20F061813C}" type="presParOf" srcId="{4DBAC36E-02D1-4B23-8795-E6DACA879666}" destId="{48ED662A-761E-48C7-BA14-E1B402806569}" srcOrd="0" destOrd="0" presId="urn:microsoft.com/office/officeart/2018/2/layout/IconCircleList"/>
    <dgm:cxn modelId="{E7E567E7-B44E-4109-AF77-F0CDA5767298}" type="presParOf" srcId="{4DBAC36E-02D1-4B23-8795-E6DACA879666}" destId="{E4861CB3-C555-4141-A507-DED6BDB3BEA7}" srcOrd="1" destOrd="0" presId="urn:microsoft.com/office/officeart/2018/2/layout/IconCircleList"/>
    <dgm:cxn modelId="{294D21C0-03D5-411D-BB00-A13957DCDF07}" type="presParOf" srcId="{4DBAC36E-02D1-4B23-8795-E6DACA879666}" destId="{F3532924-08BC-4454-92E3-04E3F4494DD6}" srcOrd="2" destOrd="0" presId="urn:microsoft.com/office/officeart/2018/2/layout/IconCircleList"/>
    <dgm:cxn modelId="{AE060805-F4F0-4ECB-84A7-4A0B1B8708EA}" type="presParOf" srcId="{4DBAC36E-02D1-4B23-8795-E6DACA879666}" destId="{8C9CF8F9-8382-4285-A2A2-AC119A324044}" srcOrd="3" destOrd="0" presId="urn:microsoft.com/office/officeart/2018/2/layout/IconCircleList"/>
    <dgm:cxn modelId="{4616EB20-7B41-4434-BE16-F4165AE0430E}" type="presParOf" srcId="{362E1706-D8F0-4CC6-ADDB-2C47275A586F}" destId="{D1E53552-7E40-4B7F-A110-D3BB0563B1A8}" srcOrd="5" destOrd="0" presId="urn:microsoft.com/office/officeart/2018/2/layout/IconCircleList"/>
    <dgm:cxn modelId="{FE3EA3D5-ABB2-4628-A216-1AEFBE0493D4}" type="presParOf" srcId="{362E1706-D8F0-4CC6-ADDB-2C47275A586F}" destId="{EDF0CB8F-AB9D-42C6-B46E-752723F2A286}" srcOrd="6" destOrd="0" presId="urn:microsoft.com/office/officeart/2018/2/layout/IconCircleList"/>
    <dgm:cxn modelId="{6D7B0B94-CFDA-4937-AFAC-6C179AE184E0}" type="presParOf" srcId="{EDF0CB8F-AB9D-42C6-B46E-752723F2A286}" destId="{96387C11-3184-474A-BFCE-2068935431B8}" srcOrd="0" destOrd="0" presId="urn:microsoft.com/office/officeart/2018/2/layout/IconCircleList"/>
    <dgm:cxn modelId="{7C7E6C57-B731-4975-A498-1630335157AE}" type="presParOf" srcId="{EDF0CB8F-AB9D-42C6-B46E-752723F2A286}" destId="{83BBA6B4-93B3-4F7E-BD03-1BF304EC89F1}" srcOrd="1" destOrd="0" presId="urn:microsoft.com/office/officeart/2018/2/layout/IconCircleList"/>
    <dgm:cxn modelId="{00C0568C-DE67-4D41-893D-B18F7DC3F124}" type="presParOf" srcId="{EDF0CB8F-AB9D-42C6-B46E-752723F2A286}" destId="{9D8F20A6-52BD-4D51-ADA8-785EEE790C09}" srcOrd="2" destOrd="0" presId="urn:microsoft.com/office/officeart/2018/2/layout/IconCircleList"/>
    <dgm:cxn modelId="{46B12940-82A1-42E5-A374-86FCB6F470EA}" type="presParOf" srcId="{EDF0CB8F-AB9D-42C6-B46E-752723F2A286}" destId="{EF3EDC5E-7956-4DCF-B0FB-6DBD601C273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3911A-9950-4FB9-967F-4D5D4DBFFE7E}">
      <dsp:nvSpPr>
        <dsp:cNvPr id="0" name=""/>
        <dsp:cNvSpPr/>
      </dsp:nvSpPr>
      <dsp:spPr>
        <a:xfrm>
          <a:off x="0" y="25190"/>
          <a:ext cx="6492875" cy="7945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experience of a significant life event</a:t>
          </a:r>
          <a:endParaRPr lang="en-US" sz="2000" b="1" kern="1200" dirty="0">
            <a:solidFill>
              <a:schemeClr val="bg1"/>
            </a:solidFill>
          </a:endParaRPr>
        </a:p>
      </dsp:txBody>
      <dsp:txXfrm>
        <a:off x="38784" y="63974"/>
        <a:ext cx="6415307" cy="716935"/>
      </dsp:txXfrm>
    </dsp:sp>
    <dsp:sp modelId="{87223655-9A25-4E23-B755-0C401DD5C59C}">
      <dsp:nvSpPr>
        <dsp:cNvPr id="0" name=""/>
        <dsp:cNvSpPr/>
      </dsp:nvSpPr>
      <dsp:spPr>
        <a:xfrm>
          <a:off x="0" y="877293"/>
          <a:ext cx="6492875" cy="7945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developed skills to help them cope, adjust, recover and thrive </a:t>
          </a:r>
          <a:endParaRPr lang="en-US" sz="2000" b="1" kern="1200" dirty="0">
            <a:solidFill>
              <a:schemeClr val="bg1"/>
            </a:solidFill>
          </a:endParaRPr>
        </a:p>
      </dsp:txBody>
      <dsp:txXfrm>
        <a:off x="38784" y="916077"/>
        <a:ext cx="6415307" cy="716935"/>
      </dsp:txXfrm>
    </dsp:sp>
    <dsp:sp modelId="{40B3025B-237C-4E3B-BA01-A7B102F4A16A}">
      <dsp:nvSpPr>
        <dsp:cNvPr id="0" name=""/>
        <dsp:cNvSpPr/>
      </dsp:nvSpPr>
      <dsp:spPr>
        <a:xfrm>
          <a:off x="0" y="1729396"/>
          <a:ext cx="6492875" cy="7945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willing to share this knowledge or ‘lived experience’</a:t>
          </a:r>
          <a:endParaRPr lang="en-US" sz="2000" b="1" kern="1200" dirty="0">
            <a:solidFill>
              <a:schemeClr val="bg1"/>
            </a:solidFill>
          </a:endParaRPr>
        </a:p>
      </dsp:txBody>
      <dsp:txXfrm>
        <a:off x="38784" y="1768180"/>
        <a:ext cx="6415307" cy="716935"/>
      </dsp:txXfrm>
    </dsp:sp>
    <dsp:sp modelId="{13251C8D-FA05-41D7-BD43-512EA29A92C9}">
      <dsp:nvSpPr>
        <dsp:cNvPr id="0" name=""/>
        <dsp:cNvSpPr/>
      </dsp:nvSpPr>
      <dsp:spPr>
        <a:xfrm>
          <a:off x="0" y="2581500"/>
          <a:ext cx="6492875" cy="7945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stable in their own recovery (if been through treatment</a:t>
          </a:r>
          <a:r>
            <a:rPr lang="en-GB" sz="2000" kern="1200" dirty="0">
              <a:solidFill>
                <a:schemeClr val="bg1"/>
              </a:solidFill>
            </a:rPr>
            <a:t>)</a:t>
          </a:r>
          <a:endParaRPr lang="en-US" sz="2000" kern="1200" dirty="0">
            <a:solidFill>
              <a:schemeClr val="bg1"/>
            </a:solidFill>
          </a:endParaRPr>
        </a:p>
      </dsp:txBody>
      <dsp:txXfrm>
        <a:off x="38784" y="2620284"/>
        <a:ext cx="6415307" cy="716935"/>
      </dsp:txXfrm>
    </dsp:sp>
    <dsp:sp modelId="{E7BDAE6C-511F-4F30-8AC2-821D1BC253B9}">
      <dsp:nvSpPr>
        <dsp:cNvPr id="0" name=""/>
        <dsp:cNvSpPr/>
      </dsp:nvSpPr>
      <dsp:spPr>
        <a:xfrm>
          <a:off x="0" y="3411201"/>
          <a:ext cx="6492875" cy="7945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through offering informal support, act as ‘beacons’ of recovery</a:t>
          </a:r>
          <a:endParaRPr lang="en-US" sz="2000" b="1" kern="1200" dirty="0">
            <a:solidFill>
              <a:schemeClr val="bg1"/>
            </a:solidFill>
          </a:endParaRPr>
        </a:p>
      </dsp:txBody>
      <dsp:txXfrm>
        <a:off x="38784" y="3449985"/>
        <a:ext cx="6415307" cy="716935"/>
      </dsp:txXfrm>
    </dsp:sp>
    <dsp:sp modelId="{17E53880-5B0E-4825-AA3C-34ABA756A3E6}">
      <dsp:nvSpPr>
        <dsp:cNvPr id="0" name=""/>
        <dsp:cNvSpPr/>
      </dsp:nvSpPr>
      <dsp:spPr>
        <a:xfrm>
          <a:off x="0" y="4285706"/>
          <a:ext cx="6492875" cy="7945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inspire and motivate others to seek help</a:t>
          </a:r>
          <a:endParaRPr lang="en-US" sz="2000" b="1" kern="1200" dirty="0">
            <a:solidFill>
              <a:schemeClr val="bg1"/>
            </a:solidFill>
          </a:endParaRPr>
        </a:p>
      </dsp:txBody>
      <dsp:txXfrm>
        <a:off x="38784" y="4324490"/>
        <a:ext cx="6415307"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1DCD9-176B-48C6-8AEE-00601D810EF4}">
      <dsp:nvSpPr>
        <dsp:cNvPr id="0" name=""/>
        <dsp:cNvSpPr/>
      </dsp:nvSpPr>
      <dsp:spPr>
        <a:xfrm>
          <a:off x="23070" y="255880"/>
          <a:ext cx="1296706" cy="129670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5530F-1816-4C41-B902-7127D3DA4C7F}">
      <dsp:nvSpPr>
        <dsp:cNvPr id="0" name=""/>
        <dsp:cNvSpPr/>
      </dsp:nvSpPr>
      <dsp:spPr>
        <a:xfrm>
          <a:off x="295379" y="528189"/>
          <a:ext cx="752089" cy="752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6FFEF8-1B20-4D85-BE0A-17DE94372627}">
      <dsp:nvSpPr>
        <dsp:cNvPr id="0" name=""/>
        <dsp:cNvSpPr/>
      </dsp:nvSpPr>
      <dsp:spPr>
        <a:xfrm>
          <a:off x="1371047" y="255880"/>
          <a:ext cx="3509712" cy="129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Peer mentor training accredited with OCN Credtit4Learning / on-going membership.</a:t>
          </a:r>
        </a:p>
        <a:p>
          <a:pPr marL="0" lvl="0" indent="0" algn="l" defTabSz="800100">
            <a:lnSpc>
              <a:spcPct val="100000"/>
            </a:lnSpc>
            <a:spcBef>
              <a:spcPct val="0"/>
            </a:spcBef>
            <a:spcAft>
              <a:spcPct val="35000"/>
            </a:spcAft>
            <a:buNone/>
          </a:pPr>
          <a:r>
            <a:rPr lang="en-GB" sz="1800" kern="1200" dirty="0"/>
            <a:t>PHE accredited veteran MH First Aid Training</a:t>
          </a:r>
          <a:endParaRPr lang="en-US" sz="1800" kern="1200" dirty="0"/>
        </a:p>
      </dsp:txBody>
      <dsp:txXfrm>
        <a:off x="1371047" y="255880"/>
        <a:ext cx="3509712" cy="1296706"/>
      </dsp:txXfrm>
    </dsp:sp>
    <dsp:sp modelId="{4361394E-4E0F-47BD-A915-83CF8FD24A93}">
      <dsp:nvSpPr>
        <dsp:cNvPr id="0" name=""/>
        <dsp:cNvSpPr/>
      </dsp:nvSpPr>
      <dsp:spPr>
        <a:xfrm>
          <a:off x="5413336" y="255880"/>
          <a:ext cx="1296706" cy="129670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1B216-869E-41E2-B798-660F37358D32}">
      <dsp:nvSpPr>
        <dsp:cNvPr id="0" name=""/>
        <dsp:cNvSpPr/>
      </dsp:nvSpPr>
      <dsp:spPr>
        <a:xfrm>
          <a:off x="5685644" y="528189"/>
          <a:ext cx="752089" cy="752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540AA6-886A-4280-ADC8-087271836B7E}">
      <dsp:nvSpPr>
        <dsp:cNvPr id="0" name=""/>
        <dsp:cNvSpPr/>
      </dsp:nvSpPr>
      <dsp:spPr>
        <a:xfrm>
          <a:off x="7010978" y="78374"/>
          <a:ext cx="3056522" cy="129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The NCVO Mentoring and Befriending’s </a:t>
          </a:r>
          <a:r>
            <a:rPr lang="en-GB" sz="1800" u="sng" kern="1200" dirty="0">
              <a:hlinkClick xmlns:r="http://schemas.openxmlformats.org/officeDocument/2006/relationships" r:id="rId5"/>
            </a:rPr>
            <a:t>Approved Provider Standard </a:t>
          </a:r>
          <a:endParaRPr lang="en-US" sz="1800" kern="1200" dirty="0"/>
        </a:p>
      </dsp:txBody>
      <dsp:txXfrm>
        <a:off x="7010978" y="78374"/>
        <a:ext cx="3056522" cy="1296706"/>
      </dsp:txXfrm>
    </dsp:sp>
    <dsp:sp modelId="{48ED662A-761E-48C7-BA14-E1B402806569}">
      <dsp:nvSpPr>
        <dsp:cNvPr id="0" name=""/>
        <dsp:cNvSpPr/>
      </dsp:nvSpPr>
      <dsp:spPr>
        <a:xfrm>
          <a:off x="23070" y="2188586"/>
          <a:ext cx="1296706" cy="129670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61CB3-C555-4141-A507-DED6BDB3BEA7}">
      <dsp:nvSpPr>
        <dsp:cNvPr id="0" name=""/>
        <dsp:cNvSpPr/>
      </dsp:nvSpPr>
      <dsp:spPr>
        <a:xfrm>
          <a:off x="295379" y="2460895"/>
          <a:ext cx="752089" cy="7520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9CF8F9-8382-4285-A2A2-AC119A324044}">
      <dsp:nvSpPr>
        <dsp:cNvPr id="0" name=""/>
        <dsp:cNvSpPr/>
      </dsp:nvSpPr>
      <dsp:spPr>
        <a:xfrm>
          <a:off x="1439697" y="2188586"/>
          <a:ext cx="3372413" cy="129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Membership Association of ex-Service Drop-in Centres- ASDIC Framework     </a:t>
          </a:r>
          <a:endParaRPr lang="en-US" sz="1800" kern="1200" dirty="0"/>
        </a:p>
      </dsp:txBody>
      <dsp:txXfrm>
        <a:off x="1439697" y="2188586"/>
        <a:ext cx="3372413" cy="1296706"/>
      </dsp:txXfrm>
    </dsp:sp>
    <dsp:sp modelId="{96387C11-3184-474A-BFCE-2068935431B8}">
      <dsp:nvSpPr>
        <dsp:cNvPr id="0" name=""/>
        <dsp:cNvSpPr/>
      </dsp:nvSpPr>
      <dsp:spPr>
        <a:xfrm>
          <a:off x="5344686" y="2188586"/>
          <a:ext cx="1296706" cy="129670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BA6B4-93B3-4F7E-BD03-1BF304EC89F1}">
      <dsp:nvSpPr>
        <dsp:cNvPr id="0" name=""/>
        <dsp:cNvSpPr/>
      </dsp:nvSpPr>
      <dsp:spPr>
        <a:xfrm>
          <a:off x="5616994" y="2460895"/>
          <a:ext cx="752089" cy="75208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3EDC5E-7956-4DCF-B0FB-6DBD601C2732}">
      <dsp:nvSpPr>
        <dsp:cNvPr id="0" name=""/>
        <dsp:cNvSpPr/>
      </dsp:nvSpPr>
      <dsp:spPr>
        <a:xfrm>
          <a:off x="6919258" y="2188586"/>
          <a:ext cx="3056522" cy="129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Membership of COBSEO, The Confederation of Service Charities </a:t>
          </a:r>
          <a:endParaRPr lang="en-US" sz="1800" kern="1200" dirty="0"/>
        </a:p>
      </dsp:txBody>
      <dsp:txXfrm>
        <a:off x="6919258" y="2188586"/>
        <a:ext cx="3056522" cy="1296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399296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0FB7-0884-4717-8C05-413A0075DC0A}" type="datetimeFigureOut">
              <a:rPr lang="en-GB" smtClean="0"/>
              <a:t>09/07/2021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62669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3896125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85612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267370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2130015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409605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81771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71348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337265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20FB7-0884-4717-8C05-413A0075DC0A}" type="datetimeFigureOut">
              <a:rPr lang="en-GB" smtClean="0"/>
              <a:t>09/07/2021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18560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720FB7-0884-4717-8C05-413A0075DC0A}" type="datetimeFigureOut">
              <a:rPr lang="en-GB" smtClean="0"/>
              <a:t>09/07/2021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75461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720FB7-0884-4717-8C05-413A0075DC0A}" type="datetimeFigureOut">
              <a:rPr lang="en-GB" smtClean="0"/>
              <a:t>09/07/2021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83775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720FB7-0884-4717-8C05-413A0075DC0A}" type="datetimeFigureOut">
              <a:rPr lang="en-GB" smtClean="0"/>
              <a:t>09/07/2021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04942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20FB7-0884-4717-8C05-413A0075DC0A}" type="datetimeFigureOut">
              <a:rPr lang="en-GB" smtClean="0"/>
              <a:t>09/07/2021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429172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0FB7-0884-4717-8C05-413A0075DC0A}" type="datetimeFigureOut">
              <a:rPr lang="en-GB" smtClean="0"/>
              <a:t>09/07/2021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154867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0FB7-0884-4717-8C05-413A0075DC0A}" type="datetimeFigureOut">
              <a:rPr lang="en-GB" smtClean="0"/>
              <a:t>09/07/2021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7C4C1-DC5A-4B8E-A490-47D05698971B}" type="slidenum">
              <a:rPr lang="en-GB" smtClean="0"/>
              <a:t>‹#›</a:t>
            </a:fld>
            <a:endParaRPr lang="en-GB"/>
          </a:p>
        </p:txBody>
      </p:sp>
    </p:spTree>
    <p:extLst>
      <p:ext uri="{BB962C8B-B14F-4D97-AF65-F5344CB8AC3E}">
        <p14:creationId xmlns:p14="http://schemas.microsoft.com/office/powerpoint/2010/main" val="230816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720FB7-0884-4717-8C05-413A0075DC0A}" type="datetimeFigureOut">
              <a:rPr lang="en-GB" smtClean="0"/>
              <a:t>09/07/2021</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47C4C1-DC5A-4B8E-A490-47D05698971B}" type="slidenum">
              <a:rPr lang="en-GB" smtClean="0"/>
              <a:t>‹#›</a:t>
            </a:fld>
            <a:endParaRPr lang="en-GB"/>
          </a:p>
        </p:txBody>
      </p:sp>
    </p:spTree>
    <p:extLst>
      <p:ext uri="{BB962C8B-B14F-4D97-AF65-F5344CB8AC3E}">
        <p14:creationId xmlns:p14="http://schemas.microsoft.com/office/powerpoint/2010/main" val="12907813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mailto:veteran8011@gmail.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11.pn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s://svgsilh.com/image/1976104.html" TargetMode="External"/><Relationship Id="rId11" Type="http://schemas.openxmlformats.org/officeDocument/2006/relationships/image" Target="../media/image18.png"/><Relationship Id="rId5" Type="http://schemas.openxmlformats.org/officeDocument/2006/relationships/image" Target="../media/image13.svg"/><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21E8CE-22FD-4F17-A283-2ABE211BFC1F}"/>
              </a:ext>
            </a:extLst>
          </p:cNvPr>
          <p:cNvSpPr>
            <a:spLocks noGrp="1"/>
          </p:cNvSpPr>
          <p:nvPr>
            <p:ph idx="1"/>
          </p:nvPr>
        </p:nvSpPr>
        <p:spPr>
          <a:xfrm>
            <a:off x="7625489" y="0"/>
            <a:ext cx="4566511" cy="3786494"/>
          </a:xfrm>
        </p:spPr>
        <p:txBody>
          <a:bodyPr anchor="b">
            <a:normAutofit fontScale="97500"/>
          </a:bodyPr>
          <a:lstStyle/>
          <a:p>
            <a:pPr marL="0" indent="0" algn="l">
              <a:buNone/>
            </a:pPr>
            <a:r>
              <a:rPr lang="en-GB" sz="3200" b="1" dirty="0"/>
              <a:t>Building Sustainable Recovery for Veterans, Reservists &amp; their Families through developing a Network of  Trained  ‘Veteran Peer Mentors’</a:t>
            </a:r>
          </a:p>
        </p:txBody>
      </p:sp>
      <p:sp>
        <p:nvSpPr>
          <p:cNvPr id="7" name="Subtitle 2">
            <a:extLst>
              <a:ext uri="{FF2B5EF4-FFF2-40B4-BE49-F238E27FC236}">
                <a16:creationId xmlns:a16="http://schemas.microsoft.com/office/drawing/2014/main" id="{67E4D226-4B65-4C40-8FA6-14E7257A6C31}"/>
              </a:ext>
            </a:extLst>
          </p:cNvPr>
          <p:cNvSpPr txBox="1">
            <a:spLocks/>
          </p:cNvSpPr>
          <p:nvPr/>
        </p:nvSpPr>
        <p:spPr>
          <a:xfrm>
            <a:off x="1204363" y="2819401"/>
            <a:ext cx="9035012" cy="25890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GB" sz="2600" dirty="0"/>
              <a:t>Dr Gillian Le Page </a:t>
            </a:r>
          </a:p>
          <a:p>
            <a:pPr marL="0" indent="0">
              <a:buNone/>
            </a:pPr>
            <a:r>
              <a:rPr lang="en-GB" sz="2600" dirty="0"/>
              <a:t>Mobile: 07902632949</a:t>
            </a:r>
          </a:p>
          <a:p>
            <a:pPr marL="0" indent="0">
              <a:buNone/>
            </a:pPr>
            <a:r>
              <a:rPr lang="en-GB" sz="2600" dirty="0"/>
              <a:t>email: </a:t>
            </a:r>
            <a:r>
              <a:rPr lang="en-GB" sz="2600" dirty="0">
                <a:hlinkClick r:id="rId2"/>
              </a:rPr>
              <a:t>veteran8011@gmail.com</a:t>
            </a:r>
            <a:r>
              <a:rPr lang="en-GB" sz="2600" dirty="0"/>
              <a:t> </a:t>
            </a:r>
          </a:p>
          <a:p>
            <a:pPr marL="0" indent="0">
              <a:buNone/>
            </a:pPr>
            <a:r>
              <a:rPr lang="en-GB" sz="2600" dirty="0"/>
              <a:t>Website: vcn.org.uk</a:t>
            </a:r>
            <a:endParaRPr lang="en-GB" sz="500" dirty="0"/>
          </a:p>
          <a:p>
            <a:endParaRPr lang="en-GB" sz="500" dirty="0"/>
          </a:p>
        </p:txBody>
      </p:sp>
      <p:sp>
        <p:nvSpPr>
          <p:cNvPr id="8" name="TextBox 7">
            <a:extLst>
              <a:ext uri="{FF2B5EF4-FFF2-40B4-BE49-F238E27FC236}">
                <a16:creationId xmlns:a16="http://schemas.microsoft.com/office/drawing/2014/main" id="{CFBC89F0-E26E-4AC6-8821-91CC1A277E4E}"/>
              </a:ext>
            </a:extLst>
          </p:cNvPr>
          <p:cNvSpPr txBox="1"/>
          <p:nvPr/>
        </p:nvSpPr>
        <p:spPr>
          <a:xfrm>
            <a:off x="0" y="2372237"/>
            <a:ext cx="2624435" cy="246221"/>
          </a:xfrm>
          <a:prstGeom prst="rect">
            <a:avLst/>
          </a:prstGeom>
          <a:noFill/>
        </p:spPr>
        <p:txBody>
          <a:bodyPr wrap="square" rtlCol="0">
            <a:spAutoFit/>
          </a:bodyPr>
          <a:lstStyle/>
          <a:p>
            <a:pPr algn="ctr"/>
            <a:r>
              <a:rPr lang="en-GB" sz="1000" b="1" dirty="0"/>
              <a:t>Registered Charity: 1191970</a:t>
            </a:r>
          </a:p>
        </p:txBody>
      </p:sp>
      <p:pic>
        <p:nvPicPr>
          <p:cNvPr id="9" name="Picture 8" descr="A close up of a logo&#10;&#10;Description automatically generated">
            <a:extLst>
              <a:ext uri="{FF2B5EF4-FFF2-40B4-BE49-F238E27FC236}">
                <a16:creationId xmlns:a16="http://schemas.microsoft.com/office/drawing/2014/main" id="{DAE1AF02-7703-4A83-8777-8E5866BE6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0" y="5100299"/>
            <a:ext cx="1978709" cy="188496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72130A1B-AF49-4F21-8222-FC4E3DDA4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0" y="91914"/>
            <a:ext cx="7626254" cy="2377909"/>
          </a:xfrm>
          <a:prstGeom prst="rect">
            <a:avLst/>
          </a:prstGeom>
        </p:spPr>
      </p:pic>
      <p:pic>
        <p:nvPicPr>
          <p:cNvPr id="12" name="Picture 4" descr="Image result for milton keynes council logo">
            <a:extLst>
              <a:ext uri="{FF2B5EF4-FFF2-40B4-BE49-F238E27FC236}">
                <a16:creationId xmlns:a16="http://schemas.microsoft.com/office/drawing/2014/main" id="{950BEC3D-FDD5-42C4-AEF9-3376D345B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1890" y="5089506"/>
            <a:ext cx="1314263" cy="9863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edford borough council logo">
            <a:extLst>
              <a:ext uri="{FF2B5EF4-FFF2-40B4-BE49-F238E27FC236}">
                <a16:creationId xmlns:a16="http://schemas.microsoft.com/office/drawing/2014/main" id="{813552CD-BFCE-4DCE-A9F8-6EA7C8B763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520" y="5356002"/>
            <a:ext cx="2018669" cy="81776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E164797-FFA4-4751-B63D-91D901009176}"/>
              </a:ext>
            </a:extLst>
          </p:cNvPr>
          <p:cNvSpPr txBox="1">
            <a:spLocks/>
          </p:cNvSpPr>
          <p:nvPr/>
        </p:nvSpPr>
        <p:spPr>
          <a:xfrm>
            <a:off x="8182466" y="6354657"/>
            <a:ext cx="3849279" cy="318278"/>
          </a:xfrm>
          <a:prstGeom prst="rect">
            <a:avLst/>
          </a:prstGeom>
          <a:effectLst/>
        </p:spPr>
        <p:txBody>
          <a:bodyPr vert="horz" lIns="91440" tIns="45720" rIns="91440" bIns="45720" rtlCol="0" anchor="b">
            <a:normAutofit fontScale="2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sz="2900" dirty="0"/>
            </a:br>
            <a:br>
              <a:rPr lang="en-GB" sz="2900" dirty="0"/>
            </a:br>
            <a:br>
              <a:rPr lang="en-GB" sz="2900" dirty="0"/>
            </a:br>
            <a:br>
              <a:rPr lang="en-GB" sz="2900" dirty="0"/>
            </a:br>
            <a:br>
              <a:rPr lang="en-GB" sz="2900" dirty="0"/>
            </a:br>
            <a:br>
              <a:rPr lang="en-GB" sz="2900" dirty="0"/>
            </a:br>
            <a:r>
              <a:rPr lang="en-GB" sz="5600" b="1" i="1" dirty="0"/>
              <a:t>Supported by Milton Keynes Council &amp; Bedford Borough Council</a:t>
            </a:r>
          </a:p>
        </p:txBody>
      </p:sp>
      <p:pic>
        <p:nvPicPr>
          <p:cNvPr id="1026" name="Picture 2" descr="Intrepid Receives the Bronze Award from the Armed Forces Covenant Employer  Recognition Scheme - Close Protection | Residential Security | Bodyguard &amp;  Personal Protection">
            <a:extLst>
              <a:ext uri="{FF2B5EF4-FFF2-40B4-BE49-F238E27FC236}">
                <a16:creationId xmlns:a16="http://schemas.microsoft.com/office/drawing/2014/main" id="{8D834898-B163-48C8-ACB5-7C8D31C518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30378" r="15739" b="42406"/>
          <a:stretch/>
        </p:blipFill>
        <p:spPr bwMode="auto">
          <a:xfrm>
            <a:off x="1592669" y="5618375"/>
            <a:ext cx="3557812" cy="10545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1FA45B9-C7AD-4AEA-9C5A-9E1C92BE3D8B}"/>
              </a:ext>
            </a:extLst>
          </p:cNvPr>
          <p:cNvPicPr>
            <a:picLocks noChangeAspect="1"/>
          </p:cNvPicPr>
          <p:nvPr/>
        </p:nvPicPr>
        <p:blipFill rotWithShape="1">
          <a:blip r:embed="rId8"/>
          <a:srcRect l="57350" t="24711" r="15939" b="35985"/>
          <a:stretch/>
        </p:blipFill>
        <p:spPr>
          <a:xfrm>
            <a:off x="5445684" y="5421527"/>
            <a:ext cx="1624419" cy="1344559"/>
          </a:xfrm>
          <a:prstGeom prst="rect">
            <a:avLst/>
          </a:prstGeom>
        </p:spPr>
      </p:pic>
    </p:spTree>
    <p:extLst>
      <p:ext uri="{BB962C8B-B14F-4D97-AF65-F5344CB8AC3E}">
        <p14:creationId xmlns:p14="http://schemas.microsoft.com/office/powerpoint/2010/main" val="406099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a:extLst>
              <a:ext uri="{FF2B5EF4-FFF2-40B4-BE49-F238E27FC236}">
                <a16:creationId xmlns:a16="http://schemas.microsoft.com/office/drawing/2014/main" id="{A207C677-601E-463C-8ADF-7E076B573966}"/>
              </a:ext>
            </a:extLst>
          </p:cNvPr>
          <p:cNvSpPr txBox="1">
            <a:spLocks noGrp="1"/>
          </p:cNvSpPr>
          <p:nvPr>
            <p:ph type="title"/>
          </p:nvPr>
        </p:nvSpPr>
        <p:spPr>
          <a:xfrm>
            <a:off x="1659851" y="854694"/>
            <a:ext cx="3416505" cy="2574306"/>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90000"/>
          </a:bodyPr>
          <a:lstStyle/>
          <a:p>
            <a:pPr algn="l">
              <a:spcAft>
                <a:spcPts val="800"/>
              </a:spcAft>
            </a:pPr>
            <a:r>
              <a:rPr lang="en-GB" sz="3600"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What else will the</a:t>
            </a:r>
            <a:br>
              <a:rPr lang="en-GB" sz="3600"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en-GB" sz="3600" b="1" dirty="0">
                <a:ln w="9525" cap="flat" cmpd="sng" algn="ctr">
                  <a:solidFill>
                    <a:srgbClr val="8439BD"/>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V</a:t>
            </a:r>
            <a:r>
              <a:rPr lang="en-GB" sz="3600" b="1" dirty="0">
                <a:ln w="9525" cap="flat" cmpd="sng" algn="ctr">
                  <a:solidFill>
                    <a:srgbClr val="FFFFFF"/>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eterans </a:t>
            </a:r>
            <a:r>
              <a:rPr lang="en-GB" sz="3600" b="1" dirty="0">
                <a:ln w="9525" cap="flat" cmpd="sng" algn="ctr">
                  <a:solidFill>
                    <a:srgbClr val="8439BD"/>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C</a:t>
            </a:r>
            <a:r>
              <a:rPr lang="en-GB" sz="3600" b="1" dirty="0">
                <a:ln w="9525" cap="flat" cmpd="sng" algn="ctr">
                  <a:solidFill>
                    <a:srgbClr val="FFFFFF"/>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ommunity </a:t>
            </a:r>
            <a:r>
              <a:rPr lang="en-GB" sz="3600" b="1" dirty="0">
                <a:ln w="9525" cap="flat" cmpd="sng" algn="ctr">
                  <a:solidFill>
                    <a:srgbClr val="8439BD"/>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N</a:t>
            </a:r>
            <a:r>
              <a:rPr lang="en-GB" sz="3600" b="1" dirty="0">
                <a:ln w="9525" cap="flat" cmpd="sng" algn="ctr">
                  <a:solidFill>
                    <a:srgbClr val="FFFFFF"/>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etwork do?</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9D0ECB5-05BE-4253-9FEB-88652FB5B437}"/>
              </a:ext>
            </a:extLst>
          </p:cNvPr>
          <p:cNvSpPr>
            <a:spLocks noGrp="1"/>
          </p:cNvSpPr>
          <p:nvPr>
            <p:ph sz="half" idx="2"/>
          </p:nvPr>
        </p:nvSpPr>
        <p:spPr>
          <a:xfrm>
            <a:off x="7115646" y="704157"/>
            <a:ext cx="3225554" cy="3722069"/>
          </a:xfrm>
        </p:spPr>
        <p:txBody>
          <a:bodyPr>
            <a:noAutofit/>
          </a:bodyPr>
          <a:lstStyle/>
          <a:p>
            <a:pPr marL="0" indent="0" algn="ctr">
              <a:buNone/>
            </a:pPr>
            <a:r>
              <a:rPr lang="en-GB" sz="4400" b="1" dirty="0"/>
              <a:t>Hub Outcomes</a:t>
            </a:r>
            <a:br>
              <a:rPr lang="en-GB" sz="4400" b="1" dirty="0"/>
            </a:br>
            <a:r>
              <a:rPr lang="en-GB" sz="2400" dirty="0"/>
              <a:t>First Drop-in Outcomes</a:t>
            </a:r>
            <a:br>
              <a:rPr lang="en-GB" sz="2400" dirty="0"/>
            </a:br>
            <a:r>
              <a:rPr lang="en-GB" sz="2400" dirty="0"/>
              <a:t> - </a:t>
            </a:r>
            <a:r>
              <a:rPr lang="en-GB" sz="2400" b="1" dirty="0">
                <a:solidFill>
                  <a:srgbClr val="C00000"/>
                </a:solidFill>
              </a:rPr>
              <a:t>19</a:t>
            </a:r>
            <a:r>
              <a:rPr lang="en-GB" sz="2400" dirty="0"/>
              <a:t> Professional Agencies attended and gave a 5 minute presentation</a:t>
            </a:r>
            <a:br>
              <a:rPr lang="en-GB" sz="2400" dirty="0"/>
            </a:br>
            <a:r>
              <a:rPr lang="en-GB" sz="2400" dirty="0"/>
              <a:t> - </a:t>
            </a:r>
            <a:r>
              <a:rPr lang="en-GB" sz="2400" b="1" dirty="0">
                <a:solidFill>
                  <a:srgbClr val="C00000"/>
                </a:solidFill>
              </a:rPr>
              <a:t>55</a:t>
            </a:r>
            <a:r>
              <a:rPr lang="en-GB" sz="2400" dirty="0"/>
              <a:t> veterans attended</a:t>
            </a:r>
            <a:br>
              <a:rPr lang="en-GB" sz="2400" dirty="0"/>
            </a:br>
            <a:endParaRPr lang="en-GB" sz="2400" b="1" dirty="0"/>
          </a:p>
        </p:txBody>
      </p:sp>
      <p:sp>
        <p:nvSpPr>
          <p:cNvPr id="2" name="TextBox 1">
            <a:extLst>
              <a:ext uri="{FF2B5EF4-FFF2-40B4-BE49-F238E27FC236}">
                <a16:creationId xmlns:a16="http://schemas.microsoft.com/office/drawing/2014/main" id="{CE55868E-A3E7-4278-994D-90D4B9DC0E91}"/>
              </a:ext>
            </a:extLst>
          </p:cNvPr>
          <p:cNvSpPr txBox="1"/>
          <p:nvPr/>
        </p:nvSpPr>
        <p:spPr>
          <a:xfrm>
            <a:off x="1515896" y="3255499"/>
            <a:ext cx="4239276" cy="1938992"/>
          </a:xfrm>
          <a:prstGeom prst="rect">
            <a:avLst/>
          </a:prstGeom>
          <a:noFill/>
        </p:spPr>
        <p:txBody>
          <a:bodyPr wrap="square" rtlCol="0">
            <a:spAutoFit/>
          </a:bodyPr>
          <a:lstStyle/>
          <a:p>
            <a:r>
              <a:rPr lang="en-GB" sz="2400" b="1" dirty="0"/>
              <a:t>Set up in partnership with national and local veteran services / charities, a monthly veteran / reservist and family drop-in</a:t>
            </a:r>
          </a:p>
        </p:txBody>
      </p:sp>
      <p:sp>
        <p:nvSpPr>
          <p:cNvPr id="165" name="TextBox 164">
            <a:extLst>
              <a:ext uri="{FF2B5EF4-FFF2-40B4-BE49-F238E27FC236}">
                <a16:creationId xmlns:a16="http://schemas.microsoft.com/office/drawing/2014/main" id="{6C2E04F7-76A5-48F9-B942-D301121ACB37}"/>
              </a:ext>
            </a:extLst>
          </p:cNvPr>
          <p:cNvSpPr txBox="1"/>
          <p:nvPr/>
        </p:nvSpPr>
        <p:spPr>
          <a:xfrm>
            <a:off x="3976426" y="5222221"/>
            <a:ext cx="5088061" cy="646331"/>
          </a:xfrm>
          <a:prstGeom prst="rect">
            <a:avLst/>
          </a:prstGeom>
          <a:noFill/>
        </p:spPr>
        <p:txBody>
          <a:bodyPr wrap="square" rtlCol="0">
            <a:spAutoFit/>
          </a:bodyPr>
          <a:lstStyle/>
          <a:p>
            <a:pPr algn="ctr"/>
            <a:r>
              <a:rPr lang="en-GB" i="1" dirty="0"/>
              <a:t>THE DROP-IN WILL REOPEN AS SOON AS COVID RESTRICTIONS ALLOW</a:t>
            </a:r>
          </a:p>
        </p:txBody>
      </p:sp>
      <p:pic>
        <p:nvPicPr>
          <p:cNvPr id="6" name="Picture 5" descr="A picture containing icon&#10;&#10;Description automatically generated">
            <a:extLst>
              <a:ext uri="{FF2B5EF4-FFF2-40B4-BE49-F238E27FC236}">
                <a16:creationId xmlns:a16="http://schemas.microsoft.com/office/drawing/2014/main" id="{3F1AC2F4-CB46-4930-9C26-92E97AF7A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207916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4A1E932-5990-425E-88D7-F49CCC149D33}"/>
              </a:ext>
            </a:extLst>
          </p:cNvPr>
          <p:cNvSpPr>
            <a:spLocks noChangeArrowheads="1"/>
          </p:cNvSpPr>
          <p:nvPr/>
        </p:nvSpPr>
        <p:spPr bwMode="auto">
          <a:xfrm>
            <a:off x="4527146" y="2587359"/>
            <a:ext cx="2265362" cy="2363788"/>
          </a:xfrm>
          <a:prstGeom prst="flowChartConnector">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VCN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Bletchley HUB</a:t>
            </a:r>
            <a:endParaRPr kumimoji="0" lang="en-US" altLang="en-US" sz="1100" b="1"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One</a:t>
            </a:r>
            <a:endParaRPr kumimoji="0" lang="en-US" altLang="en-US" sz="1100" b="1"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Stop</a:t>
            </a:r>
            <a:endParaRPr kumimoji="0" lang="en-US" altLang="en-US" sz="1100" b="1"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Shop</a:t>
            </a:r>
            <a:endParaRPr kumimoji="0" lang="en-US" altLang="en-US" sz="1100" b="1"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Veterans Reservists &amp; Family Support</a:t>
            </a:r>
            <a:endParaRPr kumimoji="0" lang="en-US" altLang="en-US" sz="1800" b="1" i="0" u="none" strike="noStrike" cap="none" normalizeH="0" baseline="0" dirty="0">
              <a:ln>
                <a:noFill/>
              </a:ln>
              <a:solidFill>
                <a:srgbClr val="002060"/>
              </a:solidFill>
              <a:effectLst/>
              <a:latin typeface="Arial" panose="020B0604020202020204" pitchFamily="34" charset="0"/>
            </a:endParaRPr>
          </a:p>
        </p:txBody>
      </p:sp>
      <p:sp>
        <p:nvSpPr>
          <p:cNvPr id="4" name="Text Box 4">
            <a:extLst>
              <a:ext uri="{FF2B5EF4-FFF2-40B4-BE49-F238E27FC236}">
                <a16:creationId xmlns:a16="http://schemas.microsoft.com/office/drawing/2014/main" id="{77B3E057-4ACD-4ED6-A8D2-CE8CBF735EE4}"/>
              </a:ext>
            </a:extLst>
          </p:cNvPr>
          <p:cNvSpPr>
            <a:spLocks noChangeArrowheads="1"/>
          </p:cNvSpPr>
          <p:nvPr/>
        </p:nvSpPr>
        <p:spPr bwMode="auto">
          <a:xfrm>
            <a:off x="6705356" y="2075872"/>
            <a:ext cx="1283300" cy="942975"/>
          </a:xfrm>
          <a:prstGeom prst="flowChartConnector">
            <a:avLst/>
          </a:prstGeom>
          <a:solidFill>
            <a:srgbClr val="FFFFFF"/>
          </a:solidFill>
          <a:ln w="3175">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2060"/>
                </a:solidFill>
                <a:effectLst/>
                <a:latin typeface="Arial" panose="020B0604020202020204" pitchFamily="34" charset="0"/>
              </a:rPr>
              <a:t>MKC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2060"/>
                </a:solidFill>
                <a:effectLst/>
                <a:latin typeface="Arial" panose="020B0604020202020204" pitchFamily="34" charset="0"/>
              </a:rPr>
              <a:t>HOUSING OPTIONS</a:t>
            </a:r>
          </a:p>
        </p:txBody>
      </p:sp>
      <p:sp>
        <p:nvSpPr>
          <p:cNvPr id="8" name="Text Box 5">
            <a:extLst>
              <a:ext uri="{FF2B5EF4-FFF2-40B4-BE49-F238E27FC236}">
                <a16:creationId xmlns:a16="http://schemas.microsoft.com/office/drawing/2014/main" id="{E3BC6031-DF94-4C61-B20D-30E396AA7EC1}"/>
              </a:ext>
            </a:extLst>
          </p:cNvPr>
          <p:cNvSpPr txBox="1"/>
          <p:nvPr/>
        </p:nvSpPr>
        <p:spPr>
          <a:xfrm>
            <a:off x="7724127" y="3012053"/>
            <a:ext cx="876300" cy="923925"/>
          </a:xfrm>
          <a:prstGeom prst="flowChartConnector">
            <a:avLst/>
          </a:prstGeom>
          <a:solidFill>
            <a:sysClr val="window" lastClr="FFFFFF"/>
          </a:solid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8C6D2B22-5476-4693-84D7-BBD3C7ADB892}"/>
              </a:ext>
            </a:extLst>
          </p:cNvPr>
          <p:cNvSpPr txBox="1"/>
          <p:nvPr/>
        </p:nvSpPr>
        <p:spPr>
          <a:xfrm>
            <a:off x="14567801" y="5531729"/>
            <a:ext cx="113141" cy="165868"/>
          </a:xfrm>
          <a:prstGeom prst="flowChartConnector">
            <a:avLst/>
          </a:prstGeom>
          <a:solidFill>
            <a:sysClr val="window" lastClr="FFFFFF"/>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5D620A22-ADD0-4254-889A-EEFEEA68117A}"/>
              </a:ext>
            </a:extLst>
          </p:cNvPr>
          <p:cNvSpPr>
            <a:spLocks noChangeArrowheads="1"/>
          </p:cNvSpPr>
          <p:nvPr/>
        </p:nvSpPr>
        <p:spPr bwMode="auto">
          <a:xfrm>
            <a:off x="4975605" y="1113073"/>
            <a:ext cx="1085902" cy="927100"/>
          </a:xfrm>
          <a:prstGeom prst="flowChartConnector">
            <a:avLst/>
          </a:prstGeom>
          <a:solidFill>
            <a:srgbClr val="FFFFFF"/>
          </a:solidFill>
          <a:ln w="57150">
            <a:noFill/>
            <a:round/>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2060"/>
                </a:solidFill>
                <a:effectLst/>
                <a:latin typeface="Arial" panose="020B0604020202020204" pitchFamily="34" charset="0"/>
              </a:rPr>
              <a:t>OP</a:t>
            </a:r>
          </a:p>
          <a:p>
            <a:pPr marL="0" marR="0" lvl="0" indent="0" defTabSz="914400" rtl="0" eaLnBrk="0" fontAlgn="base" latinLnBrk="0" hangingPunct="0">
              <a:lnSpc>
                <a:spcPct val="100000"/>
              </a:lnSpc>
              <a:spcBef>
                <a:spcPct val="0"/>
              </a:spcBef>
              <a:spcAft>
                <a:spcPct val="0"/>
              </a:spcAft>
              <a:buClrTx/>
              <a:buSzTx/>
              <a:buFontTx/>
              <a:buNone/>
              <a:tabLst/>
            </a:pPr>
            <a:r>
              <a:rPr lang="en-US" altLang="en-US" sz="800" b="1" dirty="0">
                <a:solidFill>
                  <a:srgbClr val="002060"/>
                </a:solidFill>
                <a:latin typeface="Arial" panose="020B0604020202020204" pitchFamily="34" charset="0"/>
              </a:rPr>
              <a:t>COURAG</a:t>
            </a:r>
            <a:r>
              <a:rPr lang="en-US" altLang="en-US" sz="800" dirty="0">
                <a:solidFill>
                  <a:srgbClr val="002060"/>
                </a:solidFill>
                <a:latin typeface="Arial" panose="020B0604020202020204" pitchFamily="34" charset="0"/>
              </a:rPr>
              <a:t>E</a:t>
            </a:r>
            <a:endParaRPr kumimoji="0" lang="en-US" altLang="en-US" sz="800" b="0" i="0" u="none" strike="noStrike" cap="none" normalizeH="0" baseline="0" dirty="0">
              <a:ln>
                <a:noFill/>
              </a:ln>
              <a:solidFill>
                <a:srgbClr val="002060"/>
              </a:solidFill>
              <a:effectLst/>
              <a:latin typeface="Arial" panose="020B0604020202020204" pitchFamily="34" charset="0"/>
            </a:endParaRPr>
          </a:p>
        </p:txBody>
      </p:sp>
      <p:cxnSp>
        <p:nvCxnSpPr>
          <p:cNvPr id="15" name="Straight Connector 14">
            <a:extLst>
              <a:ext uri="{FF2B5EF4-FFF2-40B4-BE49-F238E27FC236}">
                <a16:creationId xmlns:a16="http://schemas.microsoft.com/office/drawing/2014/main" id="{05779926-33C5-4139-BCE4-7985C23380A4}"/>
              </a:ext>
            </a:extLst>
          </p:cNvPr>
          <p:cNvCxnSpPr>
            <a:cxnSpLocks/>
            <a:endCxn id="63" idx="2"/>
          </p:cNvCxnSpPr>
          <p:nvPr/>
        </p:nvCxnSpPr>
        <p:spPr>
          <a:xfrm flipV="1">
            <a:off x="6149538" y="1969079"/>
            <a:ext cx="233166" cy="618282"/>
          </a:xfrm>
          <a:prstGeom prst="line">
            <a:avLst/>
          </a:prstGeom>
          <a:ln w="57150">
            <a:solidFill>
              <a:srgbClr val="1CC3EA"/>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8CC63A-BAFF-4AE0-807F-8BDD03D5FDFC}"/>
              </a:ext>
            </a:extLst>
          </p:cNvPr>
          <p:cNvCxnSpPr>
            <a:cxnSpLocks/>
          </p:cNvCxnSpPr>
          <p:nvPr/>
        </p:nvCxnSpPr>
        <p:spPr>
          <a:xfrm flipH="1" flipV="1">
            <a:off x="8367578" y="4227334"/>
            <a:ext cx="416047" cy="553178"/>
          </a:xfrm>
          <a:prstGeom prst="line">
            <a:avLst/>
          </a:prstGeom>
          <a:ln w="28575">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B5045E-89A9-4037-B384-DBE16C5D2075}"/>
              </a:ext>
            </a:extLst>
          </p:cNvPr>
          <p:cNvCxnSpPr>
            <a:cxnSpLocks/>
          </p:cNvCxnSpPr>
          <p:nvPr/>
        </p:nvCxnSpPr>
        <p:spPr>
          <a:xfrm flipH="1" flipV="1">
            <a:off x="9166504" y="4050292"/>
            <a:ext cx="1" cy="587534"/>
          </a:xfrm>
          <a:prstGeom prst="line">
            <a:avLst/>
          </a:prstGeom>
          <a:ln w="28575">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7EF313-CC58-4CA1-A50D-DD7D9F670D97}"/>
              </a:ext>
            </a:extLst>
          </p:cNvPr>
          <p:cNvCxnSpPr>
            <a:cxnSpLocks/>
          </p:cNvCxnSpPr>
          <p:nvPr/>
        </p:nvCxnSpPr>
        <p:spPr>
          <a:xfrm flipV="1">
            <a:off x="9704815" y="4073814"/>
            <a:ext cx="407114" cy="675528"/>
          </a:xfrm>
          <a:prstGeom prst="line">
            <a:avLst/>
          </a:prstGeom>
          <a:ln w="28575">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98BF8D-3FFE-4C9F-8FCE-E1FF9B9DDA32}"/>
              </a:ext>
            </a:extLst>
          </p:cNvPr>
          <p:cNvCxnSpPr>
            <a:cxnSpLocks/>
          </p:cNvCxnSpPr>
          <p:nvPr/>
        </p:nvCxnSpPr>
        <p:spPr>
          <a:xfrm>
            <a:off x="2667315" y="2084275"/>
            <a:ext cx="1907635" cy="927471"/>
          </a:xfrm>
          <a:prstGeom prst="line">
            <a:avLst/>
          </a:prstGeom>
          <a:noFill/>
          <a:ln w="57150" cap="flat" cmpd="sng" algn="ctr">
            <a:solidFill>
              <a:srgbClr val="1CC3EA"/>
            </a:solidFill>
            <a:prstDash val="lgDashDot"/>
          </a:ln>
          <a:effectLst/>
        </p:spPr>
      </p:cxnSp>
      <p:cxnSp>
        <p:nvCxnSpPr>
          <p:cNvPr id="20" name="Straight Connector 19">
            <a:extLst>
              <a:ext uri="{FF2B5EF4-FFF2-40B4-BE49-F238E27FC236}">
                <a16:creationId xmlns:a16="http://schemas.microsoft.com/office/drawing/2014/main" id="{89E9BF6C-689E-46AA-8E94-F08D4C4F7650}"/>
              </a:ext>
            </a:extLst>
          </p:cNvPr>
          <p:cNvCxnSpPr>
            <a:cxnSpLocks/>
          </p:cNvCxnSpPr>
          <p:nvPr/>
        </p:nvCxnSpPr>
        <p:spPr>
          <a:xfrm>
            <a:off x="3986185" y="1812946"/>
            <a:ext cx="894298" cy="852954"/>
          </a:xfrm>
          <a:prstGeom prst="line">
            <a:avLst/>
          </a:prstGeom>
          <a:noFill/>
          <a:ln w="57150" cap="flat" cmpd="sng" algn="ctr">
            <a:solidFill>
              <a:srgbClr val="1CC3EA"/>
            </a:solidFill>
            <a:prstDash val="dashDot"/>
          </a:ln>
          <a:effectLst/>
        </p:spPr>
      </p:cxnSp>
      <p:cxnSp>
        <p:nvCxnSpPr>
          <p:cNvPr id="21" name="Straight Connector 20">
            <a:extLst>
              <a:ext uri="{FF2B5EF4-FFF2-40B4-BE49-F238E27FC236}">
                <a16:creationId xmlns:a16="http://schemas.microsoft.com/office/drawing/2014/main" id="{9AC8505B-6A38-4B7A-9817-28EDDA47D848}"/>
              </a:ext>
            </a:extLst>
          </p:cNvPr>
          <p:cNvCxnSpPr>
            <a:cxnSpLocks/>
          </p:cNvCxnSpPr>
          <p:nvPr/>
        </p:nvCxnSpPr>
        <p:spPr>
          <a:xfrm flipH="1">
            <a:off x="5495529" y="1945114"/>
            <a:ext cx="1" cy="493317"/>
          </a:xfrm>
          <a:prstGeom prst="line">
            <a:avLst/>
          </a:prstGeom>
          <a:noFill/>
          <a:ln w="57150" cap="flat" cmpd="sng" algn="ctr">
            <a:solidFill>
              <a:srgbClr val="1CC3EA"/>
            </a:solidFill>
            <a:prstDash val="dashDot"/>
          </a:ln>
          <a:effectLst/>
        </p:spPr>
      </p:cxnSp>
      <p:cxnSp>
        <p:nvCxnSpPr>
          <p:cNvPr id="22" name="Straight Connector 21">
            <a:extLst>
              <a:ext uri="{FF2B5EF4-FFF2-40B4-BE49-F238E27FC236}">
                <a16:creationId xmlns:a16="http://schemas.microsoft.com/office/drawing/2014/main" id="{866FD0BB-93B0-469B-9C1E-F1B3AEA4BEB9}"/>
              </a:ext>
            </a:extLst>
          </p:cNvPr>
          <p:cNvCxnSpPr>
            <a:cxnSpLocks/>
          </p:cNvCxnSpPr>
          <p:nvPr/>
        </p:nvCxnSpPr>
        <p:spPr>
          <a:xfrm flipH="1">
            <a:off x="5097921" y="5034402"/>
            <a:ext cx="207498" cy="470642"/>
          </a:xfrm>
          <a:prstGeom prst="line">
            <a:avLst/>
          </a:prstGeom>
          <a:noFill/>
          <a:ln w="57150" cap="flat" cmpd="sng" algn="ctr">
            <a:solidFill>
              <a:srgbClr val="1CC3EA"/>
            </a:solidFill>
            <a:prstDash val="dashDot"/>
          </a:ln>
          <a:effectLst/>
        </p:spPr>
      </p:cxnSp>
      <p:cxnSp>
        <p:nvCxnSpPr>
          <p:cNvPr id="23" name="Straight Connector 22">
            <a:extLst>
              <a:ext uri="{FF2B5EF4-FFF2-40B4-BE49-F238E27FC236}">
                <a16:creationId xmlns:a16="http://schemas.microsoft.com/office/drawing/2014/main" id="{83C1017D-1C05-4284-A829-142A8A8B4BF5}"/>
              </a:ext>
            </a:extLst>
          </p:cNvPr>
          <p:cNvCxnSpPr>
            <a:cxnSpLocks/>
          </p:cNvCxnSpPr>
          <p:nvPr/>
        </p:nvCxnSpPr>
        <p:spPr>
          <a:xfrm flipV="1">
            <a:off x="3986185" y="4714809"/>
            <a:ext cx="651527" cy="755086"/>
          </a:xfrm>
          <a:prstGeom prst="line">
            <a:avLst/>
          </a:prstGeom>
          <a:noFill/>
          <a:ln w="57150" cap="flat" cmpd="sng" algn="ctr">
            <a:solidFill>
              <a:srgbClr val="1CC3EA"/>
            </a:solidFill>
            <a:prstDash val="lgDashDot"/>
          </a:ln>
          <a:effectLst/>
        </p:spPr>
      </p:cxnSp>
      <p:sp>
        <p:nvSpPr>
          <p:cNvPr id="11" name="Text Box 2">
            <a:extLst>
              <a:ext uri="{FF2B5EF4-FFF2-40B4-BE49-F238E27FC236}">
                <a16:creationId xmlns:a16="http://schemas.microsoft.com/office/drawing/2014/main" id="{075FCBC0-35DA-4351-A7C9-73A3B99D62EE}"/>
              </a:ext>
            </a:extLst>
          </p:cNvPr>
          <p:cNvSpPr txBox="1">
            <a:spLocks noChangeArrowheads="1"/>
          </p:cNvSpPr>
          <p:nvPr/>
        </p:nvSpPr>
        <p:spPr bwMode="auto">
          <a:xfrm>
            <a:off x="8055740" y="2346522"/>
            <a:ext cx="3138502"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Community Outreach across MK</a:t>
            </a:r>
            <a:endParaRPr kumimoji="0" lang="en-US" altLang="en-US" sz="1800" b="1" i="0" u="none" strike="noStrike" cap="none" normalizeH="0" baseline="0" dirty="0">
              <a:ln>
                <a:noFill/>
              </a:ln>
              <a:solidFill>
                <a:srgbClr val="002060"/>
              </a:solidFill>
              <a:effectLst/>
              <a:latin typeface="Arial" panose="020B0604020202020204" pitchFamily="34" charset="0"/>
            </a:endParaRPr>
          </a:p>
        </p:txBody>
      </p:sp>
      <p:sp>
        <p:nvSpPr>
          <p:cNvPr id="26" name="Arrow: Up 25">
            <a:extLst>
              <a:ext uri="{FF2B5EF4-FFF2-40B4-BE49-F238E27FC236}">
                <a16:creationId xmlns:a16="http://schemas.microsoft.com/office/drawing/2014/main" id="{7F375376-CBA3-4640-84DC-ACA7EA1D5B7B}"/>
              </a:ext>
            </a:extLst>
          </p:cNvPr>
          <p:cNvSpPr/>
          <p:nvPr/>
        </p:nvSpPr>
        <p:spPr>
          <a:xfrm>
            <a:off x="9223171" y="1223110"/>
            <a:ext cx="484505" cy="425450"/>
          </a:xfrm>
          <a:prstGeom prst="up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27" name="Straight Arrow Connector 26">
            <a:extLst>
              <a:ext uri="{FF2B5EF4-FFF2-40B4-BE49-F238E27FC236}">
                <a16:creationId xmlns:a16="http://schemas.microsoft.com/office/drawing/2014/main" id="{6DC110B3-050E-4319-8F8B-E08148AECFD1}"/>
              </a:ext>
            </a:extLst>
          </p:cNvPr>
          <p:cNvCxnSpPr>
            <a:cxnSpLocks/>
            <a:stCxn id="9" idx="0"/>
          </p:cNvCxnSpPr>
          <p:nvPr/>
        </p:nvCxnSpPr>
        <p:spPr>
          <a:xfrm flipV="1">
            <a:off x="14624372" y="5146019"/>
            <a:ext cx="283194" cy="385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8A535E-E50C-4E16-933F-D46A2D14DCAD}"/>
              </a:ext>
            </a:extLst>
          </p:cNvPr>
          <p:cNvCxnSpPr>
            <a:cxnSpLocks/>
          </p:cNvCxnSpPr>
          <p:nvPr/>
        </p:nvCxnSpPr>
        <p:spPr>
          <a:xfrm flipH="1" flipV="1">
            <a:off x="8169310" y="2879109"/>
            <a:ext cx="6613" cy="354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80D8474-D42D-4DC2-88C0-48BE9E7E5D93}"/>
              </a:ext>
            </a:extLst>
          </p:cNvPr>
          <p:cNvCxnSpPr>
            <a:cxnSpLocks/>
          </p:cNvCxnSpPr>
          <p:nvPr/>
        </p:nvCxnSpPr>
        <p:spPr>
          <a:xfrm flipH="1" flipV="1">
            <a:off x="10332922" y="2714814"/>
            <a:ext cx="4873" cy="3321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Arrow: Up 29">
            <a:extLst>
              <a:ext uri="{FF2B5EF4-FFF2-40B4-BE49-F238E27FC236}">
                <a16:creationId xmlns:a16="http://schemas.microsoft.com/office/drawing/2014/main" id="{4BC1A5AF-A4B4-4237-BFA0-E290B66B050A}"/>
              </a:ext>
            </a:extLst>
          </p:cNvPr>
          <p:cNvSpPr/>
          <p:nvPr/>
        </p:nvSpPr>
        <p:spPr>
          <a:xfrm rot="18774409">
            <a:off x="8125326" y="1629636"/>
            <a:ext cx="484505" cy="542605"/>
          </a:xfrm>
          <a:prstGeom prst="up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Arrow: Up 30">
            <a:extLst>
              <a:ext uri="{FF2B5EF4-FFF2-40B4-BE49-F238E27FC236}">
                <a16:creationId xmlns:a16="http://schemas.microsoft.com/office/drawing/2014/main" id="{2A0BC52A-42F1-46AD-B80A-550C332FC16C}"/>
              </a:ext>
            </a:extLst>
          </p:cNvPr>
          <p:cNvSpPr/>
          <p:nvPr/>
        </p:nvSpPr>
        <p:spPr>
          <a:xfrm rot="4009024">
            <a:off x="10343438" y="1677455"/>
            <a:ext cx="484505" cy="425450"/>
          </a:xfrm>
          <a:prstGeom prst="up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3" name="Straight Connector 32">
            <a:extLst>
              <a:ext uri="{FF2B5EF4-FFF2-40B4-BE49-F238E27FC236}">
                <a16:creationId xmlns:a16="http://schemas.microsoft.com/office/drawing/2014/main" id="{7351B49B-2CE1-40DC-852D-444C0B9ABFF0}"/>
              </a:ext>
            </a:extLst>
          </p:cNvPr>
          <p:cNvCxnSpPr>
            <a:cxnSpLocks/>
          </p:cNvCxnSpPr>
          <p:nvPr/>
        </p:nvCxnSpPr>
        <p:spPr>
          <a:xfrm>
            <a:off x="6952872" y="4207743"/>
            <a:ext cx="1511724" cy="836919"/>
          </a:xfrm>
          <a:prstGeom prst="line">
            <a:avLst/>
          </a:prstGeom>
          <a:noFill/>
          <a:ln w="57150" cap="flat" cmpd="sng" algn="ctr">
            <a:solidFill>
              <a:srgbClr val="1CC3EA"/>
            </a:solidFill>
            <a:prstDash val="lgDashDot"/>
          </a:ln>
          <a:effectLst/>
        </p:spPr>
      </p:cxnSp>
      <p:cxnSp>
        <p:nvCxnSpPr>
          <p:cNvPr id="37" name="Straight Connector 36">
            <a:extLst>
              <a:ext uri="{FF2B5EF4-FFF2-40B4-BE49-F238E27FC236}">
                <a16:creationId xmlns:a16="http://schemas.microsoft.com/office/drawing/2014/main" id="{1207F684-9D33-47C8-9088-A86D1CF65E3C}"/>
              </a:ext>
            </a:extLst>
          </p:cNvPr>
          <p:cNvCxnSpPr>
            <a:cxnSpLocks/>
          </p:cNvCxnSpPr>
          <p:nvPr/>
        </p:nvCxnSpPr>
        <p:spPr>
          <a:xfrm flipH="1">
            <a:off x="1408599" y="4137770"/>
            <a:ext cx="2866909" cy="433345"/>
          </a:xfrm>
          <a:prstGeom prst="line">
            <a:avLst/>
          </a:prstGeom>
          <a:noFill/>
          <a:ln w="57150" cap="flat" cmpd="sng" algn="ctr">
            <a:solidFill>
              <a:srgbClr val="1CC3EA"/>
            </a:solidFill>
            <a:prstDash val="lgDashDot"/>
          </a:ln>
          <a:effectLst/>
        </p:spPr>
      </p:cxnSp>
      <p:sp>
        <p:nvSpPr>
          <p:cNvPr id="2048" name="Rectangle 37">
            <a:extLst>
              <a:ext uri="{FF2B5EF4-FFF2-40B4-BE49-F238E27FC236}">
                <a16:creationId xmlns:a16="http://schemas.microsoft.com/office/drawing/2014/main" id="{454703CC-C374-4476-ABE5-089950E93895}"/>
              </a:ext>
            </a:extLst>
          </p:cNvPr>
          <p:cNvSpPr>
            <a:spLocks noChangeArrowheads="1"/>
          </p:cNvSpPr>
          <p:nvPr/>
        </p:nvSpPr>
        <p:spPr bwMode="auto">
          <a:xfrm>
            <a:off x="2964172" y="31376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49" name="Rectangle 38">
            <a:extLst>
              <a:ext uri="{FF2B5EF4-FFF2-40B4-BE49-F238E27FC236}">
                <a16:creationId xmlns:a16="http://schemas.microsoft.com/office/drawing/2014/main" id="{545CBD0B-98E3-4392-A1C6-46C9B1BC1641}"/>
              </a:ext>
            </a:extLst>
          </p:cNvPr>
          <p:cNvSpPr>
            <a:spLocks noChangeArrowheads="1"/>
          </p:cNvSpPr>
          <p:nvPr/>
        </p:nvSpPr>
        <p:spPr bwMode="auto">
          <a:xfrm>
            <a:off x="4574950" y="437021"/>
            <a:ext cx="43574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strike="noStrike" cap="none" normalizeH="0" baseline="0" dirty="0">
                <a:ln>
                  <a:noFill/>
                </a:ln>
                <a:solidFill>
                  <a:srgbClr val="0000CC"/>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b="1" i="0"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VCN Drop-in Hub Delivery Partners</a:t>
            </a:r>
            <a:endParaRPr kumimoji="0" lang="en-GB" altLang="en-US" b="1" i="0"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050" name="Rectangle 41">
            <a:extLst>
              <a:ext uri="{FF2B5EF4-FFF2-40B4-BE49-F238E27FC236}">
                <a16:creationId xmlns:a16="http://schemas.microsoft.com/office/drawing/2014/main" id="{D690FAAE-F1B4-4CC6-A444-A9DDF189DD92}"/>
              </a:ext>
            </a:extLst>
          </p:cNvPr>
          <p:cNvSpPr>
            <a:spLocks noChangeArrowheads="1"/>
          </p:cNvSpPr>
          <p:nvPr/>
        </p:nvSpPr>
        <p:spPr bwMode="auto">
          <a:xfrm>
            <a:off x="-180975"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051" name="Rectangle 42">
            <a:extLst>
              <a:ext uri="{FF2B5EF4-FFF2-40B4-BE49-F238E27FC236}">
                <a16:creationId xmlns:a16="http://schemas.microsoft.com/office/drawing/2014/main" id="{93DE5D02-A205-4A7B-BC1F-15BC5D402321}"/>
              </a:ext>
            </a:extLst>
          </p:cNvPr>
          <p:cNvSpPr>
            <a:spLocks noChangeArrowheads="1"/>
          </p:cNvSpPr>
          <p:nvPr/>
        </p:nvSpPr>
        <p:spPr bwMode="auto">
          <a:xfrm>
            <a:off x="-180975" y="15144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052" name="Rectangle 43">
            <a:extLst>
              <a:ext uri="{FF2B5EF4-FFF2-40B4-BE49-F238E27FC236}">
                <a16:creationId xmlns:a16="http://schemas.microsoft.com/office/drawing/2014/main" id="{9991DBA3-118D-431C-A123-A31FD0A498D0}"/>
              </a:ext>
            </a:extLst>
          </p:cNvPr>
          <p:cNvSpPr>
            <a:spLocks noChangeArrowheads="1"/>
          </p:cNvSpPr>
          <p:nvPr/>
        </p:nvSpPr>
        <p:spPr bwMode="auto">
          <a:xfrm>
            <a:off x="-180975" y="20288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053" name="Rectangle 47">
            <a:extLst>
              <a:ext uri="{FF2B5EF4-FFF2-40B4-BE49-F238E27FC236}">
                <a16:creationId xmlns:a16="http://schemas.microsoft.com/office/drawing/2014/main" id="{7FE7ED5D-6F10-45AA-BFE5-D6F50B57E9EC}"/>
              </a:ext>
            </a:extLst>
          </p:cNvPr>
          <p:cNvSpPr>
            <a:spLocks noChangeArrowheads="1"/>
          </p:cNvSpPr>
          <p:nvPr/>
        </p:nvSpPr>
        <p:spPr bwMode="auto">
          <a:xfrm>
            <a:off x="-180975" y="25812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054" name="Rectangle 53">
            <a:extLst>
              <a:ext uri="{FF2B5EF4-FFF2-40B4-BE49-F238E27FC236}">
                <a16:creationId xmlns:a16="http://schemas.microsoft.com/office/drawing/2014/main" id="{72F91D36-A7E6-4FAB-A803-798E2C8BB73B}"/>
              </a:ext>
            </a:extLst>
          </p:cNvPr>
          <p:cNvSpPr>
            <a:spLocks noChangeArrowheads="1"/>
          </p:cNvSpPr>
          <p:nvPr/>
        </p:nvSpPr>
        <p:spPr bwMode="auto">
          <a:xfrm>
            <a:off x="2744971" y="25005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5" name="Picture 13">
            <a:extLst>
              <a:ext uri="{FF2B5EF4-FFF2-40B4-BE49-F238E27FC236}">
                <a16:creationId xmlns:a16="http://schemas.microsoft.com/office/drawing/2014/main" id="{92DF1FE3-4CC5-4793-8C3E-37608C91DE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10032013" y="3279245"/>
            <a:ext cx="752709" cy="714370"/>
          </a:xfrm>
          <a:prstGeom prst="rect">
            <a:avLst/>
          </a:prstGeom>
          <a:noFill/>
          <a:effectLst>
            <a:glow rad="127000">
              <a:srgbClr val="7030A0"/>
            </a:glow>
          </a:effectLst>
          <a:extLst>
            <a:ext uri="{909E8E84-426E-40DD-AFC4-6F175D3DCCD1}">
              <a14:hiddenFill xmlns:a14="http://schemas.microsoft.com/office/drawing/2010/main">
                <a:solidFill>
                  <a:srgbClr val="FFFFFF"/>
                </a:solidFill>
              </a14:hiddenFill>
            </a:ext>
          </a:extLst>
        </p:spPr>
      </p:pic>
      <p:pic>
        <p:nvPicPr>
          <p:cNvPr id="47" name="Graphic 51">
            <a:extLst>
              <a:ext uri="{FF2B5EF4-FFF2-40B4-BE49-F238E27FC236}">
                <a16:creationId xmlns:a16="http://schemas.microsoft.com/office/drawing/2014/main" id="{DF6A99D3-49BD-48B3-8194-0382439EF710}"/>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7790469" y="3302574"/>
            <a:ext cx="837725" cy="842031"/>
          </a:xfrm>
          <a:prstGeom prst="rect">
            <a:avLst/>
          </a:prstGeom>
        </p:spPr>
      </p:pic>
      <p:cxnSp>
        <p:nvCxnSpPr>
          <p:cNvPr id="49" name="Straight Connector 48">
            <a:extLst>
              <a:ext uri="{FF2B5EF4-FFF2-40B4-BE49-F238E27FC236}">
                <a16:creationId xmlns:a16="http://schemas.microsoft.com/office/drawing/2014/main" id="{136CC804-9586-4869-96A6-CE153C873626}"/>
              </a:ext>
            </a:extLst>
          </p:cNvPr>
          <p:cNvCxnSpPr>
            <a:cxnSpLocks/>
          </p:cNvCxnSpPr>
          <p:nvPr/>
        </p:nvCxnSpPr>
        <p:spPr>
          <a:xfrm>
            <a:off x="5951829" y="5137385"/>
            <a:ext cx="172472" cy="620710"/>
          </a:xfrm>
          <a:prstGeom prst="line">
            <a:avLst/>
          </a:prstGeom>
          <a:noFill/>
          <a:ln w="57150" cap="flat" cmpd="sng" algn="ctr">
            <a:solidFill>
              <a:srgbClr val="1CC3EA"/>
            </a:solidFill>
            <a:prstDash val="dashDot"/>
          </a:ln>
          <a:effectLst/>
        </p:spPr>
      </p:cxnSp>
      <p:cxnSp>
        <p:nvCxnSpPr>
          <p:cNvPr id="50" name="Straight Connector 49">
            <a:extLst>
              <a:ext uri="{FF2B5EF4-FFF2-40B4-BE49-F238E27FC236}">
                <a16:creationId xmlns:a16="http://schemas.microsoft.com/office/drawing/2014/main" id="{2C60C7B6-0553-4820-BB5D-F3A84F540E61}"/>
              </a:ext>
            </a:extLst>
          </p:cNvPr>
          <p:cNvCxnSpPr>
            <a:cxnSpLocks/>
          </p:cNvCxnSpPr>
          <p:nvPr/>
        </p:nvCxnSpPr>
        <p:spPr>
          <a:xfrm>
            <a:off x="6659554" y="4797869"/>
            <a:ext cx="592780" cy="550383"/>
          </a:xfrm>
          <a:prstGeom prst="line">
            <a:avLst/>
          </a:prstGeom>
          <a:noFill/>
          <a:ln w="57150" cap="flat" cmpd="sng" algn="ctr">
            <a:solidFill>
              <a:srgbClr val="1CC3EA"/>
            </a:solidFill>
            <a:prstDash val="dashDot"/>
          </a:ln>
          <a:effectLst/>
        </p:spPr>
      </p:cxnSp>
      <p:pic>
        <p:nvPicPr>
          <p:cNvPr id="2" name="Picture 1">
            <a:extLst>
              <a:ext uri="{FF2B5EF4-FFF2-40B4-BE49-F238E27FC236}">
                <a16:creationId xmlns:a16="http://schemas.microsoft.com/office/drawing/2014/main" id="{DBACB878-D93C-4274-BAE8-4FCA31D1AAB3}"/>
              </a:ext>
            </a:extLst>
          </p:cNvPr>
          <p:cNvPicPr>
            <a:picLocks noChangeAspect="1"/>
          </p:cNvPicPr>
          <p:nvPr/>
        </p:nvPicPr>
        <p:blipFill>
          <a:blip r:embed="rId7"/>
          <a:stretch>
            <a:fillRect/>
          </a:stretch>
        </p:blipFill>
        <p:spPr>
          <a:xfrm>
            <a:off x="8606469" y="4753940"/>
            <a:ext cx="1041363" cy="1086051"/>
          </a:xfrm>
          <a:prstGeom prst="rect">
            <a:avLst/>
          </a:prstGeom>
        </p:spPr>
      </p:pic>
      <p:sp>
        <p:nvSpPr>
          <p:cNvPr id="53" name="Text Box 8">
            <a:extLst>
              <a:ext uri="{FF2B5EF4-FFF2-40B4-BE49-F238E27FC236}">
                <a16:creationId xmlns:a16="http://schemas.microsoft.com/office/drawing/2014/main" id="{CB97005E-B04F-4C67-81C2-0C417A95F28F}"/>
              </a:ext>
            </a:extLst>
          </p:cNvPr>
          <p:cNvSpPr>
            <a:spLocks noChangeArrowheads="1"/>
          </p:cNvSpPr>
          <p:nvPr/>
        </p:nvSpPr>
        <p:spPr bwMode="auto">
          <a:xfrm>
            <a:off x="4407484" y="5588300"/>
            <a:ext cx="1389112" cy="1028597"/>
          </a:xfrm>
          <a:prstGeom prst="flowChartConnector">
            <a:avLst/>
          </a:prstGeom>
          <a:solidFill>
            <a:srgbClr val="FFFFFF"/>
          </a:solidFill>
          <a:ln w="3175">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2060"/>
                </a:solidFill>
                <a:effectLst/>
                <a:latin typeface="Arial" panose="020B0604020202020204" pitchFamily="34" charset="0"/>
              </a:rPr>
              <a:t>HEAVY METAL WARRIORS</a:t>
            </a:r>
          </a:p>
        </p:txBody>
      </p:sp>
      <p:cxnSp>
        <p:nvCxnSpPr>
          <p:cNvPr id="54" name="Straight Connector 53">
            <a:extLst>
              <a:ext uri="{FF2B5EF4-FFF2-40B4-BE49-F238E27FC236}">
                <a16:creationId xmlns:a16="http://schemas.microsoft.com/office/drawing/2014/main" id="{049F6277-041B-4B04-8B55-191962BFB182}"/>
              </a:ext>
            </a:extLst>
          </p:cNvPr>
          <p:cNvCxnSpPr>
            <a:cxnSpLocks/>
          </p:cNvCxnSpPr>
          <p:nvPr/>
        </p:nvCxnSpPr>
        <p:spPr>
          <a:xfrm flipV="1">
            <a:off x="6705356" y="2867234"/>
            <a:ext cx="241389" cy="171894"/>
          </a:xfrm>
          <a:prstGeom prst="line">
            <a:avLst/>
          </a:prstGeom>
          <a:ln w="57150">
            <a:solidFill>
              <a:srgbClr val="1CC3EA"/>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3ED635-F01C-4FEF-BF69-B8EEFE2A6F1C}"/>
              </a:ext>
            </a:extLst>
          </p:cNvPr>
          <p:cNvCxnSpPr>
            <a:cxnSpLocks/>
          </p:cNvCxnSpPr>
          <p:nvPr/>
        </p:nvCxnSpPr>
        <p:spPr>
          <a:xfrm>
            <a:off x="1546727" y="3463581"/>
            <a:ext cx="2772005" cy="33463"/>
          </a:xfrm>
          <a:prstGeom prst="line">
            <a:avLst/>
          </a:prstGeom>
          <a:noFill/>
          <a:ln w="57150" cap="flat" cmpd="sng" algn="ctr">
            <a:solidFill>
              <a:srgbClr val="1CC3EA"/>
            </a:solidFill>
            <a:prstDash val="lgDashDot"/>
          </a:ln>
          <a:effectLst/>
        </p:spPr>
      </p:cxnSp>
      <p:pic>
        <p:nvPicPr>
          <p:cNvPr id="1026" name="Picture 2" descr="See the source image">
            <a:extLst>
              <a:ext uri="{FF2B5EF4-FFF2-40B4-BE49-F238E27FC236}">
                <a16:creationId xmlns:a16="http://schemas.microsoft.com/office/drawing/2014/main" id="{596E2D4A-0720-44FB-9FF3-27ABE954F0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5281" y="3137686"/>
            <a:ext cx="1105094" cy="8605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See the source image">
            <a:extLst>
              <a:ext uri="{FF2B5EF4-FFF2-40B4-BE49-F238E27FC236}">
                <a16:creationId xmlns:a16="http://schemas.microsoft.com/office/drawing/2014/main" id="{97277E70-629A-4903-B039-05F2394601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9371" y="1709036"/>
            <a:ext cx="818499" cy="20260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See the source image">
            <a:extLst>
              <a:ext uri="{FF2B5EF4-FFF2-40B4-BE49-F238E27FC236}">
                <a16:creationId xmlns:a16="http://schemas.microsoft.com/office/drawing/2014/main" id="{846F6A66-9901-4D44-B259-06E46F43CC47}"/>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063325" y="1193993"/>
            <a:ext cx="761543" cy="762068"/>
          </a:xfrm>
          <a:prstGeom prst="rect">
            <a:avLst/>
          </a:prstGeom>
          <a:noFill/>
          <a:ln>
            <a:noFill/>
          </a:ln>
        </p:spPr>
      </p:pic>
      <p:pic>
        <p:nvPicPr>
          <p:cNvPr id="62" name="Picture 61" descr="Walking with the Wounded Logo">
            <a:extLst>
              <a:ext uri="{FF2B5EF4-FFF2-40B4-BE49-F238E27FC236}">
                <a16:creationId xmlns:a16="http://schemas.microsoft.com/office/drawing/2014/main" id="{20F4105E-89F0-4502-8EBD-59151765157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718495" y="2040173"/>
            <a:ext cx="712714" cy="889750"/>
          </a:xfrm>
          <a:prstGeom prst="rect">
            <a:avLst/>
          </a:prstGeom>
          <a:noFill/>
          <a:ln>
            <a:noFill/>
          </a:ln>
        </p:spPr>
      </p:pic>
      <p:pic>
        <p:nvPicPr>
          <p:cNvPr id="63" name="Picture 62" descr="See the source image">
            <a:extLst>
              <a:ext uri="{FF2B5EF4-FFF2-40B4-BE49-F238E27FC236}">
                <a16:creationId xmlns:a16="http://schemas.microsoft.com/office/drawing/2014/main" id="{BBF0CAFA-C0BA-4FFA-A040-B1EA416870D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839753" y="1150293"/>
            <a:ext cx="1085902" cy="818786"/>
          </a:xfrm>
          <a:prstGeom prst="rect">
            <a:avLst/>
          </a:prstGeom>
          <a:noFill/>
          <a:ln>
            <a:noFill/>
          </a:ln>
        </p:spPr>
      </p:pic>
      <p:pic>
        <p:nvPicPr>
          <p:cNvPr id="64" name="Picture 63" descr="See the source image">
            <a:extLst>
              <a:ext uri="{FF2B5EF4-FFF2-40B4-BE49-F238E27FC236}">
                <a16:creationId xmlns:a16="http://schemas.microsoft.com/office/drawing/2014/main" id="{3C4E9CD9-C658-4022-A44A-ED2CFF81CB94}"/>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839753" y="5903775"/>
            <a:ext cx="794180" cy="638798"/>
          </a:xfrm>
          <a:prstGeom prst="rect">
            <a:avLst/>
          </a:prstGeom>
          <a:noFill/>
          <a:ln>
            <a:noFill/>
          </a:ln>
        </p:spPr>
      </p:pic>
      <p:pic>
        <p:nvPicPr>
          <p:cNvPr id="66" name="Picture 65" descr="image578">
            <a:extLst>
              <a:ext uri="{FF2B5EF4-FFF2-40B4-BE49-F238E27FC236}">
                <a16:creationId xmlns:a16="http://schemas.microsoft.com/office/drawing/2014/main" id="{14460D4E-0CEB-4774-8ACD-E64EE8F361F7}"/>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2352322" y="5122682"/>
            <a:ext cx="691298" cy="494665"/>
          </a:xfrm>
          <a:prstGeom prst="rect">
            <a:avLst/>
          </a:prstGeom>
          <a:noFill/>
          <a:ln>
            <a:noFill/>
          </a:ln>
        </p:spPr>
      </p:pic>
      <p:pic>
        <p:nvPicPr>
          <p:cNvPr id="67" name="Picture 66" descr="May be an image of text that says 'Broken Crayons est. 2019'">
            <a:extLst>
              <a:ext uri="{FF2B5EF4-FFF2-40B4-BE49-F238E27FC236}">
                <a16:creationId xmlns:a16="http://schemas.microsoft.com/office/drawing/2014/main" id="{28148798-9E83-4B6D-9FEE-A4C8CB445C0E}"/>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2069591" y="2886164"/>
            <a:ext cx="1117734" cy="999405"/>
          </a:xfrm>
          <a:prstGeom prst="rect">
            <a:avLst/>
          </a:prstGeom>
          <a:noFill/>
          <a:ln>
            <a:noFill/>
          </a:ln>
        </p:spPr>
      </p:pic>
      <p:pic>
        <p:nvPicPr>
          <p:cNvPr id="68" name="Picture 67" descr="image581">
            <a:extLst>
              <a:ext uri="{FF2B5EF4-FFF2-40B4-BE49-F238E27FC236}">
                <a16:creationId xmlns:a16="http://schemas.microsoft.com/office/drawing/2014/main" id="{B0A16473-CF8B-4F90-BE5A-4F38C6480B67}"/>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893936" y="4626193"/>
            <a:ext cx="885825" cy="805551"/>
          </a:xfrm>
          <a:prstGeom prst="rect">
            <a:avLst/>
          </a:prstGeom>
          <a:noFill/>
          <a:ln>
            <a:noFill/>
          </a:ln>
        </p:spPr>
      </p:pic>
      <p:pic>
        <p:nvPicPr>
          <p:cNvPr id="69" name="Picture 68" descr="image582">
            <a:extLst>
              <a:ext uri="{FF2B5EF4-FFF2-40B4-BE49-F238E27FC236}">
                <a16:creationId xmlns:a16="http://schemas.microsoft.com/office/drawing/2014/main" id="{010D825E-0230-4913-9013-73FDE7299C9D}"/>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1912493" y="1370943"/>
            <a:ext cx="779804" cy="777668"/>
          </a:xfrm>
          <a:prstGeom prst="rect">
            <a:avLst/>
          </a:prstGeom>
          <a:noFill/>
          <a:ln>
            <a:noFill/>
          </a:ln>
        </p:spPr>
      </p:pic>
      <p:pic>
        <p:nvPicPr>
          <p:cNvPr id="70" name="Picture 69" descr="image584">
            <a:extLst>
              <a:ext uri="{FF2B5EF4-FFF2-40B4-BE49-F238E27FC236}">
                <a16:creationId xmlns:a16="http://schemas.microsoft.com/office/drawing/2014/main" id="{3D5DAD2B-3D98-4C2B-A16D-A5A95BB0A4E1}"/>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2294754" y="4045912"/>
            <a:ext cx="581025" cy="650518"/>
          </a:xfrm>
          <a:prstGeom prst="rect">
            <a:avLst/>
          </a:prstGeom>
          <a:noFill/>
          <a:ln>
            <a:noFill/>
          </a:ln>
        </p:spPr>
      </p:pic>
      <p:pic>
        <p:nvPicPr>
          <p:cNvPr id="71" name="Picture 70" descr="image573">
            <a:extLst>
              <a:ext uri="{FF2B5EF4-FFF2-40B4-BE49-F238E27FC236}">
                <a16:creationId xmlns:a16="http://schemas.microsoft.com/office/drawing/2014/main" id="{D023ED82-6F4A-4134-B856-2F5C59E96CAC}"/>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901304" y="3519438"/>
            <a:ext cx="747868" cy="769530"/>
          </a:xfrm>
          <a:prstGeom prst="rect">
            <a:avLst/>
          </a:prstGeom>
          <a:noFill/>
          <a:ln>
            <a:noFill/>
          </a:ln>
        </p:spPr>
      </p:pic>
      <p:pic>
        <p:nvPicPr>
          <p:cNvPr id="72" name="Picture 71" descr="image572">
            <a:extLst>
              <a:ext uri="{FF2B5EF4-FFF2-40B4-BE49-F238E27FC236}">
                <a16:creationId xmlns:a16="http://schemas.microsoft.com/office/drawing/2014/main" id="{E1D5411A-0A46-4C61-B4E5-9CB74CCB6192}"/>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6841919" y="5938378"/>
            <a:ext cx="794180" cy="600075"/>
          </a:xfrm>
          <a:prstGeom prst="rect">
            <a:avLst/>
          </a:prstGeom>
          <a:noFill/>
          <a:ln>
            <a:noFill/>
          </a:ln>
        </p:spPr>
      </p:pic>
      <p:pic>
        <p:nvPicPr>
          <p:cNvPr id="73" name="Picture 72" descr="image577">
            <a:extLst>
              <a:ext uri="{FF2B5EF4-FFF2-40B4-BE49-F238E27FC236}">
                <a16:creationId xmlns:a16="http://schemas.microsoft.com/office/drawing/2014/main" id="{EA87D2B5-930C-42BF-BC03-BA7FFEFEA4A1}"/>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1408599" y="2334140"/>
            <a:ext cx="495300" cy="666022"/>
          </a:xfrm>
          <a:prstGeom prst="rect">
            <a:avLst/>
          </a:prstGeom>
          <a:noFill/>
          <a:ln>
            <a:noFill/>
          </a:ln>
        </p:spPr>
      </p:pic>
      <p:pic>
        <p:nvPicPr>
          <p:cNvPr id="74" name="Picture 73" descr="image576">
            <a:extLst>
              <a:ext uri="{FF2B5EF4-FFF2-40B4-BE49-F238E27FC236}">
                <a16:creationId xmlns:a16="http://schemas.microsoft.com/office/drawing/2014/main" id="{CA8437CB-4DC6-449D-A67E-4D6E1340EEBE}"/>
              </a:ext>
            </a:extLst>
          </p:cNvPr>
          <p:cNvPicPr/>
          <p:nvPr/>
        </p:nvPicPr>
        <p:blipFill>
          <a:blip r:embed="rId22">
            <a:extLst>
              <a:ext uri="{28A0092B-C50C-407E-A947-70E740481C1C}">
                <a14:useLocalDpi xmlns:a14="http://schemas.microsoft.com/office/drawing/2010/main" val="0"/>
              </a:ext>
            </a:extLst>
          </a:blip>
          <a:srcRect/>
          <a:stretch>
            <a:fillRect/>
          </a:stretch>
        </p:blipFill>
        <p:spPr bwMode="auto">
          <a:xfrm>
            <a:off x="1546727" y="5705539"/>
            <a:ext cx="600075" cy="652139"/>
          </a:xfrm>
          <a:prstGeom prst="rect">
            <a:avLst/>
          </a:prstGeom>
          <a:noFill/>
          <a:ln>
            <a:noFill/>
          </a:ln>
        </p:spPr>
      </p:pic>
      <p:pic>
        <p:nvPicPr>
          <p:cNvPr id="75" name="Picture 74" descr="image574">
            <a:extLst>
              <a:ext uri="{FF2B5EF4-FFF2-40B4-BE49-F238E27FC236}">
                <a16:creationId xmlns:a16="http://schemas.microsoft.com/office/drawing/2014/main" id="{2BFAF8FE-51BC-4B52-9B04-6C0B56335584}"/>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3188995" y="1074039"/>
            <a:ext cx="676275" cy="777668"/>
          </a:xfrm>
          <a:prstGeom prst="rect">
            <a:avLst/>
          </a:prstGeom>
          <a:noFill/>
          <a:ln>
            <a:noFill/>
          </a:ln>
        </p:spPr>
      </p:pic>
      <p:sp>
        <p:nvSpPr>
          <p:cNvPr id="76" name="Text Box 8">
            <a:extLst>
              <a:ext uri="{FF2B5EF4-FFF2-40B4-BE49-F238E27FC236}">
                <a16:creationId xmlns:a16="http://schemas.microsoft.com/office/drawing/2014/main" id="{AFEA33E8-036D-417E-82AE-1A7227F4D9B8}"/>
              </a:ext>
            </a:extLst>
          </p:cNvPr>
          <p:cNvSpPr>
            <a:spLocks noChangeArrowheads="1"/>
          </p:cNvSpPr>
          <p:nvPr/>
        </p:nvSpPr>
        <p:spPr bwMode="auto">
          <a:xfrm>
            <a:off x="2942401" y="5456522"/>
            <a:ext cx="1407061" cy="1086051"/>
          </a:xfrm>
          <a:prstGeom prst="flowChartConnector">
            <a:avLst/>
          </a:prstGeom>
          <a:solidFill>
            <a:srgbClr val="FFFFFF"/>
          </a:solidFill>
          <a:ln w="57150">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solidFill>
                  <a:srgbClr val="002060"/>
                </a:solidFill>
                <a:latin typeface="Arial" panose="020B0604020202020204" pitchFamily="34" charset="0"/>
              </a:rPr>
              <a:t>CNWL MH SERVICES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CC"/>
              </a:solidFill>
              <a:effectLst/>
              <a:latin typeface="Arial" panose="020B0604020202020204" pitchFamily="34" charset="0"/>
            </a:endParaRPr>
          </a:p>
        </p:txBody>
      </p:sp>
      <p:pic>
        <p:nvPicPr>
          <p:cNvPr id="77" name="Picture 2" descr="See the source image">
            <a:extLst>
              <a:ext uri="{FF2B5EF4-FFF2-40B4-BE49-F238E27FC236}">
                <a16:creationId xmlns:a16="http://schemas.microsoft.com/office/drawing/2014/main" id="{443B459A-DA76-4993-846E-4326E97F6F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681" y="6091072"/>
            <a:ext cx="818499" cy="202607"/>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8">
            <a:extLst>
              <a:ext uri="{FF2B5EF4-FFF2-40B4-BE49-F238E27FC236}">
                <a16:creationId xmlns:a16="http://schemas.microsoft.com/office/drawing/2014/main" id="{40CECF9C-F394-40B8-A3B5-3FF4C88FDA5A}"/>
              </a:ext>
            </a:extLst>
          </p:cNvPr>
          <p:cNvSpPr>
            <a:spLocks noChangeArrowheads="1"/>
          </p:cNvSpPr>
          <p:nvPr/>
        </p:nvSpPr>
        <p:spPr bwMode="auto">
          <a:xfrm>
            <a:off x="7169624" y="5217174"/>
            <a:ext cx="1407061" cy="1086051"/>
          </a:xfrm>
          <a:prstGeom prst="flowChartConnector">
            <a:avLst/>
          </a:prstGeom>
          <a:solidFill>
            <a:srgbClr val="FFFFFF"/>
          </a:solidFill>
          <a:ln w="57150">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CC"/>
                </a:solidFill>
                <a:effectLst/>
                <a:latin typeface="Arial" panose="020B0604020202020204" pitchFamily="34" charset="0"/>
              </a:rPr>
              <a:t>ARC</a:t>
            </a:r>
          </a:p>
        </p:txBody>
      </p:sp>
      <p:pic>
        <p:nvPicPr>
          <p:cNvPr id="80" name="Picture 2" descr="See the source image">
            <a:extLst>
              <a:ext uri="{FF2B5EF4-FFF2-40B4-BE49-F238E27FC236}">
                <a16:creationId xmlns:a16="http://schemas.microsoft.com/office/drawing/2014/main" id="{607E3411-29E0-42C3-A68E-1FD45F73D5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9079" y="5655034"/>
            <a:ext cx="818499" cy="202607"/>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a:extLst>
              <a:ext uri="{FF2B5EF4-FFF2-40B4-BE49-F238E27FC236}">
                <a16:creationId xmlns:a16="http://schemas.microsoft.com/office/drawing/2014/main" id="{03D2CC6A-D427-4784-9F03-3B469B4F1D18}"/>
              </a:ext>
            </a:extLst>
          </p:cNvPr>
          <p:cNvCxnSpPr>
            <a:cxnSpLocks/>
          </p:cNvCxnSpPr>
          <p:nvPr/>
        </p:nvCxnSpPr>
        <p:spPr>
          <a:xfrm flipV="1">
            <a:off x="9227828" y="2642380"/>
            <a:ext cx="0" cy="35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93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00B65A-9EB5-4DD1-B341-BBE8364297DC}"/>
              </a:ext>
            </a:extLst>
          </p:cNvPr>
          <p:cNvSpPr>
            <a:spLocks noGrp="1"/>
          </p:cNvSpPr>
          <p:nvPr>
            <p:ph idx="1"/>
          </p:nvPr>
        </p:nvSpPr>
        <p:spPr>
          <a:xfrm>
            <a:off x="2319130" y="251790"/>
            <a:ext cx="9034670" cy="6321287"/>
          </a:xfrm>
        </p:spPr>
        <p:txBody>
          <a:bodyPr>
            <a:normAutofit/>
          </a:bodyPr>
          <a:lstStyle/>
          <a:p>
            <a:pPr marL="0" indent="0">
              <a:buNone/>
            </a:pPr>
            <a:endParaRPr lang="en-GB" sz="2900" b="1" dirty="0">
              <a:latin typeface="Arial" panose="020B0604020202020204" pitchFamily="34" charset="0"/>
              <a:cs typeface="Arial" panose="020B0604020202020204" pitchFamily="34" charset="0"/>
            </a:endParaRPr>
          </a:p>
          <a:p>
            <a:pPr marL="0" indent="0">
              <a:buNone/>
            </a:pPr>
            <a:r>
              <a:rPr lang="en-GB" sz="2900" b="1" dirty="0">
                <a:latin typeface="Arial" panose="020B0604020202020204" pitchFamily="34" charset="0"/>
                <a:cs typeface="Arial" panose="020B0604020202020204" pitchFamily="34" charset="0"/>
              </a:rPr>
              <a:t>Testimonial from Anna De Rocha (VETS UK)</a:t>
            </a:r>
          </a:p>
          <a:p>
            <a:r>
              <a:rPr lang="en-GB" sz="2900" dirty="0">
                <a:latin typeface="Arial" panose="020B0604020202020204" pitchFamily="34" charset="0"/>
                <a:cs typeface="Arial" panose="020B0604020202020204" pitchFamily="34" charset="0"/>
              </a:rPr>
              <a:t>very well organised and well received. </a:t>
            </a:r>
          </a:p>
          <a:p>
            <a:r>
              <a:rPr lang="en-GB" sz="2900" dirty="0">
                <a:latin typeface="Arial" panose="020B0604020202020204" pitchFamily="34" charset="0"/>
                <a:cs typeface="Arial" panose="020B0604020202020204" pitchFamily="34" charset="0"/>
              </a:rPr>
              <a:t>learned a lot about other organisations and other valuable resources.</a:t>
            </a:r>
          </a:p>
          <a:p>
            <a:r>
              <a:rPr lang="en-GB" sz="2900" dirty="0">
                <a:latin typeface="Arial" panose="020B0604020202020204" pitchFamily="34" charset="0"/>
                <a:cs typeface="Arial" panose="020B0604020202020204" pitchFamily="34" charset="0"/>
              </a:rPr>
              <a:t>had 8 new referrals </a:t>
            </a:r>
          </a:p>
          <a:p>
            <a:r>
              <a:rPr lang="en-GB" sz="2900" dirty="0">
                <a:latin typeface="Arial" panose="020B0604020202020204" pitchFamily="34" charset="0"/>
                <a:cs typeface="Arial" panose="020B0604020202020204" pitchFamily="34" charset="0"/>
              </a:rPr>
              <a:t>one client I saw should get 5 years backdated Council Tax! </a:t>
            </a:r>
          </a:p>
          <a:p>
            <a:r>
              <a:rPr lang="en-GB" sz="2900" dirty="0">
                <a:latin typeface="Arial" panose="020B0604020202020204" pitchFamily="34" charset="0"/>
                <a:cs typeface="Arial" panose="020B0604020202020204" pitchFamily="34" charset="0"/>
              </a:rPr>
              <a:t>great result in my eyes at only the 1</a:t>
            </a:r>
            <a:r>
              <a:rPr lang="en-GB" sz="2900" baseline="30000" dirty="0">
                <a:latin typeface="Arial" panose="020B0604020202020204" pitchFamily="34" charset="0"/>
                <a:cs typeface="Arial" panose="020B0604020202020204" pitchFamily="34" charset="0"/>
              </a:rPr>
              <a:t>st</a:t>
            </a:r>
            <a:r>
              <a:rPr lang="en-GB" sz="2900" dirty="0">
                <a:latin typeface="Arial" panose="020B0604020202020204" pitchFamily="34" charset="0"/>
                <a:cs typeface="Arial" panose="020B0604020202020204" pitchFamily="34" charset="0"/>
              </a:rPr>
              <a:t> event. </a:t>
            </a:r>
          </a:p>
          <a:p>
            <a:pPr marL="0" indent="0">
              <a:lnSpc>
                <a:spcPct val="107000"/>
              </a:lnSpc>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3" name="Picture 2" descr="A picture containing icon&#10;&#10;Description automatically generated">
            <a:extLst>
              <a:ext uri="{FF2B5EF4-FFF2-40B4-BE49-F238E27FC236}">
                <a16:creationId xmlns:a16="http://schemas.microsoft.com/office/drawing/2014/main" id="{03269206-6557-4DF5-828D-E416F3B45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pic>
        <p:nvPicPr>
          <p:cNvPr id="5" name="Picture 4" descr="Veterans UK">
            <a:extLst>
              <a:ext uri="{FF2B5EF4-FFF2-40B4-BE49-F238E27FC236}">
                <a16:creationId xmlns:a16="http://schemas.microsoft.com/office/drawing/2014/main" id="{84B5D10A-19EB-460A-A91D-9F6C201AF6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6305" y="5543550"/>
            <a:ext cx="1743075" cy="628650"/>
          </a:xfrm>
          <a:prstGeom prst="rect">
            <a:avLst/>
          </a:prstGeom>
          <a:noFill/>
          <a:ln>
            <a:noFill/>
          </a:ln>
        </p:spPr>
      </p:pic>
    </p:spTree>
    <p:extLst>
      <p:ext uri="{BB962C8B-B14F-4D97-AF65-F5344CB8AC3E}">
        <p14:creationId xmlns:p14="http://schemas.microsoft.com/office/powerpoint/2010/main" val="234117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ED08078-65CD-4B3F-A76B-9ADB0C70267A}"/>
              </a:ext>
            </a:extLst>
          </p:cNvPr>
          <p:cNvSpPr>
            <a:spLocks noGrp="1"/>
          </p:cNvSpPr>
          <p:nvPr>
            <p:ph type="title"/>
          </p:nvPr>
        </p:nvSpPr>
        <p:spPr>
          <a:xfrm>
            <a:off x="1502619" y="1308582"/>
            <a:ext cx="3041557" cy="4522647"/>
          </a:xfrm>
          <a:effectLst/>
        </p:spPr>
        <p:txBody>
          <a:bodyPr anchor="ctr">
            <a:normAutofit/>
          </a:bodyPr>
          <a:lstStyle/>
          <a:p>
            <a:pPr algn="l"/>
            <a:r>
              <a:rPr lang="en-GB" sz="32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Testimonial from John Phillips </a:t>
            </a:r>
            <a:br>
              <a:rPr lang="en-GB" sz="32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r>
              <a:rPr lang="en-GB" sz="32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(Project Nova)</a:t>
            </a:r>
            <a:br>
              <a:rPr lang="en-GB" sz="32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200" dirty="0">
              <a:solidFill>
                <a:schemeClr val="tx2"/>
              </a:solidFill>
            </a:endParaRPr>
          </a:p>
        </p:txBody>
      </p:sp>
      <p:sp>
        <p:nvSpPr>
          <p:cNvPr id="3" name="Content Placeholder 2">
            <a:extLst>
              <a:ext uri="{FF2B5EF4-FFF2-40B4-BE49-F238E27FC236}">
                <a16:creationId xmlns:a16="http://schemas.microsoft.com/office/drawing/2014/main" id="{30BBA0C6-B1EC-4E0B-8732-82438A5B728F}"/>
              </a:ext>
            </a:extLst>
          </p:cNvPr>
          <p:cNvSpPr>
            <a:spLocks noGrp="1"/>
          </p:cNvSpPr>
          <p:nvPr>
            <p:ph idx="1"/>
          </p:nvPr>
        </p:nvSpPr>
        <p:spPr>
          <a:xfrm>
            <a:off x="4544177" y="516195"/>
            <a:ext cx="7387268" cy="5810864"/>
          </a:xfrm>
        </p:spPr>
        <p:txBody>
          <a:bodyPr anchor="ctr">
            <a:normAutofit/>
          </a:bodyPr>
          <a:lstStyle/>
          <a:p>
            <a:pPr>
              <a:lnSpc>
                <a:spcPct val="90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I attended the inaugural VCN meeting, the organisation and planning was outstanding </a:t>
            </a:r>
          </a:p>
          <a:p>
            <a:pPr>
              <a:lnSpc>
                <a:spcPct val="90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As a direct result of that first meeting, our organisation saw a significant increase in referrals and collaborative working. </a:t>
            </a:r>
          </a:p>
          <a:p>
            <a:pPr>
              <a:lnSpc>
                <a:spcPct val="90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The liaison and networking opportunities, proved to me what a valuable and essential service the VCN provides. </a:t>
            </a:r>
          </a:p>
          <a:p>
            <a:pPr>
              <a:lnSpc>
                <a:spcPct val="90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I found housing options, employment opportunities, mental health provision, probation services, Police services and drug/alcohol team contacts directly as a result of that one meeting.</a:t>
            </a: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90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I cannot speak highly enough about the fantastic work they are doing for veterans’ in the community. </a:t>
            </a: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90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The VCN team are dedicated, professional and conscientious in helping veterans’ and Project Nova are better for knowing them and we look forward to many years of collaborative working to help veterans’ in the future. </a:t>
            </a: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GB" sz="1400" dirty="0"/>
          </a:p>
        </p:txBody>
      </p:sp>
      <p:pic>
        <p:nvPicPr>
          <p:cNvPr id="19" name="Picture 18" descr="A picture containing icon&#10;&#10;Description automatically generated">
            <a:extLst>
              <a:ext uri="{FF2B5EF4-FFF2-40B4-BE49-F238E27FC236}">
                <a16:creationId xmlns:a16="http://schemas.microsoft.com/office/drawing/2014/main" id="{3D16A617-066F-49F4-B325-31AEB2853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310712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BAF254-E739-48A6-96A9-F5DE175722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a16="http://schemas.microsoft.com/office/drawing/2014/main" id="{4FC85FE3-48BF-4B0A-828B-1A47C1C80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1" name="Freeform 7">
              <a:extLst>
                <a:ext uri="{FF2B5EF4-FFF2-40B4-BE49-F238E27FC236}">
                  <a16:creationId xmlns:a16="http://schemas.microsoft.com/office/drawing/2014/main" id="{411C47E0-043A-4AB8-B446-0AFB3D528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id="{D5048807-B89D-438F-93B0-C643E7067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id="{962DD555-EAE0-441E-9C80-88C898E72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B026BE0F-0CCC-4EC1-99FA-3112E5BD9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C8796358-F148-41A9-8977-8F8B64839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574C3B0-1F13-48D7-B476-7A1903D8783A}"/>
              </a:ext>
            </a:extLst>
          </p:cNvPr>
          <p:cNvSpPr>
            <a:spLocks noGrp="1"/>
          </p:cNvSpPr>
          <p:nvPr>
            <p:ph type="title"/>
          </p:nvPr>
        </p:nvSpPr>
        <p:spPr>
          <a:xfrm>
            <a:off x="1736205" y="1175502"/>
            <a:ext cx="2560494" cy="1117753"/>
          </a:xfrm>
        </p:spPr>
        <p:txBody>
          <a:bodyPr anchor="b">
            <a:normAutofit fontScale="90000"/>
          </a:bodyPr>
          <a:lstStyle/>
          <a:p>
            <a:pPr algn="l">
              <a:lnSpc>
                <a:spcPct val="90000"/>
              </a:lnSpc>
            </a:pPr>
            <a:br>
              <a:rPr lang="en-GB" sz="2000" b="1" dirty="0"/>
            </a:br>
            <a:br>
              <a:rPr lang="en-GB" sz="2000" b="1" dirty="0"/>
            </a:br>
            <a:r>
              <a:rPr lang="en-GB" sz="2000" b="1" dirty="0"/>
              <a:t>FORCE FOR CHANGE GRANT : 2021/22: Tackling social isolation in the COVID 19 Pandemic</a:t>
            </a:r>
          </a:p>
        </p:txBody>
      </p:sp>
      <p:sp>
        <p:nvSpPr>
          <p:cNvPr id="12" name="Content Placeholder 11">
            <a:extLst>
              <a:ext uri="{FF2B5EF4-FFF2-40B4-BE49-F238E27FC236}">
                <a16:creationId xmlns:a16="http://schemas.microsoft.com/office/drawing/2014/main" id="{69E31E0B-0DD9-4A24-ABB4-652BFFBD8586}"/>
              </a:ext>
            </a:extLst>
          </p:cNvPr>
          <p:cNvSpPr>
            <a:spLocks noGrp="1"/>
          </p:cNvSpPr>
          <p:nvPr>
            <p:ph idx="1"/>
          </p:nvPr>
        </p:nvSpPr>
        <p:spPr>
          <a:xfrm>
            <a:off x="1517146" y="2293409"/>
            <a:ext cx="2812387" cy="3957106"/>
          </a:xfrm>
        </p:spPr>
        <p:txBody>
          <a:bodyPr anchor="t">
            <a:normAutofit/>
          </a:bodyPr>
          <a:lstStyle/>
          <a:p>
            <a:r>
              <a:rPr lang="en-US" sz="2000" b="1" dirty="0">
                <a:solidFill>
                  <a:schemeClr val="accent1"/>
                </a:solidFill>
              </a:rPr>
              <a:t>In partnership with MK/Bedford Borough  Council</a:t>
            </a:r>
          </a:p>
          <a:p>
            <a:r>
              <a:rPr lang="en-US" sz="1800" b="1" u="sng" dirty="0"/>
              <a:t>MK &amp; BEDS Only</a:t>
            </a:r>
          </a:p>
          <a:p>
            <a:r>
              <a:rPr lang="en-US" sz="1800" dirty="0"/>
              <a:t>Virtual Hub</a:t>
            </a:r>
          </a:p>
          <a:p>
            <a:r>
              <a:rPr lang="en-US" sz="1800" dirty="0"/>
              <a:t>Tea &amp; Banter</a:t>
            </a:r>
          </a:p>
          <a:p>
            <a:r>
              <a:rPr lang="en-US" sz="1800" dirty="0"/>
              <a:t>Quiz, games, brain teasers</a:t>
            </a:r>
          </a:p>
          <a:p>
            <a:r>
              <a:rPr lang="en-US" sz="1800" dirty="0"/>
              <a:t>Invited speakers</a:t>
            </a:r>
          </a:p>
          <a:p>
            <a:r>
              <a:rPr lang="en-US" sz="1800" dirty="0"/>
              <a:t>SITREP</a:t>
            </a:r>
          </a:p>
          <a:p>
            <a:endParaRPr lang="en-US" sz="1800" dirty="0"/>
          </a:p>
        </p:txBody>
      </p:sp>
      <p:sp>
        <p:nvSpPr>
          <p:cNvPr id="36" name="Rounded Rectangle 16">
            <a:extLst>
              <a:ext uri="{FF2B5EF4-FFF2-40B4-BE49-F238E27FC236}">
                <a16:creationId xmlns:a16="http://schemas.microsoft.com/office/drawing/2014/main" id="{69B89188-74D1-43D9-B0A9-4C786853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ollage of a person&#10;&#10;Description automatically generated with medium confidence">
            <a:extLst>
              <a:ext uri="{FF2B5EF4-FFF2-40B4-BE49-F238E27FC236}">
                <a16:creationId xmlns:a16="http://schemas.microsoft.com/office/drawing/2014/main" id="{56001F00-F839-4F9E-91AB-078FF4CBD9A7}"/>
              </a:ext>
            </a:extLst>
          </p:cNvPr>
          <p:cNvPicPr>
            <a:picLocks noChangeAspect="1"/>
          </p:cNvPicPr>
          <p:nvPr/>
        </p:nvPicPr>
        <p:blipFill rotWithShape="1">
          <a:blip r:embed="rId3">
            <a:extLst>
              <a:ext uri="{28A0092B-C50C-407E-A947-70E740481C1C}">
                <a14:useLocalDpi xmlns:a14="http://schemas.microsoft.com/office/drawing/2010/main" val="0"/>
              </a:ext>
            </a:extLst>
          </a:blip>
          <a:srcRect t="2482" r="-3" b="-3"/>
          <a:stretch/>
        </p:blipFill>
        <p:spPr>
          <a:xfrm>
            <a:off x="4941202" y="1011765"/>
            <a:ext cx="6237359" cy="4546708"/>
          </a:xfrm>
          <a:prstGeom prst="rect">
            <a:avLst/>
          </a:prstGeom>
        </p:spPr>
      </p:pic>
      <p:sp>
        <p:nvSpPr>
          <p:cNvPr id="6" name="TextBox 5">
            <a:extLst>
              <a:ext uri="{FF2B5EF4-FFF2-40B4-BE49-F238E27FC236}">
                <a16:creationId xmlns:a16="http://schemas.microsoft.com/office/drawing/2014/main" id="{96BEDC5B-531E-4361-8657-50AF8FAD1CD0}"/>
              </a:ext>
            </a:extLst>
          </p:cNvPr>
          <p:cNvSpPr txBox="1"/>
          <p:nvPr/>
        </p:nvSpPr>
        <p:spPr>
          <a:xfrm>
            <a:off x="7553739" y="3220278"/>
            <a:ext cx="2199861" cy="369332"/>
          </a:xfrm>
          <a:prstGeom prst="rect">
            <a:avLst/>
          </a:prstGeom>
          <a:noFill/>
        </p:spPr>
        <p:txBody>
          <a:bodyPr wrap="square" rtlCol="0">
            <a:spAutoFit/>
          </a:bodyPr>
          <a:lstStyle/>
          <a:p>
            <a:endParaRPr lang="en-GB" dirty="0"/>
          </a:p>
        </p:txBody>
      </p:sp>
      <p:pic>
        <p:nvPicPr>
          <p:cNvPr id="14" name="Picture 13" descr="A picture containing icon&#10;&#10;Description automatically generated">
            <a:extLst>
              <a:ext uri="{FF2B5EF4-FFF2-40B4-BE49-F238E27FC236}">
                <a16:creationId xmlns:a16="http://schemas.microsoft.com/office/drawing/2014/main" id="{2AB9BBBF-82C2-411A-B9F5-88B934569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pic>
        <p:nvPicPr>
          <p:cNvPr id="15" name="Picture 14">
            <a:extLst>
              <a:ext uri="{FF2B5EF4-FFF2-40B4-BE49-F238E27FC236}">
                <a16:creationId xmlns:a16="http://schemas.microsoft.com/office/drawing/2014/main" id="{D958BEA8-2958-4B40-A358-3E9DDF5D53BA}"/>
              </a:ext>
            </a:extLst>
          </p:cNvPr>
          <p:cNvPicPr>
            <a:picLocks noChangeAspect="1"/>
          </p:cNvPicPr>
          <p:nvPr/>
        </p:nvPicPr>
        <p:blipFill rotWithShape="1">
          <a:blip r:embed="rId5"/>
          <a:srcRect l="57350" t="24711" r="15939" b="35985"/>
          <a:stretch/>
        </p:blipFill>
        <p:spPr>
          <a:xfrm>
            <a:off x="1899603" y="8758"/>
            <a:ext cx="1624419" cy="1003007"/>
          </a:xfrm>
          <a:prstGeom prst="rect">
            <a:avLst/>
          </a:prstGeom>
        </p:spPr>
      </p:pic>
    </p:spTree>
    <p:extLst>
      <p:ext uri="{BB962C8B-B14F-4D97-AF65-F5344CB8AC3E}">
        <p14:creationId xmlns:p14="http://schemas.microsoft.com/office/powerpoint/2010/main" val="426487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D2718-CC19-497E-A8AB-EE99AD8C6CFC}"/>
              </a:ext>
            </a:extLst>
          </p:cNvPr>
          <p:cNvPicPr>
            <a:picLocks noChangeAspect="1"/>
          </p:cNvPicPr>
          <p:nvPr/>
        </p:nvPicPr>
        <p:blipFill>
          <a:blip r:embed="rId2"/>
          <a:stretch>
            <a:fillRect/>
          </a:stretch>
        </p:blipFill>
        <p:spPr>
          <a:xfrm>
            <a:off x="1868557" y="278296"/>
            <a:ext cx="9409043" cy="6042991"/>
          </a:xfrm>
          <a:prstGeom prst="rect">
            <a:avLst/>
          </a:prstGeom>
        </p:spPr>
      </p:pic>
    </p:spTree>
    <p:extLst>
      <p:ext uri="{BB962C8B-B14F-4D97-AF65-F5344CB8AC3E}">
        <p14:creationId xmlns:p14="http://schemas.microsoft.com/office/powerpoint/2010/main" val="162257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DB23-1158-4B42-9578-5E4F88D0CA3E}"/>
              </a:ext>
            </a:extLst>
          </p:cNvPr>
          <p:cNvSpPr>
            <a:spLocks noGrp="1"/>
          </p:cNvSpPr>
          <p:nvPr>
            <p:ph type="title"/>
          </p:nvPr>
        </p:nvSpPr>
        <p:spPr>
          <a:xfrm>
            <a:off x="1484311" y="685800"/>
            <a:ext cx="10018713" cy="1182757"/>
          </a:xfrm>
        </p:spPr>
        <p:txBody>
          <a:bodyPr/>
          <a:lstStyle/>
          <a:p>
            <a:r>
              <a:rPr lang="en-GB" b="1" dirty="0"/>
              <a:t>How to make a referral</a:t>
            </a:r>
          </a:p>
        </p:txBody>
      </p:sp>
      <p:sp>
        <p:nvSpPr>
          <p:cNvPr id="3" name="Content Placeholder 2">
            <a:extLst>
              <a:ext uri="{FF2B5EF4-FFF2-40B4-BE49-F238E27FC236}">
                <a16:creationId xmlns:a16="http://schemas.microsoft.com/office/drawing/2014/main" id="{CFD53B22-8EB0-4ADB-8EAD-226E60E85BA2}"/>
              </a:ext>
            </a:extLst>
          </p:cNvPr>
          <p:cNvSpPr>
            <a:spLocks noGrp="1"/>
          </p:cNvSpPr>
          <p:nvPr>
            <p:ph idx="1"/>
          </p:nvPr>
        </p:nvSpPr>
        <p:spPr>
          <a:xfrm>
            <a:off x="1484310" y="1868557"/>
            <a:ext cx="10018713" cy="3922643"/>
          </a:xfrm>
        </p:spPr>
        <p:txBody>
          <a:bodyPr>
            <a:normAutofit lnSpcReduction="10000"/>
          </a:bodyPr>
          <a:lstStyle/>
          <a:p>
            <a:endParaRPr lang="en-GB" sz="2800" dirty="0"/>
          </a:p>
          <a:p>
            <a:r>
              <a:rPr lang="en-GB" sz="2800" dirty="0"/>
              <a:t>Call us on 07902632949</a:t>
            </a:r>
          </a:p>
          <a:p>
            <a:r>
              <a:rPr lang="en-GB" sz="2800" dirty="0"/>
              <a:t>We need </a:t>
            </a:r>
          </a:p>
          <a:p>
            <a:pPr lvl="1"/>
            <a:r>
              <a:rPr lang="en-GB" sz="2800" dirty="0"/>
              <a:t>Name</a:t>
            </a:r>
          </a:p>
          <a:p>
            <a:pPr lvl="1"/>
            <a:r>
              <a:rPr lang="en-GB" sz="2800" dirty="0"/>
              <a:t>Contact details</a:t>
            </a:r>
          </a:p>
          <a:p>
            <a:pPr lvl="1"/>
            <a:r>
              <a:rPr lang="en-GB" sz="2800" dirty="0"/>
              <a:t>Reason </a:t>
            </a:r>
            <a:r>
              <a:rPr lang="en-GB" sz="2800"/>
              <a:t>for referral</a:t>
            </a:r>
            <a:endParaRPr lang="en-GB" sz="2800" dirty="0"/>
          </a:p>
          <a:p>
            <a:pPr lvl="1"/>
            <a:r>
              <a:rPr lang="en-GB" sz="2800" dirty="0"/>
              <a:t>Documented signed consent</a:t>
            </a:r>
          </a:p>
          <a:p>
            <a:pPr lvl="1"/>
            <a:endParaRPr lang="en-GB" dirty="0"/>
          </a:p>
          <a:p>
            <a:pPr lvl="1"/>
            <a:endParaRPr lang="en-GB" dirty="0"/>
          </a:p>
        </p:txBody>
      </p:sp>
    </p:spTree>
    <p:extLst>
      <p:ext uri="{BB962C8B-B14F-4D97-AF65-F5344CB8AC3E}">
        <p14:creationId xmlns:p14="http://schemas.microsoft.com/office/powerpoint/2010/main" val="30912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F894-CBCE-4A40-B25B-F0BCB31F4E54}"/>
              </a:ext>
            </a:extLst>
          </p:cNvPr>
          <p:cNvSpPr>
            <a:spLocks noGrp="1"/>
          </p:cNvSpPr>
          <p:nvPr>
            <p:ph type="title"/>
          </p:nvPr>
        </p:nvSpPr>
        <p:spPr>
          <a:xfrm>
            <a:off x="1760706" y="190500"/>
            <a:ext cx="9742318" cy="1752599"/>
          </a:xfrm>
        </p:spPr>
        <p:txBody>
          <a:bodyPr>
            <a:normAutofit/>
          </a:bodyPr>
          <a:lstStyle/>
          <a:p>
            <a:r>
              <a:rPr lang="en-GB" b="1" dirty="0"/>
              <a:t>Apply for Service Standards</a:t>
            </a:r>
            <a:br>
              <a:rPr lang="en-GB" b="1" dirty="0"/>
            </a:br>
            <a:r>
              <a:rPr lang="en-GB" b="1" dirty="0"/>
              <a:t>Accreditation</a:t>
            </a:r>
          </a:p>
        </p:txBody>
      </p:sp>
      <p:graphicFrame>
        <p:nvGraphicFramePr>
          <p:cNvPr id="45" name="Content Placeholder 3">
            <a:extLst>
              <a:ext uri="{FF2B5EF4-FFF2-40B4-BE49-F238E27FC236}">
                <a16:creationId xmlns:a16="http://schemas.microsoft.com/office/drawing/2014/main" id="{688CC944-DEE4-457B-89FD-8C498103E4BA}"/>
              </a:ext>
            </a:extLst>
          </p:cNvPr>
          <p:cNvGraphicFramePr>
            <a:graphicFrameLocks noGrp="1"/>
          </p:cNvGraphicFramePr>
          <p:nvPr>
            <p:ph idx="1"/>
            <p:extLst>
              <p:ext uri="{D42A27DB-BD31-4B8C-83A1-F6EECF244321}">
                <p14:modId xmlns:p14="http://schemas.microsoft.com/office/powerpoint/2010/main" val="4167852703"/>
              </p:ext>
            </p:extLst>
          </p:nvPr>
        </p:nvGraphicFramePr>
        <p:xfrm>
          <a:off x="1760705" y="2050026"/>
          <a:ext cx="10067501" cy="374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icon&#10;&#10;Description automatically generated">
            <a:extLst>
              <a:ext uri="{FF2B5EF4-FFF2-40B4-BE49-F238E27FC236}">
                <a16:creationId xmlns:a16="http://schemas.microsoft.com/office/drawing/2014/main" id="{D93903C8-983B-4B83-B42E-143D6002C9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152537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7E4D226-4B65-4C40-8FA6-14E7257A6C31}"/>
              </a:ext>
            </a:extLst>
          </p:cNvPr>
          <p:cNvSpPr txBox="1">
            <a:spLocks/>
          </p:cNvSpPr>
          <p:nvPr/>
        </p:nvSpPr>
        <p:spPr>
          <a:xfrm>
            <a:off x="2135541" y="2953190"/>
            <a:ext cx="9035012" cy="163515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BC1C1C">
                  <a:lumMod val="75000"/>
                </a:srgbClr>
              </a:buClr>
              <a:buSzPct val="145000"/>
              <a:buFont typeface="Arial"/>
              <a:buNone/>
              <a:tabLst/>
              <a:defRPr/>
            </a:pPr>
            <a:r>
              <a:rPr lang="en-GB" sz="9600" b="1" i="1" dirty="0" err="1">
                <a:solidFill>
                  <a:srgbClr val="7030A0"/>
                </a:solidFill>
                <a:latin typeface="Corbel" panose="020B0503020204020204"/>
              </a:rPr>
              <a:t>Tha</a:t>
            </a:r>
            <a:r>
              <a:rPr kumimoji="0" lang="en-GB" sz="9600" b="1" i="1" u="none" strike="noStrike" kern="1200" cap="none" spc="0" normalizeH="0" baseline="0" noProof="0" dirty="0" err="1">
                <a:ln>
                  <a:noFill/>
                </a:ln>
                <a:solidFill>
                  <a:srgbClr val="7030A0"/>
                </a:solidFill>
                <a:effectLst/>
                <a:uLnTx/>
                <a:uFillTx/>
                <a:latin typeface="Corbel" panose="020B0503020204020204"/>
                <a:ea typeface="+mn-ea"/>
                <a:cs typeface="+mn-cs"/>
              </a:rPr>
              <a:t>nk</a:t>
            </a:r>
            <a:r>
              <a:rPr kumimoji="0" lang="en-GB" sz="9600" b="1" i="1" u="none" strike="noStrike" kern="1200" cap="none" spc="0" normalizeH="0" baseline="0" noProof="0" dirty="0">
                <a:ln>
                  <a:noFill/>
                </a:ln>
                <a:solidFill>
                  <a:srgbClr val="7030A0"/>
                </a:solidFill>
                <a:effectLst/>
                <a:uLnTx/>
                <a:uFillTx/>
                <a:latin typeface="Corbel" panose="020B0503020204020204"/>
                <a:ea typeface="+mn-ea"/>
                <a:cs typeface="+mn-cs"/>
              </a:rPr>
              <a:t> you</a:t>
            </a:r>
          </a:p>
          <a:p>
            <a:pPr marL="285750" marR="0" lvl="0" indent="-285750" algn="l" defTabSz="457200" rtl="0" eaLnBrk="1" fontAlgn="auto" latinLnBrk="0" hangingPunct="1">
              <a:lnSpc>
                <a:spcPct val="100000"/>
              </a:lnSpc>
              <a:spcBef>
                <a:spcPct val="20000"/>
              </a:spcBef>
              <a:spcAft>
                <a:spcPts val="600"/>
              </a:spcAft>
              <a:buClr>
                <a:srgbClr val="BC1C1C">
                  <a:lumMod val="75000"/>
                </a:srgbClr>
              </a:buClr>
              <a:buSzPct val="145000"/>
              <a:buFont typeface="Arial"/>
              <a:buChar char="•"/>
              <a:tabLst/>
              <a:defRPr/>
            </a:pPr>
            <a:endParaRPr kumimoji="0" lang="en-GB" sz="5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CFBC89F0-E26E-4AC6-8821-91CC1A277E4E}"/>
              </a:ext>
            </a:extLst>
          </p:cNvPr>
          <p:cNvSpPr txBox="1"/>
          <p:nvPr/>
        </p:nvSpPr>
        <p:spPr>
          <a:xfrm>
            <a:off x="0" y="2372237"/>
            <a:ext cx="262443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orbel" panose="020B0503020204020204"/>
                <a:ea typeface="+mn-ea"/>
                <a:cs typeface="+mn-cs"/>
              </a:rPr>
              <a:t>Registered Charity: 1191970</a:t>
            </a:r>
          </a:p>
        </p:txBody>
      </p:sp>
      <p:pic>
        <p:nvPicPr>
          <p:cNvPr id="9" name="Picture 8" descr="A close up of a logo&#10;&#10;Description automatically generated">
            <a:extLst>
              <a:ext uri="{FF2B5EF4-FFF2-40B4-BE49-F238E27FC236}">
                <a16:creationId xmlns:a16="http://schemas.microsoft.com/office/drawing/2014/main" id="{DAE1AF02-7703-4A83-8777-8E5866BE6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90" y="5100299"/>
            <a:ext cx="1978709" cy="188496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72130A1B-AF49-4F21-8222-FC4E3DDA4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0" y="91914"/>
            <a:ext cx="7626254" cy="2377909"/>
          </a:xfrm>
          <a:prstGeom prst="rect">
            <a:avLst/>
          </a:prstGeom>
        </p:spPr>
      </p:pic>
      <p:pic>
        <p:nvPicPr>
          <p:cNvPr id="12" name="Picture 4" descr="Image result for milton keynes council logo">
            <a:extLst>
              <a:ext uri="{FF2B5EF4-FFF2-40B4-BE49-F238E27FC236}">
                <a16:creationId xmlns:a16="http://schemas.microsoft.com/office/drawing/2014/main" id="{950BEC3D-FDD5-42C4-AEF9-3376D345B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1890" y="5089506"/>
            <a:ext cx="1314263" cy="9863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edford borough council logo">
            <a:extLst>
              <a:ext uri="{FF2B5EF4-FFF2-40B4-BE49-F238E27FC236}">
                <a16:creationId xmlns:a16="http://schemas.microsoft.com/office/drawing/2014/main" id="{813552CD-BFCE-4DCE-A9F8-6EA7C8B76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520" y="5356002"/>
            <a:ext cx="2018669" cy="81776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E164797-FFA4-4751-B63D-91D901009176}"/>
              </a:ext>
            </a:extLst>
          </p:cNvPr>
          <p:cNvSpPr txBox="1">
            <a:spLocks/>
          </p:cNvSpPr>
          <p:nvPr/>
        </p:nvSpPr>
        <p:spPr>
          <a:xfrm>
            <a:off x="8182466" y="6354657"/>
            <a:ext cx="3849279" cy="318278"/>
          </a:xfrm>
          <a:prstGeom prst="rect">
            <a:avLst/>
          </a:prstGeom>
          <a:effectLst/>
        </p:spPr>
        <p:txBody>
          <a:bodyPr vert="horz" lIns="91440" tIns="45720" rIns="91440" bIns="45720" rtlCol="0" anchor="b">
            <a:normAutofit fontScale="2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GB" sz="29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br>
              <a:rPr kumimoji="0" lang="en-GB" sz="29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br>
              <a:rPr kumimoji="0" lang="en-GB" sz="29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br>
              <a:rPr kumimoji="0" lang="en-GB" sz="29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br>
              <a:rPr kumimoji="0" lang="en-GB" sz="29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br>
              <a:rPr kumimoji="0" lang="en-GB" sz="29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r>
              <a:rPr kumimoji="0" lang="en-GB" sz="5600" b="1" i="1" u="none" strike="noStrike" kern="1200" cap="none" spc="0" normalizeH="0" baseline="0" noProof="0" dirty="0">
                <a:ln w="3175" cmpd="sng">
                  <a:noFill/>
                </a:ln>
                <a:solidFill>
                  <a:prstClr val="black"/>
                </a:solidFill>
                <a:effectLst/>
                <a:uLnTx/>
                <a:uFillTx/>
                <a:latin typeface="Corbel" panose="020B0503020204020204"/>
                <a:ea typeface="+mj-ea"/>
                <a:cs typeface="+mj-cs"/>
              </a:rPr>
              <a:t>Supported by Milton Keynes Council &amp; Bedford Borough Council</a:t>
            </a:r>
          </a:p>
        </p:txBody>
      </p:sp>
      <p:pic>
        <p:nvPicPr>
          <p:cNvPr id="1026" name="Picture 2" descr="Intrepid Receives the Bronze Award from the Armed Forces Covenant Employer  Recognition Scheme - Close Protection | Residential Security | Bodyguard &amp;  Personal Protection">
            <a:extLst>
              <a:ext uri="{FF2B5EF4-FFF2-40B4-BE49-F238E27FC236}">
                <a16:creationId xmlns:a16="http://schemas.microsoft.com/office/drawing/2014/main" id="{8D834898-B163-48C8-ACB5-7C8D31C518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396" t="30378" r="15739" b="42406"/>
          <a:stretch/>
        </p:blipFill>
        <p:spPr bwMode="auto">
          <a:xfrm>
            <a:off x="1592669" y="5618375"/>
            <a:ext cx="3557812" cy="10545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1FA45B9-C7AD-4AEA-9C5A-9E1C92BE3D8B}"/>
              </a:ext>
            </a:extLst>
          </p:cNvPr>
          <p:cNvPicPr>
            <a:picLocks noChangeAspect="1"/>
          </p:cNvPicPr>
          <p:nvPr/>
        </p:nvPicPr>
        <p:blipFill rotWithShape="1">
          <a:blip r:embed="rId7"/>
          <a:srcRect l="57350" t="24711" r="15939" b="35985"/>
          <a:stretch/>
        </p:blipFill>
        <p:spPr>
          <a:xfrm>
            <a:off x="5445684" y="5421527"/>
            <a:ext cx="1624419" cy="1344559"/>
          </a:xfrm>
          <a:prstGeom prst="rect">
            <a:avLst/>
          </a:prstGeom>
        </p:spPr>
      </p:pic>
    </p:spTree>
    <p:extLst>
      <p:ext uri="{BB962C8B-B14F-4D97-AF65-F5344CB8AC3E}">
        <p14:creationId xmlns:p14="http://schemas.microsoft.com/office/powerpoint/2010/main" val="23229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4D8B-96B5-4468-92F9-CF2BB70C08DC}"/>
              </a:ext>
            </a:extLst>
          </p:cNvPr>
          <p:cNvSpPr>
            <a:spLocks noGrp="1"/>
          </p:cNvSpPr>
          <p:nvPr>
            <p:ph type="title"/>
          </p:nvPr>
        </p:nvSpPr>
        <p:spPr>
          <a:xfrm>
            <a:off x="1484311" y="685800"/>
            <a:ext cx="10018713" cy="891209"/>
          </a:xfrm>
        </p:spPr>
        <p:txBody>
          <a:bodyPr/>
          <a:lstStyle/>
          <a:p>
            <a:r>
              <a:rPr lang="en-GB" b="1" dirty="0"/>
              <a:t>What is our </a:t>
            </a:r>
            <a:r>
              <a:rPr lang="en-GB" b="1" dirty="0">
                <a:solidFill>
                  <a:srgbClr val="190783"/>
                </a:solidFill>
              </a:rPr>
              <a:t>A</a:t>
            </a:r>
            <a:r>
              <a:rPr lang="en-GB" b="1" dirty="0">
                <a:solidFill>
                  <a:srgbClr val="FF0000"/>
                </a:solidFill>
              </a:rPr>
              <a:t>I</a:t>
            </a:r>
            <a:r>
              <a:rPr lang="en-GB" b="1" dirty="0">
                <a:solidFill>
                  <a:srgbClr val="00B0F0"/>
                </a:solidFill>
              </a:rPr>
              <a:t>M</a:t>
            </a:r>
            <a:r>
              <a:rPr lang="en-GB" b="1" dirty="0"/>
              <a:t>? </a:t>
            </a:r>
          </a:p>
        </p:txBody>
      </p:sp>
      <p:sp>
        <p:nvSpPr>
          <p:cNvPr id="3" name="Content Placeholder 2">
            <a:extLst>
              <a:ext uri="{FF2B5EF4-FFF2-40B4-BE49-F238E27FC236}">
                <a16:creationId xmlns:a16="http://schemas.microsoft.com/office/drawing/2014/main" id="{FEA584BC-76C6-46C2-A271-5C398A1B8A13}"/>
              </a:ext>
            </a:extLst>
          </p:cNvPr>
          <p:cNvSpPr>
            <a:spLocks noGrp="1"/>
          </p:cNvSpPr>
          <p:nvPr>
            <p:ph idx="1"/>
          </p:nvPr>
        </p:nvSpPr>
        <p:spPr>
          <a:xfrm>
            <a:off x="1484310" y="1802297"/>
            <a:ext cx="10018713" cy="3988904"/>
          </a:xfrm>
        </p:spPr>
        <p:txBody>
          <a:bodyPr>
            <a:normAutofit fontScale="92500" lnSpcReduction="10000"/>
          </a:bodyPr>
          <a:lstStyle/>
          <a:p>
            <a:pPr marL="0" indent="0">
              <a:buNone/>
            </a:pPr>
            <a:r>
              <a:rPr lang="en-GB" sz="4000" dirty="0"/>
              <a:t>To Be:</a:t>
            </a:r>
          </a:p>
          <a:p>
            <a:r>
              <a:rPr lang="en-GB" sz="5400" b="1" dirty="0">
                <a:solidFill>
                  <a:srgbClr val="190783"/>
                </a:solidFill>
              </a:rPr>
              <a:t>A</a:t>
            </a:r>
            <a:r>
              <a:rPr lang="en-GB" sz="5400" dirty="0"/>
              <a:t>spirational</a:t>
            </a:r>
          </a:p>
          <a:p>
            <a:r>
              <a:rPr lang="en-GB" sz="5400" b="1" dirty="0">
                <a:solidFill>
                  <a:srgbClr val="FF0000"/>
                </a:solidFill>
              </a:rPr>
              <a:t>I</a:t>
            </a:r>
            <a:r>
              <a:rPr lang="en-GB" sz="5400" dirty="0"/>
              <a:t>nspirational</a:t>
            </a:r>
          </a:p>
          <a:p>
            <a:r>
              <a:rPr lang="en-GB" sz="5400" b="1" dirty="0">
                <a:solidFill>
                  <a:srgbClr val="00B0F0"/>
                </a:solidFill>
              </a:rPr>
              <a:t>M</a:t>
            </a:r>
            <a:r>
              <a:rPr lang="en-GB" sz="5400" dirty="0"/>
              <a:t>otivational</a:t>
            </a:r>
          </a:p>
          <a:p>
            <a:pPr marL="0" indent="0">
              <a:buNone/>
            </a:pPr>
            <a:r>
              <a:rPr lang="en-GB" sz="3600" dirty="0"/>
              <a:t>Through Co-Production and Veteran Peer Mentoring</a:t>
            </a:r>
          </a:p>
        </p:txBody>
      </p:sp>
    </p:spTree>
    <p:extLst>
      <p:ext uri="{BB962C8B-B14F-4D97-AF65-F5344CB8AC3E}">
        <p14:creationId xmlns:p14="http://schemas.microsoft.com/office/powerpoint/2010/main" val="313229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F894-CBCE-4A40-B25B-F0BCB31F4E54}"/>
              </a:ext>
            </a:extLst>
          </p:cNvPr>
          <p:cNvSpPr>
            <a:spLocks noGrp="1"/>
          </p:cNvSpPr>
          <p:nvPr>
            <p:ph type="title"/>
          </p:nvPr>
        </p:nvSpPr>
        <p:spPr>
          <a:xfrm>
            <a:off x="1606582" y="77856"/>
            <a:ext cx="2780271" cy="6321287"/>
          </a:xfrm>
        </p:spPr>
        <p:txBody>
          <a:bodyPr>
            <a:normAutofit fontScale="90000"/>
          </a:bodyPr>
          <a:lstStyle/>
          <a:p>
            <a:r>
              <a:rPr lang="en-GB" sz="4000"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What is Peer </a:t>
            </a:r>
            <a:br>
              <a:rPr lang="en-GB" sz="4000"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en-GB" sz="4000"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Mentoring?</a:t>
            </a:r>
            <a:br>
              <a:rPr lang="en-GB" sz="4000"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en-GB" sz="40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Has Military Service in common</a:t>
            </a:r>
            <a:b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b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 Understand comradeship/ the military  family &amp; identity</a:t>
            </a:r>
            <a:b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b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en-GB" sz="2700"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 Are uniquely placed to help other veterans</a:t>
            </a:r>
            <a:endParaRPr lang="en-GB" sz="2700" dirty="0"/>
          </a:p>
        </p:txBody>
      </p:sp>
      <p:graphicFrame>
        <p:nvGraphicFramePr>
          <p:cNvPr id="5" name="Content Placeholder 2">
            <a:extLst>
              <a:ext uri="{FF2B5EF4-FFF2-40B4-BE49-F238E27FC236}">
                <a16:creationId xmlns:a16="http://schemas.microsoft.com/office/drawing/2014/main" id="{65C30823-2155-4475-AE42-1840EAE36802}"/>
              </a:ext>
            </a:extLst>
          </p:cNvPr>
          <p:cNvGraphicFramePr>
            <a:graphicFrameLocks noGrp="1"/>
          </p:cNvGraphicFramePr>
          <p:nvPr>
            <p:ph idx="1"/>
            <p:extLst>
              <p:ext uri="{D42A27DB-BD31-4B8C-83A1-F6EECF244321}">
                <p14:modId xmlns:p14="http://schemas.microsoft.com/office/powerpoint/2010/main" val="314381289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icon&#10;&#10;Description automatically generated">
            <a:extLst>
              <a:ext uri="{FF2B5EF4-FFF2-40B4-BE49-F238E27FC236}">
                <a16:creationId xmlns:a16="http://schemas.microsoft.com/office/drawing/2014/main" id="{032A53BD-8EDF-4815-9A2B-7308CEE671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96276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FF54-C480-47C1-B9F6-D62F47D2C201}"/>
              </a:ext>
            </a:extLst>
          </p:cNvPr>
          <p:cNvSpPr>
            <a:spLocks noGrp="1"/>
          </p:cNvSpPr>
          <p:nvPr>
            <p:ph type="title"/>
          </p:nvPr>
        </p:nvSpPr>
        <p:spPr>
          <a:xfrm>
            <a:off x="1484311" y="685800"/>
            <a:ext cx="10018713" cy="1185333"/>
          </a:xfrm>
        </p:spPr>
        <p:txBody>
          <a:bodyPr>
            <a:normAutofit/>
          </a:bodyPr>
          <a:lstStyle/>
          <a:p>
            <a:r>
              <a:rPr lang="en-GB" b="1" dirty="0">
                <a:ln w="9525" cap="flat" cmpd="sng" algn="ctr">
                  <a:solidFill>
                    <a:schemeClr val="bg1">
                      <a:lumMod val="95000"/>
                    </a:schemeClr>
                  </a:solidFill>
                  <a:prstDash val="solid"/>
                  <a:round/>
                </a:ln>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Peer Mentor Training OCN Accredited</a:t>
            </a:r>
            <a:endParaRPr lang="en-GB"/>
          </a:p>
        </p:txBody>
      </p:sp>
      <p:pic>
        <p:nvPicPr>
          <p:cNvPr id="7" name="Graphic 6" descr="Children">
            <a:extLst>
              <a:ext uri="{FF2B5EF4-FFF2-40B4-BE49-F238E27FC236}">
                <a16:creationId xmlns:a16="http://schemas.microsoft.com/office/drawing/2014/main" id="{F0BF0F9C-0DFE-44EF-8908-D20E5E44A1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307" y="2533449"/>
            <a:ext cx="2720881" cy="272088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FE709CCF-BEAE-4DB7-A877-88E737E57721}"/>
              </a:ext>
            </a:extLst>
          </p:cNvPr>
          <p:cNvSpPr>
            <a:spLocks noGrp="1"/>
          </p:cNvSpPr>
          <p:nvPr>
            <p:ph idx="1"/>
          </p:nvPr>
        </p:nvSpPr>
        <p:spPr>
          <a:xfrm>
            <a:off x="4233332" y="1756607"/>
            <a:ext cx="7653867" cy="4855491"/>
          </a:xfrm>
        </p:spPr>
        <p:txBody>
          <a:bodyPr>
            <a:normAutofit lnSpcReduction="10000"/>
          </a:bodyPr>
          <a:lstStyle/>
          <a:p>
            <a:pPr>
              <a:lnSpc>
                <a:spcPct val="90000"/>
              </a:lnSpc>
            </a:pPr>
            <a:r>
              <a:rPr lang="en-GB" b="1" dirty="0"/>
              <a:t>Assessments</a:t>
            </a:r>
          </a:p>
          <a:p>
            <a:pPr>
              <a:lnSpc>
                <a:spcPct val="90000"/>
              </a:lnSpc>
            </a:pPr>
            <a:r>
              <a:rPr lang="en-GB" b="1" dirty="0"/>
              <a:t>Record keeping/Case Management</a:t>
            </a:r>
          </a:p>
          <a:p>
            <a:pPr>
              <a:lnSpc>
                <a:spcPct val="90000"/>
              </a:lnSpc>
            </a:pPr>
            <a:r>
              <a:rPr lang="en-GB" b="1" dirty="0"/>
              <a:t>Active listening</a:t>
            </a:r>
          </a:p>
          <a:p>
            <a:pPr>
              <a:lnSpc>
                <a:spcPct val="90000"/>
              </a:lnSpc>
            </a:pPr>
            <a:r>
              <a:rPr lang="en-GB" b="1" dirty="0"/>
              <a:t>Substance awareness </a:t>
            </a:r>
          </a:p>
          <a:p>
            <a:pPr>
              <a:lnSpc>
                <a:spcPct val="90000"/>
              </a:lnSpc>
            </a:pPr>
            <a:r>
              <a:rPr lang="en-GB" b="1" dirty="0"/>
              <a:t>Confidentiality /data protection</a:t>
            </a:r>
          </a:p>
          <a:p>
            <a:pPr>
              <a:lnSpc>
                <a:spcPct val="90000"/>
              </a:lnSpc>
            </a:pPr>
            <a:r>
              <a:rPr lang="en-GB" b="1" dirty="0"/>
              <a:t>Boundaries </a:t>
            </a:r>
          </a:p>
          <a:p>
            <a:pPr>
              <a:lnSpc>
                <a:spcPct val="90000"/>
              </a:lnSpc>
            </a:pPr>
            <a:r>
              <a:rPr lang="en-GB" b="1" dirty="0"/>
              <a:t>Safeguarding (vulnerable adults and children) &amp; Prevent</a:t>
            </a:r>
          </a:p>
          <a:p>
            <a:pPr>
              <a:lnSpc>
                <a:spcPct val="90000"/>
              </a:lnSpc>
            </a:pPr>
            <a:r>
              <a:rPr lang="en-GB" b="1" dirty="0"/>
              <a:t>Enhanced DBS</a:t>
            </a:r>
          </a:p>
          <a:p>
            <a:pPr>
              <a:lnSpc>
                <a:spcPct val="90000"/>
              </a:lnSpc>
            </a:pPr>
            <a:r>
              <a:rPr lang="en-GB" b="1" dirty="0"/>
              <a:t>Supervision</a:t>
            </a:r>
          </a:p>
          <a:p>
            <a:pPr>
              <a:lnSpc>
                <a:spcPct val="90000"/>
              </a:lnSpc>
            </a:pPr>
            <a:r>
              <a:rPr lang="en-GB" b="1" dirty="0"/>
              <a:t>+ 2 day veteran mental health first aid</a:t>
            </a:r>
          </a:p>
          <a:p>
            <a:pPr marL="0" indent="0">
              <a:lnSpc>
                <a:spcPct val="90000"/>
              </a:lnSpc>
              <a:buNone/>
            </a:pPr>
            <a:endParaRPr lang="en-GB" sz="2000" dirty="0"/>
          </a:p>
        </p:txBody>
      </p:sp>
      <p:pic>
        <p:nvPicPr>
          <p:cNvPr id="5" name="Picture 4" descr="A picture containing icon&#10;&#10;Description automatically generated">
            <a:extLst>
              <a:ext uri="{FF2B5EF4-FFF2-40B4-BE49-F238E27FC236}">
                <a16:creationId xmlns:a16="http://schemas.microsoft.com/office/drawing/2014/main" id="{E026CEDC-3D38-42B4-8100-3A80196BF4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269694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B7E8-DB23-44D3-8656-C810FD131E93}"/>
              </a:ext>
            </a:extLst>
          </p:cNvPr>
          <p:cNvSpPr>
            <a:spLocks noGrp="1"/>
          </p:cNvSpPr>
          <p:nvPr>
            <p:ph type="title"/>
          </p:nvPr>
        </p:nvSpPr>
        <p:spPr/>
        <p:txBody>
          <a:bodyPr>
            <a:normAutofit fontScale="90000"/>
          </a:bodyPr>
          <a:lstStyle/>
          <a:p>
            <a:br>
              <a:rPr lang="en-GB" dirty="0"/>
            </a:br>
            <a:br>
              <a:rPr lang="en-GB" dirty="0"/>
            </a:br>
            <a:br>
              <a:rPr lang="en-GB" dirty="0"/>
            </a:br>
            <a:endParaRPr lang="en-GB" dirty="0"/>
          </a:p>
        </p:txBody>
      </p:sp>
      <p:sp>
        <p:nvSpPr>
          <p:cNvPr id="3" name="Text Placeholder 2">
            <a:extLst>
              <a:ext uri="{FF2B5EF4-FFF2-40B4-BE49-F238E27FC236}">
                <a16:creationId xmlns:a16="http://schemas.microsoft.com/office/drawing/2014/main" id="{F4093643-AD33-4001-8FF8-415260AC4779}"/>
              </a:ext>
            </a:extLst>
          </p:cNvPr>
          <p:cNvSpPr>
            <a:spLocks noGrp="1"/>
          </p:cNvSpPr>
          <p:nvPr>
            <p:ph type="body" idx="1"/>
          </p:nvPr>
        </p:nvSpPr>
        <p:spPr>
          <a:xfrm>
            <a:off x="1484311" y="524224"/>
            <a:ext cx="4607188" cy="796396"/>
          </a:xfrm>
        </p:spPr>
        <p:txBody>
          <a:bodyPr/>
          <a:lstStyle/>
          <a:p>
            <a:r>
              <a:rPr lang="en-GB" b="1" dirty="0"/>
              <a:t>Provide peer mentor support to veterans &amp; reservists by</a:t>
            </a:r>
            <a:r>
              <a:rPr lang="en-GB" dirty="0"/>
              <a:t>:</a:t>
            </a:r>
          </a:p>
        </p:txBody>
      </p:sp>
      <p:sp>
        <p:nvSpPr>
          <p:cNvPr id="5" name="Text Placeholder 4">
            <a:extLst>
              <a:ext uri="{FF2B5EF4-FFF2-40B4-BE49-F238E27FC236}">
                <a16:creationId xmlns:a16="http://schemas.microsoft.com/office/drawing/2014/main" id="{7F1E9D0B-7974-4498-94A5-88B36CF2D168}"/>
              </a:ext>
            </a:extLst>
          </p:cNvPr>
          <p:cNvSpPr>
            <a:spLocks noGrp="1"/>
          </p:cNvSpPr>
          <p:nvPr>
            <p:ph type="body" sz="quarter" idx="3"/>
          </p:nvPr>
        </p:nvSpPr>
        <p:spPr>
          <a:xfrm>
            <a:off x="7113290" y="482963"/>
            <a:ext cx="4622537" cy="796396"/>
          </a:xfrm>
        </p:spPr>
        <p:txBody>
          <a:bodyPr/>
          <a:lstStyle/>
          <a:p>
            <a:pPr marL="0" indent="0">
              <a:buNone/>
            </a:pPr>
            <a:r>
              <a:rPr lang="en-GB" sz="2800" b="1" dirty="0"/>
              <a:t>Provide peer mentor support to families by:</a:t>
            </a:r>
          </a:p>
        </p:txBody>
      </p:sp>
      <p:sp>
        <p:nvSpPr>
          <p:cNvPr id="6" name="Content Placeholder 5">
            <a:extLst>
              <a:ext uri="{FF2B5EF4-FFF2-40B4-BE49-F238E27FC236}">
                <a16:creationId xmlns:a16="http://schemas.microsoft.com/office/drawing/2014/main" id="{66E1251C-C7E2-4E30-B359-F1593E5060DE}"/>
              </a:ext>
            </a:extLst>
          </p:cNvPr>
          <p:cNvSpPr>
            <a:spLocks noGrp="1"/>
          </p:cNvSpPr>
          <p:nvPr>
            <p:ph sz="quarter" idx="4"/>
          </p:nvPr>
        </p:nvSpPr>
        <p:spPr>
          <a:xfrm>
            <a:off x="7017038" y="1401593"/>
            <a:ext cx="4895056" cy="3723862"/>
          </a:xfrm>
        </p:spPr>
        <p:txBody>
          <a:bodyPr>
            <a:noAutofit/>
          </a:bodyPr>
          <a:lstStyle/>
          <a:p>
            <a:r>
              <a:rPr lang="en-GB" sz="2400" b="1" dirty="0"/>
              <a:t>Facilitating support groups</a:t>
            </a:r>
          </a:p>
          <a:p>
            <a:r>
              <a:rPr lang="en-GB" sz="2400" b="1" dirty="0"/>
              <a:t>Raise awareness of the impact of mental health and / or substance misuse on daily living &amp; family life</a:t>
            </a:r>
          </a:p>
          <a:p>
            <a:r>
              <a:rPr lang="en-GB" sz="2400" b="1" dirty="0"/>
              <a:t>Facilitate learning of strategies to improve family life</a:t>
            </a:r>
          </a:p>
          <a:p>
            <a:r>
              <a:rPr lang="en-GB" sz="2400" b="1" dirty="0"/>
              <a:t>Advocacy</a:t>
            </a:r>
            <a:endParaRPr lang="en-GB" sz="2400" dirty="0"/>
          </a:p>
        </p:txBody>
      </p:sp>
      <p:sp>
        <p:nvSpPr>
          <p:cNvPr id="7" name="Content Placeholder 2">
            <a:extLst>
              <a:ext uri="{FF2B5EF4-FFF2-40B4-BE49-F238E27FC236}">
                <a16:creationId xmlns:a16="http://schemas.microsoft.com/office/drawing/2014/main" id="{4203D172-9805-4E9D-B853-83B16BAE9218}"/>
              </a:ext>
            </a:extLst>
          </p:cNvPr>
          <p:cNvSpPr>
            <a:spLocks noGrp="1"/>
          </p:cNvSpPr>
          <p:nvPr>
            <p:ph sz="half" idx="2"/>
          </p:nvPr>
        </p:nvSpPr>
        <p:spPr>
          <a:xfrm>
            <a:off x="1484312" y="1425657"/>
            <a:ext cx="5628978" cy="4902956"/>
          </a:xfrm>
        </p:spPr>
        <p:txBody>
          <a:bodyPr>
            <a:noAutofit/>
          </a:bodyPr>
          <a:lstStyle/>
          <a:p>
            <a:r>
              <a:rPr lang="en-GB" sz="2400" b="1" dirty="0"/>
              <a:t>Assertive outreach</a:t>
            </a:r>
          </a:p>
          <a:p>
            <a:r>
              <a:rPr lang="en-GB" sz="2400" b="1" dirty="0"/>
              <a:t>Motivating veterans to access treatment using self-help psychosocial interventions</a:t>
            </a:r>
          </a:p>
          <a:p>
            <a:r>
              <a:rPr lang="en-GB" sz="2400" b="1" dirty="0"/>
              <a:t>Re-connecting with veterans who have dropped out of treatment</a:t>
            </a:r>
          </a:p>
          <a:p>
            <a:r>
              <a:rPr lang="en-GB" sz="2400" b="1" dirty="0"/>
              <a:t>Encouraging veterans to remain in treatment</a:t>
            </a:r>
          </a:p>
          <a:p>
            <a:r>
              <a:rPr lang="en-GB" sz="2400" b="1" dirty="0"/>
              <a:t>Care co-ordination by </a:t>
            </a:r>
            <a:r>
              <a:rPr lang="en-GB" sz="2400" b="1" dirty="0">
                <a:solidFill>
                  <a:schemeClr val="accent1"/>
                </a:solidFill>
              </a:rPr>
              <a:t>connecting</a:t>
            </a:r>
            <a:r>
              <a:rPr lang="en-GB" sz="2400" b="1" dirty="0"/>
              <a:t> veterans to other support services</a:t>
            </a:r>
          </a:p>
          <a:p>
            <a:r>
              <a:rPr lang="en-GB" sz="2400" b="1" dirty="0"/>
              <a:t>Advocacy</a:t>
            </a:r>
          </a:p>
        </p:txBody>
      </p:sp>
      <p:sp>
        <p:nvSpPr>
          <p:cNvPr id="8" name="TextBox 7">
            <a:extLst>
              <a:ext uri="{FF2B5EF4-FFF2-40B4-BE49-F238E27FC236}">
                <a16:creationId xmlns:a16="http://schemas.microsoft.com/office/drawing/2014/main" id="{2E953356-90C6-4B1D-ACC6-9DAE5E727F4E}"/>
              </a:ext>
            </a:extLst>
          </p:cNvPr>
          <p:cNvSpPr txBox="1"/>
          <p:nvPr/>
        </p:nvSpPr>
        <p:spPr>
          <a:xfrm>
            <a:off x="6798435" y="5190672"/>
            <a:ext cx="5393565" cy="646331"/>
          </a:xfrm>
          <a:prstGeom prst="rect">
            <a:avLst/>
          </a:prstGeom>
          <a:noFill/>
        </p:spPr>
        <p:txBody>
          <a:bodyPr wrap="square" rtlCol="0">
            <a:spAutoFit/>
          </a:bodyPr>
          <a:lstStyle/>
          <a:p>
            <a:pPr algn="ctr"/>
            <a:r>
              <a:rPr lang="en-GB" sz="3600" b="1" i="1" dirty="0">
                <a:solidFill>
                  <a:schemeClr val="accent1"/>
                </a:solidFill>
              </a:rPr>
              <a:t>We NEVER just Signpost !</a:t>
            </a:r>
          </a:p>
        </p:txBody>
      </p:sp>
      <p:pic>
        <p:nvPicPr>
          <p:cNvPr id="9" name="Picture 8" descr="A picture containing icon&#10;&#10;Description automatically generated">
            <a:extLst>
              <a:ext uri="{FF2B5EF4-FFF2-40B4-BE49-F238E27FC236}">
                <a16:creationId xmlns:a16="http://schemas.microsoft.com/office/drawing/2014/main" id="{A3CF9CF3-488E-43C3-8692-54C31CC10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167565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A257498-9709-4296-AA70-1F8EEFEBDCAD}"/>
              </a:ext>
            </a:extLst>
          </p:cNvPr>
          <p:cNvSpPr>
            <a:spLocks noGrp="1"/>
          </p:cNvSpPr>
          <p:nvPr>
            <p:ph type="title"/>
          </p:nvPr>
        </p:nvSpPr>
        <p:spPr>
          <a:xfrm>
            <a:off x="190500" y="685801"/>
            <a:ext cx="3231154" cy="5105400"/>
          </a:xfrm>
        </p:spPr>
        <p:txBody>
          <a:bodyPr>
            <a:normAutofit/>
          </a:bodyPr>
          <a:lstStyle/>
          <a:p>
            <a:pPr algn="l">
              <a:lnSpc>
                <a:spcPct val="90000"/>
              </a:lnSpc>
            </a:pPr>
            <a:r>
              <a:rPr lang="en-GB" sz="2500" b="1" dirty="0">
                <a:solidFill>
                  <a:srgbClr val="FFFFFF"/>
                </a:solidFill>
              </a:rPr>
              <a:t>Peer Mentoring Activity</a:t>
            </a:r>
            <a:br>
              <a:rPr lang="en-GB" sz="2500" b="1" dirty="0">
                <a:solidFill>
                  <a:srgbClr val="FFFFFF"/>
                </a:solidFill>
              </a:rPr>
            </a:br>
            <a:r>
              <a:rPr lang="en-GB" sz="25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Since VCN began in November 2019 we have supported over 150 veterans, reservists and family members across </a:t>
            </a:r>
            <a:r>
              <a:rPr lang="en-GB" sz="25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Milton Keynes, Bedfordshire </a:t>
            </a:r>
            <a:r>
              <a:rPr lang="en-GB" sz="25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and </a:t>
            </a:r>
            <a:r>
              <a:rPr lang="en-GB" sz="25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Northamptonshire</a:t>
            </a:r>
            <a:br>
              <a:rPr lang="en-GB" sz="25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GB" sz="25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GB" sz="2500" b="1" dirty="0">
              <a:solidFill>
                <a:srgbClr val="FFFFFF"/>
              </a:solidFill>
            </a:endParaRP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Content Placeholder 3">
            <a:extLst>
              <a:ext uri="{FF2B5EF4-FFF2-40B4-BE49-F238E27FC236}">
                <a16:creationId xmlns:a16="http://schemas.microsoft.com/office/drawing/2014/main" id="{A400B65A-9EB5-4DD1-B341-BBE8364297DC}"/>
              </a:ext>
            </a:extLst>
          </p:cNvPr>
          <p:cNvSpPr>
            <a:spLocks noGrp="1"/>
          </p:cNvSpPr>
          <p:nvPr>
            <p:ph idx="1"/>
          </p:nvPr>
        </p:nvSpPr>
        <p:spPr>
          <a:xfrm>
            <a:off x="5117106" y="685801"/>
            <a:ext cx="6385918" cy="5105400"/>
          </a:xfrm>
        </p:spPr>
        <p:txBody>
          <a:bodyPr>
            <a:noAutofit/>
          </a:bodyPr>
          <a:lstStyle/>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Support has included:</a:t>
            </a:r>
          </a:p>
          <a:p>
            <a:r>
              <a:rPr lang="en-GB" dirty="0">
                <a:effectLst/>
                <a:latin typeface="Calibri" panose="020F0502020204030204" pitchFamily="34" charset="0"/>
                <a:ea typeface="Calibri" panose="020F0502020204030204" pitchFamily="34" charset="0"/>
                <a:cs typeface="Times New Roman" panose="02020603050405020304" pitchFamily="18" charset="0"/>
              </a:rPr>
              <a:t>motivational psychosocial self-help to support veterans to engage in formal treatment</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Onward referral to partners including RBL, SSAFA, TILS, RFEA, Models4veterans, Housing, Drug and Alcohol services, Project Nova, GP referrals </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a:effectLst/>
                <a:latin typeface="Calibri" panose="020F0502020204030204" pitchFamily="34" charset="0"/>
                <a:ea typeface="Calibri" panose="020F0502020204030204" pitchFamily="34" charset="0"/>
                <a:cs typeface="Times New Roman" panose="02020603050405020304" pitchFamily="18" charset="0"/>
              </a:rPr>
              <a:t>aking veterans to appointments, assertive outreach to facilitate engagement with partners, providing emotional support for veterans/reservists &amp; family members who are shielding and arranging essential deliveries such as prescriptions. </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Advocacy to ensure fair access to treatment and support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descr="A picture containing icon&#10;&#10;Description automatically generated">
            <a:extLst>
              <a:ext uri="{FF2B5EF4-FFF2-40B4-BE49-F238E27FC236}">
                <a16:creationId xmlns:a16="http://schemas.microsoft.com/office/drawing/2014/main" id="{23C2307A-4D7D-444A-A5C3-990FB6EDF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119655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FDA-8254-4B3D-80FD-F35CC577C0BE}"/>
              </a:ext>
            </a:extLst>
          </p:cNvPr>
          <p:cNvSpPr>
            <a:spLocks noGrp="1"/>
          </p:cNvSpPr>
          <p:nvPr>
            <p:ph type="title"/>
          </p:nvPr>
        </p:nvSpPr>
        <p:spPr>
          <a:xfrm>
            <a:off x="1598610" y="129210"/>
            <a:ext cx="10018713" cy="824948"/>
          </a:xfrm>
        </p:spPr>
        <p:txBody>
          <a:bodyPr/>
          <a:lstStyle/>
          <a:p>
            <a:r>
              <a:rPr lang="en-GB" b="1" dirty="0"/>
              <a:t>Veteran Testimonials</a:t>
            </a:r>
          </a:p>
        </p:txBody>
      </p:sp>
      <p:sp>
        <p:nvSpPr>
          <p:cNvPr id="3" name="Content Placeholder 2">
            <a:extLst>
              <a:ext uri="{FF2B5EF4-FFF2-40B4-BE49-F238E27FC236}">
                <a16:creationId xmlns:a16="http://schemas.microsoft.com/office/drawing/2014/main" id="{49877818-1C31-48A4-853F-101A518AA6AE}"/>
              </a:ext>
            </a:extLst>
          </p:cNvPr>
          <p:cNvSpPr>
            <a:spLocks noGrp="1"/>
          </p:cNvSpPr>
          <p:nvPr>
            <p:ph sz="half" idx="1"/>
          </p:nvPr>
        </p:nvSpPr>
        <p:spPr>
          <a:xfrm>
            <a:off x="1598610" y="954158"/>
            <a:ext cx="4895055" cy="5354572"/>
          </a:xfrm>
        </p:spPr>
        <p:txBody>
          <a:bodyPr>
            <a:normAutofit fontScale="92500" lnSpcReduction="10000"/>
          </a:bodyPr>
          <a:lstStyle/>
          <a:p>
            <a:pPr>
              <a:lnSpc>
                <a:spcPct val="107000"/>
              </a:lnSpc>
              <a:spcAft>
                <a:spcPts val="0"/>
              </a:spcAft>
            </a:pPr>
            <a:r>
              <a:rPr lang="en-GB" sz="1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After hitting my all time lowest I have ever been in my entire life VCN has been the help I never thought I deserved.</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I’ve been suffering with my mental health for some time now &amp; after reaching out to the RBL they but me in touch with VCN</a:t>
            </a:r>
            <a:r>
              <a:rPr lang="en-GB" sz="19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a:t>
            </a:r>
            <a:r>
              <a:rPr lang="en-GB" sz="1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 phoned on a daily basis to start with &amp; the help/support that I’ve been given has really made me see my self worth &amp; that I am not alone. VCN continues to talk with me and follows up with texts to check in</a:t>
            </a:r>
            <a:r>
              <a:rPr lang="en-GB" sz="19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a:t>
            </a:r>
            <a:r>
              <a:rPr lang="en-GB" sz="1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ithout the help and support from VCN, I don’t even want to start to think where I would be right now. I am only just starting off on my journey and I know its going to be a long one but VCN is there with me. Thank you, I really can’t thank you enough. </a:t>
            </a:r>
          </a:p>
          <a:p>
            <a:pPr>
              <a:lnSpc>
                <a:spcPct val="107000"/>
              </a:lnSpc>
              <a:spcAft>
                <a:spcPts val="0"/>
              </a:spcAft>
            </a:pPr>
            <a:r>
              <a:rPr lang="en-GB" sz="1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JT 6/7/20</a:t>
            </a:r>
          </a:p>
          <a:p>
            <a:pPr>
              <a:lnSpc>
                <a:spcPct val="107000"/>
              </a:lnSpc>
              <a:spcAft>
                <a:spcPts val="0"/>
              </a:spcAft>
            </a:pPr>
            <a:r>
              <a:rPr lang="en-GB" sz="19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Joint working with RBL &amp; TILS</a:t>
            </a:r>
            <a:endParaRPr lang="en-GB" sz="19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6FF0F024-C1F9-409C-89F1-9978BB4C1118}"/>
              </a:ext>
            </a:extLst>
          </p:cNvPr>
          <p:cNvSpPr>
            <a:spLocks noGrp="1"/>
          </p:cNvSpPr>
          <p:nvPr>
            <p:ph sz="half" idx="2"/>
          </p:nvPr>
        </p:nvSpPr>
        <p:spPr>
          <a:xfrm>
            <a:off x="6758358" y="954159"/>
            <a:ext cx="5123658" cy="3100480"/>
          </a:xfrm>
        </p:spPr>
        <p:txBody>
          <a:bodyPr>
            <a:normAutofit fontScale="92500" lnSpcReduction="10000"/>
          </a:bodyPr>
          <a:lstStyle/>
          <a:p>
            <a:pPr>
              <a:lnSpc>
                <a:spcPct val="107000"/>
              </a:lnSpc>
              <a:spcAft>
                <a:spcPts val="0"/>
              </a:spcAft>
            </a:pPr>
            <a:r>
              <a:rPr lang="en-GB" sz="19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Having a point of contact in your local community who can support you in key areas networked to services or professionals who have experience in military affairs is a life saver.</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9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Milton Keynes/Bedford Veterans Community Network is a fantastic idea and I'm very grateful to have them supporting me. Ian 2/7/20</a:t>
            </a:r>
          </a:p>
          <a:p>
            <a:pPr>
              <a:lnSpc>
                <a:spcPct val="107000"/>
              </a:lnSpc>
              <a:spcAft>
                <a:spcPts val="0"/>
              </a:spcAft>
            </a:pPr>
            <a:r>
              <a:rPr lang="en-GB" sz="19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Joint working with Housing, RBL &amp; TILS</a:t>
            </a:r>
            <a:endParaRPr lang="en-GB" sz="19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Content Placeholder 3">
            <a:extLst>
              <a:ext uri="{FF2B5EF4-FFF2-40B4-BE49-F238E27FC236}">
                <a16:creationId xmlns:a16="http://schemas.microsoft.com/office/drawing/2014/main" id="{77EA4094-A343-42EF-B537-51DF3AE47468}"/>
              </a:ext>
            </a:extLst>
          </p:cNvPr>
          <p:cNvSpPr txBox="1">
            <a:spLocks/>
          </p:cNvSpPr>
          <p:nvPr/>
        </p:nvSpPr>
        <p:spPr>
          <a:xfrm>
            <a:off x="6758358" y="4183331"/>
            <a:ext cx="5316162" cy="2707105"/>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buNone/>
            </a:pPr>
            <a:r>
              <a:rPr lang="en-GB" sz="1900" dirty="0">
                <a:effectLst/>
                <a:latin typeface="Arial" panose="020B0604020202020204" pitchFamily="34" charset="0"/>
                <a:ea typeface="Calibri" panose="020F0502020204030204" pitchFamily="34" charset="0"/>
                <a:cs typeface="Times New Roman" panose="02020603050405020304" pitchFamily="18" charset="0"/>
              </a:rPr>
              <a:t>The help I've received from VCN has been invaluable, despite not being fully aware that I needed help. It was suggested that I may benefit from a chat with VCN and I did and through regular contact VCN has prevented me from spiralling into a deep depression.  SB 3/7/20</a:t>
            </a:r>
          </a:p>
          <a:p>
            <a:pPr marL="0" indent="0">
              <a:buNone/>
            </a:pPr>
            <a:r>
              <a:rPr lang="en-GB" sz="19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Joint working with </a:t>
            </a:r>
            <a:r>
              <a:rPr lang="en-GB" sz="1900" b="1"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Dreamsai</a:t>
            </a:r>
            <a:r>
              <a:rPr lang="en-GB" sz="19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 Milton Keynes (Food parcels during lockdown)</a:t>
            </a:r>
            <a:endParaRPr lang="en-GB" sz="19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6" name="Picture 5" descr="A picture containing icon&#10;&#10;Description automatically generated">
            <a:extLst>
              <a:ext uri="{FF2B5EF4-FFF2-40B4-BE49-F238E27FC236}">
                <a16:creationId xmlns:a16="http://schemas.microsoft.com/office/drawing/2014/main" id="{4C9F1C33-FF89-4446-B4EE-6111C94BA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050" y="6388748"/>
            <a:ext cx="1504949" cy="469252"/>
          </a:xfrm>
          <a:prstGeom prst="rect">
            <a:avLst/>
          </a:prstGeom>
        </p:spPr>
      </p:pic>
    </p:spTree>
    <p:extLst>
      <p:ext uri="{BB962C8B-B14F-4D97-AF65-F5344CB8AC3E}">
        <p14:creationId xmlns:p14="http://schemas.microsoft.com/office/powerpoint/2010/main" val="303558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9332-09E8-4A0E-9E49-1FF0DEB8A557}"/>
              </a:ext>
            </a:extLst>
          </p:cNvPr>
          <p:cNvSpPr>
            <a:spLocks noGrp="1"/>
          </p:cNvSpPr>
          <p:nvPr>
            <p:ph type="title"/>
          </p:nvPr>
        </p:nvSpPr>
        <p:spPr>
          <a:xfrm>
            <a:off x="3226904" y="308113"/>
            <a:ext cx="5738192" cy="758687"/>
          </a:xfrm>
        </p:spPr>
        <p:txBody>
          <a:bodyPr/>
          <a:lstStyle/>
          <a:p>
            <a:r>
              <a:rPr lang="en-GB" b="1" dirty="0">
                <a:solidFill>
                  <a:schemeClr val="accent1"/>
                </a:solidFill>
              </a:rPr>
              <a:t>Case Studies</a:t>
            </a:r>
          </a:p>
        </p:txBody>
      </p:sp>
      <p:sp>
        <p:nvSpPr>
          <p:cNvPr id="3" name="Content Placeholder 2">
            <a:extLst>
              <a:ext uri="{FF2B5EF4-FFF2-40B4-BE49-F238E27FC236}">
                <a16:creationId xmlns:a16="http://schemas.microsoft.com/office/drawing/2014/main" id="{1001B8F2-3327-4EE0-9A0E-05994AEE84D6}"/>
              </a:ext>
            </a:extLst>
          </p:cNvPr>
          <p:cNvSpPr>
            <a:spLocks noGrp="1"/>
          </p:cNvSpPr>
          <p:nvPr>
            <p:ph sz="half" idx="1"/>
          </p:nvPr>
        </p:nvSpPr>
        <p:spPr>
          <a:xfrm>
            <a:off x="1299412" y="1232452"/>
            <a:ext cx="5303296" cy="5625548"/>
          </a:xfrm>
        </p:spPr>
        <p:txBody>
          <a:bodyPr>
            <a:normAutofit lnSpcReduction="10000"/>
          </a:bodyPr>
          <a:lstStyle/>
          <a:p>
            <a:r>
              <a:rPr lang="en-GB" dirty="0"/>
              <a:t>Veteran referred by police for support following a Sec 136.</a:t>
            </a:r>
          </a:p>
          <a:p>
            <a:r>
              <a:rPr lang="en-GB" dirty="0"/>
              <a:t>Left Army in 2001 because of PTSD. Not previously sought help</a:t>
            </a:r>
          </a:p>
          <a:p>
            <a:r>
              <a:rPr lang="en-GB" dirty="0"/>
              <a:t>Service related PTSD, self harming, suicidal thoughts and alcohol abuse</a:t>
            </a:r>
          </a:p>
          <a:p>
            <a:r>
              <a:rPr lang="en-GB" dirty="0"/>
              <a:t>Since Oct 2020 VCN Support included:</a:t>
            </a:r>
          </a:p>
          <a:p>
            <a:pPr lvl="1"/>
            <a:r>
              <a:rPr lang="en-GB" dirty="0"/>
              <a:t>Referral to TILS  / alcohol service </a:t>
            </a:r>
          </a:p>
          <a:p>
            <a:pPr lvl="1"/>
            <a:r>
              <a:rPr lang="en-GB" dirty="0"/>
              <a:t>Advocacy with psychiatric service &amp; police including attending appointments, being a ‘responsible adult’ in police custody and McKenzie friend in a family court case</a:t>
            </a:r>
          </a:p>
          <a:p>
            <a:pPr lvl="1"/>
            <a:r>
              <a:rPr lang="en-GB" dirty="0"/>
              <a:t>Support to access benefits</a:t>
            </a:r>
          </a:p>
          <a:p>
            <a:pPr lvl="1"/>
            <a:r>
              <a:rPr lang="en-GB" dirty="0"/>
              <a:t>Support with social isolation/daily contact</a:t>
            </a:r>
          </a:p>
          <a:p>
            <a:pPr lvl="1"/>
            <a:r>
              <a:rPr lang="en-GB" dirty="0"/>
              <a:t>Outcome: veteran is more stable, engaging in treatment and waiting to commenced a Residential Programme (Tom Harrison House) on 20/03/21</a:t>
            </a:r>
          </a:p>
        </p:txBody>
      </p:sp>
      <p:sp>
        <p:nvSpPr>
          <p:cNvPr id="4" name="Content Placeholder 3">
            <a:extLst>
              <a:ext uri="{FF2B5EF4-FFF2-40B4-BE49-F238E27FC236}">
                <a16:creationId xmlns:a16="http://schemas.microsoft.com/office/drawing/2014/main" id="{5C15F092-CB4A-4546-97C3-F14B535E4EC3}"/>
              </a:ext>
            </a:extLst>
          </p:cNvPr>
          <p:cNvSpPr>
            <a:spLocks noGrp="1"/>
          </p:cNvSpPr>
          <p:nvPr>
            <p:ph sz="half" idx="2"/>
          </p:nvPr>
        </p:nvSpPr>
        <p:spPr>
          <a:xfrm>
            <a:off x="6607967" y="1232453"/>
            <a:ext cx="5303296" cy="5317434"/>
          </a:xfrm>
        </p:spPr>
        <p:txBody>
          <a:bodyPr>
            <a:normAutofit lnSpcReduction="10000"/>
          </a:bodyPr>
          <a:lstStyle/>
          <a:p>
            <a:r>
              <a:rPr lang="en-GB" dirty="0"/>
              <a:t>Veteran referred to VCN by the local Complex Treatment Service.</a:t>
            </a:r>
          </a:p>
          <a:p>
            <a:r>
              <a:rPr lang="en-GB" dirty="0"/>
              <a:t>Diagnosed with complex PTSD, it was a struggle to engage and keep appointments</a:t>
            </a:r>
          </a:p>
          <a:p>
            <a:r>
              <a:rPr lang="en-GB" dirty="0"/>
              <a:t>VCN has worked with the veteran and made referrals to RBL for support with debt</a:t>
            </a:r>
          </a:p>
          <a:p>
            <a:r>
              <a:rPr lang="en-GB" dirty="0"/>
              <a:t>Liaised with local MH services and followed up with an ADHD assessment which the veteran had started back in 2019 but dropped out of treatment due to anxiety issues and wanting to avoid a diagnosis of ADHD as there was concern this would impact employment</a:t>
            </a:r>
          </a:p>
          <a:p>
            <a:r>
              <a:rPr lang="en-GB" dirty="0"/>
              <a:t>Supported the veteran in addressing drug addiction and understand the relationship between  drug use and ADHD</a:t>
            </a:r>
          </a:p>
          <a:p>
            <a:r>
              <a:rPr lang="en-GB" dirty="0"/>
              <a:t>After 4 months support, there is an improvement in attending appointments and a reduction in drug use. Support is on-going</a:t>
            </a:r>
          </a:p>
        </p:txBody>
      </p:sp>
      <p:pic>
        <p:nvPicPr>
          <p:cNvPr id="5" name="Picture 4" descr="A picture containing icon&#10;&#10;Description automatically generated">
            <a:extLst>
              <a:ext uri="{FF2B5EF4-FFF2-40B4-BE49-F238E27FC236}">
                <a16:creationId xmlns:a16="http://schemas.microsoft.com/office/drawing/2014/main" id="{6D6F67C4-9A64-4AE4-B8E3-810B6535A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552" y="6172200"/>
            <a:ext cx="2199447" cy="685800"/>
          </a:xfrm>
          <a:prstGeom prst="rect">
            <a:avLst/>
          </a:prstGeom>
        </p:spPr>
      </p:pic>
    </p:spTree>
    <p:extLst>
      <p:ext uri="{BB962C8B-B14F-4D97-AF65-F5344CB8AC3E}">
        <p14:creationId xmlns:p14="http://schemas.microsoft.com/office/powerpoint/2010/main" val="51791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1" name="Rectangle 2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people sitting around a table with laptops&#10;&#10;Description automatically generated with medium confidence">
            <a:extLst>
              <a:ext uri="{FF2B5EF4-FFF2-40B4-BE49-F238E27FC236}">
                <a16:creationId xmlns:a16="http://schemas.microsoft.com/office/drawing/2014/main" id="{10962728-46EC-4BD8-8A94-AF975325562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783" r="23266"/>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3" name="Group 2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4E45065-9C4E-4DA6-A41B-CDD17EA981AE}"/>
              </a:ext>
            </a:extLst>
          </p:cNvPr>
          <p:cNvSpPr>
            <a:spLocks noGrp="1"/>
          </p:cNvSpPr>
          <p:nvPr>
            <p:ph type="title"/>
          </p:nvPr>
        </p:nvSpPr>
        <p:spPr>
          <a:xfrm>
            <a:off x="972080" y="685800"/>
            <a:ext cx="5260680" cy="1752599"/>
          </a:xfrm>
        </p:spPr>
        <p:txBody>
          <a:bodyPr vert="horz" lIns="91440" tIns="45720" rIns="91440" bIns="45720" rtlCol="0" anchor="ctr">
            <a:normAutofit/>
          </a:bodyPr>
          <a:lstStyle/>
          <a:p>
            <a:pPr algn="l"/>
            <a:r>
              <a:rPr lang="en-US" b="1"/>
              <a:t>CO-PRODUCTION MODEL</a:t>
            </a:r>
          </a:p>
        </p:txBody>
      </p:sp>
      <p:sp>
        <p:nvSpPr>
          <p:cNvPr id="3" name="Content Placeholder 2">
            <a:extLst>
              <a:ext uri="{FF2B5EF4-FFF2-40B4-BE49-F238E27FC236}">
                <a16:creationId xmlns:a16="http://schemas.microsoft.com/office/drawing/2014/main" id="{7AA9F25A-460E-486A-927E-98D1105108E2}"/>
              </a:ext>
            </a:extLst>
          </p:cNvPr>
          <p:cNvSpPr>
            <a:spLocks noGrp="1"/>
          </p:cNvSpPr>
          <p:nvPr>
            <p:ph sz="half" idx="1"/>
          </p:nvPr>
        </p:nvSpPr>
        <p:spPr>
          <a:xfrm>
            <a:off x="643468" y="2666999"/>
            <a:ext cx="5260680" cy="3124201"/>
          </a:xfrm>
        </p:spPr>
        <p:txBody>
          <a:bodyPr vert="horz" lIns="91440" tIns="45720" rIns="91440" bIns="45720" rtlCol="0" anchor="ctr">
            <a:normAutofit/>
          </a:bodyPr>
          <a:lstStyle/>
          <a:p>
            <a:pPr marL="0" indent="0" algn="ctr">
              <a:buNone/>
            </a:pPr>
            <a:r>
              <a:rPr lang="en-US" sz="2400" dirty="0"/>
              <a:t>VETERANS / RESERVISTS / FAMILY MEMBERS AT THE  </a:t>
            </a:r>
            <a:r>
              <a:rPr lang="en-US" sz="2400" b="1" dirty="0">
                <a:solidFill>
                  <a:srgbClr val="FF0000"/>
                </a:solidFill>
              </a:rPr>
              <a:t>HEART</a:t>
            </a:r>
            <a:r>
              <a:rPr lang="en-US" sz="2400" b="1" dirty="0"/>
              <a:t> </a:t>
            </a:r>
            <a:r>
              <a:rPr lang="en-US" sz="2400" dirty="0"/>
              <a:t>OF ALL WE DO:</a:t>
            </a:r>
          </a:p>
          <a:p>
            <a:pPr lvl="1"/>
            <a:r>
              <a:rPr lang="en-US" sz="2400" dirty="0"/>
              <a:t>Supported by:</a:t>
            </a:r>
          </a:p>
          <a:p>
            <a:pPr lvl="2"/>
            <a:r>
              <a:rPr lang="en-US" sz="2400" dirty="0"/>
              <a:t>Stake Holder Group</a:t>
            </a:r>
          </a:p>
          <a:p>
            <a:pPr lvl="2"/>
            <a:r>
              <a:rPr lang="en-US" sz="2400" dirty="0"/>
              <a:t>Board of Trustees</a:t>
            </a:r>
          </a:p>
          <a:p>
            <a:pPr lvl="1"/>
            <a:endParaRPr lang="en-US" sz="2000" dirty="0"/>
          </a:p>
        </p:txBody>
      </p:sp>
    </p:spTree>
    <p:extLst>
      <p:ext uri="{BB962C8B-B14F-4D97-AF65-F5344CB8AC3E}">
        <p14:creationId xmlns:p14="http://schemas.microsoft.com/office/powerpoint/2010/main" val="1801340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002060"/>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otalTime>422</TotalTime>
  <Words>1416</Words>
  <Application>Microsoft Office PowerPoint</Application>
  <PresentationFormat>Widescreen</PresentationFormat>
  <Paragraphs>141</Paragraphs>
  <Slides>18</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Corbel</vt:lpstr>
      <vt:lpstr>Parallax</vt:lpstr>
      <vt:lpstr>PowerPoint Presentation</vt:lpstr>
      <vt:lpstr>What is our AIM? </vt:lpstr>
      <vt:lpstr> What is Peer  Mentoring? - Has Military Service in common   - Understand comradeship/ the military  family &amp; identity   - Are uniquely placed to help other veterans</vt:lpstr>
      <vt:lpstr>Peer Mentor Training OCN Accredited</vt:lpstr>
      <vt:lpstr>   </vt:lpstr>
      <vt:lpstr>Peer Mentoring Activity Since VCN began in November 2019 we have supported over 150 veterans, reservists and family members across Milton Keynes, Bedfordshire and Northamptonshire  </vt:lpstr>
      <vt:lpstr>Veteran Testimonials</vt:lpstr>
      <vt:lpstr>Case Studies</vt:lpstr>
      <vt:lpstr>CO-PRODUCTION MODEL</vt:lpstr>
      <vt:lpstr>What else will the Veterans Community Network do?</vt:lpstr>
      <vt:lpstr>PowerPoint Presentation</vt:lpstr>
      <vt:lpstr>PowerPoint Presentation</vt:lpstr>
      <vt:lpstr>Testimonial from John Phillips  (Project Nova) </vt:lpstr>
      <vt:lpstr>  FORCE FOR CHANGE GRANT : 2021/22: Tackling social isolation in the COVID 19 Pandemic</vt:lpstr>
      <vt:lpstr>PowerPoint Presentation</vt:lpstr>
      <vt:lpstr>How to make a referral</vt:lpstr>
      <vt:lpstr>Apply for Service Standards Accreditation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Sustainable Recovery for Veterans, Reservists &amp; their Families through developing a Network of  Trained  ‘Veteran Peer Mentors’</dc:title>
  <dc:creator>Gillian Le Page</dc:creator>
  <cp:lastModifiedBy>Gillian Le Page</cp:lastModifiedBy>
  <cp:revision>36</cp:revision>
  <dcterms:created xsi:type="dcterms:W3CDTF">2021-01-26T13:15:27Z</dcterms:created>
  <dcterms:modified xsi:type="dcterms:W3CDTF">2021-07-09T06:52:32Z</dcterms:modified>
</cp:coreProperties>
</file>