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83699" r:id="rId2"/>
    <p:sldMasterId id="2147483675" r:id="rId3"/>
    <p:sldMasterId id="2147483660" r:id="rId4"/>
    <p:sldMasterId id="2147483713" r:id="rId5"/>
  </p:sldMasterIdLst>
  <p:notesMasterIdLst>
    <p:notesMasterId r:id="rId43"/>
  </p:notesMasterIdLst>
  <p:handoutMasterIdLst>
    <p:handoutMasterId r:id="rId44"/>
  </p:handoutMasterIdLst>
  <p:sldIdLst>
    <p:sldId id="398" r:id="rId6"/>
    <p:sldId id="265" r:id="rId7"/>
    <p:sldId id="266" r:id="rId8"/>
    <p:sldId id="352" r:id="rId9"/>
    <p:sldId id="350" r:id="rId10"/>
    <p:sldId id="351" r:id="rId11"/>
    <p:sldId id="348" r:id="rId12"/>
    <p:sldId id="346" r:id="rId13"/>
    <p:sldId id="347" r:id="rId14"/>
    <p:sldId id="267" r:id="rId15"/>
    <p:sldId id="334" r:id="rId16"/>
    <p:sldId id="304" r:id="rId17"/>
    <p:sldId id="302" r:id="rId18"/>
    <p:sldId id="303" r:id="rId19"/>
    <p:sldId id="283" r:id="rId20"/>
    <p:sldId id="306" r:id="rId21"/>
    <p:sldId id="344" r:id="rId22"/>
    <p:sldId id="292" r:id="rId23"/>
    <p:sldId id="337" r:id="rId24"/>
    <p:sldId id="338" r:id="rId25"/>
    <p:sldId id="339" r:id="rId26"/>
    <p:sldId id="340" r:id="rId27"/>
    <p:sldId id="270" r:id="rId28"/>
    <p:sldId id="280" r:id="rId29"/>
    <p:sldId id="341" r:id="rId30"/>
    <p:sldId id="310" r:id="rId31"/>
    <p:sldId id="342" r:id="rId32"/>
    <p:sldId id="285" r:id="rId33"/>
    <p:sldId id="397" r:id="rId34"/>
    <p:sldId id="388" r:id="rId35"/>
    <p:sldId id="284" r:id="rId36"/>
    <p:sldId id="389" r:id="rId37"/>
    <p:sldId id="390" r:id="rId38"/>
    <p:sldId id="272" r:id="rId39"/>
    <p:sldId id="395" r:id="rId40"/>
    <p:sldId id="396" r:id="rId41"/>
    <p:sldId id="274" r:id="rId42"/>
  </p:sldIdLst>
  <p:sldSz cx="9144000" cy="6858000" type="screen4x3"/>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07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94" autoAdjust="0"/>
    <p:restoredTop sz="66786" autoAdjust="0"/>
  </p:normalViewPr>
  <p:slideViewPr>
    <p:cSldViewPr snapToGrid="0" snapToObjects="1">
      <p:cViewPr varScale="1">
        <p:scale>
          <a:sx n="50" d="100"/>
          <a:sy n="50" d="100"/>
        </p:scale>
        <p:origin x="1866" y="3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1163" cy="496888"/>
          </a:xfrm>
          <a:prstGeom prst="rect">
            <a:avLst/>
          </a:prstGeom>
        </p:spPr>
        <p:txBody>
          <a:bodyPr vert="horz" lIns="91431" tIns="45716" rIns="91431" bIns="45716" rtlCol="0"/>
          <a:lstStyle>
            <a:lvl1pPr algn="l">
              <a:defRPr sz="1200"/>
            </a:lvl1pPr>
          </a:lstStyle>
          <a:p>
            <a:endParaRPr lang="en-GB"/>
          </a:p>
        </p:txBody>
      </p:sp>
      <p:sp>
        <p:nvSpPr>
          <p:cNvPr id="3" name="Date Placeholder 2"/>
          <p:cNvSpPr>
            <a:spLocks noGrp="1"/>
          </p:cNvSpPr>
          <p:nvPr>
            <p:ph type="dt" sz="quarter" idx="1"/>
          </p:nvPr>
        </p:nvSpPr>
        <p:spPr>
          <a:xfrm>
            <a:off x="3857626" y="1"/>
            <a:ext cx="2951163" cy="496888"/>
          </a:xfrm>
          <a:prstGeom prst="rect">
            <a:avLst/>
          </a:prstGeom>
        </p:spPr>
        <p:txBody>
          <a:bodyPr vert="horz" lIns="91431" tIns="45716" rIns="91431" bIns="45716" rtlCol="0"/>
          <a:lstStyle>
            <a:lvl1pPr algn="r">
              <a:defRPr sz="1200"/>
            </a:lvl1pPr>
          </a:lstStyle>
          <a:p>
            <a:fld id="{F584EFDA-5299-46DE-B0D6-EE8D7FDD847D}" type="datetimeFigureOut">
              <a:rPr lang="en-GB" smtClean="0"/>
              <a:t>26/04/2019</a:t>
            </a:fld>
            <a:endParaRPr lang="en-GB"/>
          </a:p>
        </p:txBody>
      </p:sp>
      <p:sp>
        <p:nvSpPr>
          <p:cNvPr id="4" name="Footer Placeholder 3"/>
          <p:cNvSpPr>
            <a:spLocks noGrp="1"/>
          </p:cNvSpPr>
          <p:nvPr>
            <p:ph type="ftr" sz="quarter" idx="2"/>
          </p:nvPr>
        </p:nvSpPr>
        <p:spPr>
          <a:xfrm>
            <a:off x="1" y="9444039"/>
            <a:ext cx="2951163" cy="496887"/>
          </a:xfrm>
          <a:prstGeom prst="rect">
            <a:avLst/>
          </a:prstGeom>
        </p:spPr>
        <p:txBody>
          <a:bodyPr vert="horz" lIns="91431" tIns="45716" rIns="91431" bIns="45716" rtlCol="0" anchor="b"/>
          <a:lstStyle>
            <a:lvl1pPr algn="l">
              <a:defRPr sz="1200"/>
            </a:lvl1pPr>
          </a:lstStyle>
          <a:p>
            <a:endParaRPr lang="en-GB"/>
          </a:p>
        </p:txBody>
      </p:sp>
      <p:sp>
        <p:nvSpPr>
          <p:cNvPr id="5" name="Slide Number Placeholder 4"/>
          <p:cNvSpPr>
            <a:spLocks noGrp="1"/>
          </p:cNvSpPr>
          <p:nvPr>
            <p:ph type="sldNum" sz="quarter" idx="3"/>
          </p:nvPr>
        </p:nvSpPr>
        <p:spPr>
          <a:xfrm>
            <a:off x="3857626" y="9444039"/>
            <a:ext cx="2951163" cy="496887"/>
          </a:xfrm>
          <a:prstGeom prst="rect">
            <a:avLst/>
          </a:prstGeom>
        </p:spPr>
        <p:txBody>
          <a:bodyPr vert="horz" lIns="91431" tIns="45716" rIns="91431" bIns="45716" rtlCol="0" anchor="b"/>
          <a:lstStyle>
            <a:lvl1pPr algn="r">
              <a:defRPr sz="1200"/>
            </a:lvl1pPr>
          </a:lstStyle>
          <a:p>
            <a:fld id="{894B3B01-4005-4B66-866A-65225EEE6AB9}" type="slidenum">
              <a:rPr lang="en-GB" smtClean="0"/>
              <a:t>‹#›</a:t>
            </a:fld>
            <a:endParaRPr lang="en-GB"/>
          </a:p>
        </p:txBody>
      </p:sp>
    </p:spTree>
    <p:extLst>
      <p:ext uri="{BB962C8B-B14F-4D97-AF65-F5344CB8AC3E}">
        <p14:creationId xmlns:p14="http://schemas.microsoft.com/office/powerpoint/2010/main" val="236300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1163" cy="497126"/>
          </a:xfrm>
          <a:prstGeom prst="rect">
            <a:avLst/>
          </a:prstGeom>
        </p:spPr>
        <p:txBody>
          <a:bodyPr vert="horz" lIns="91431" tIns="45716" rIns="91431" bIns="45716" rtlCol="0"/>
          <a:lstStyle>
            <a:lvl1pPr algn="l">
              <a:defRPr sz="1200"/>
            </a:lvl1pPr>
          </a:lstStyle>
          <a:p>
            <a:endParaRPr lang="en-US"/>
          </a:p>
        </p:txBody>
      </p:sp>
      <p:sp>
        <p:nvSpPr>
          <p:cNvPr id="3" name="Date Placeholder 2"/>
          <p:cNvSpPr>
            <a:spLocks noGrp="1"/>
          </p:cNvSpPr>
          <p:nvPr>
            <p:ph type="dt" idx="1"/>
          </p:nvPr>
        </p:nvSpPr>
        <p:spPr>
          <a:xfrm>
            <a:off x="3857637" y="1"/>
            <a:ext cx="2951163" cy="497126"/>
          </a:xfrm>
          <a:prstGeom prst="rect">
            <a:avLst/>
          </a:prstGeom>
        </p:spPr>
        <p:txBody>
          <a:bodyPr vert="horz" lIns="91431" tIns="45716" rIns="91431" bIns="45716" rtlCol="0"/>
          <a:lstStyle>
            <a:lvl1pPr algn="r">
              <a:defRPr sz="1200"/>
            </a:lvl1pPr>
          </a:lstStyle>
          <a:p>
            <a:fld id="{667FB3BC-5B3F-474E-ADEA-34070F70B132}" type="datetimeFigureOut">
              <a:rPr lang="en-US" smtClean="0"/>
              <a:pPr/>
              <a:t>4/26/2019</a:t>
            </a:fld>
            <a:endParaRPr lang="en-US"/>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431" tIns="45716" rIns="91431" bIns="45716" rtlCol="0" anchor="ctr"/>
          <a:lstStyle/>
          <a:p>
            <a:endParaRPr lang="en-US"/>
          </a:p>
        </p:txBody>
      </p:sp>
      <p:sp>
        <p:nvSpPr>
          <p:cNvPr id="5" name="Notes Placeholder 4"/>
          <p:cNvSpPr>
            <a:spLocks noGrp="1"/>
          </p:cNvSpPr>
          <p:nvPr>
            <p:ph type="body" sz="quarter" idx="3"/>
          </p:nvPr>
        </p:nvSpPr>
        <p:spPr>
          <a:xfrm>
            <a:off x="681038" y="4722694"/>
            <a:ext cx="5448300" cy="4474131"/>
          </a:xfrm>
          <a:prstGeom prst="rect">
            <a:avLst/>
          </a:prstGeom>
        </p:spPr>
        <p:txBody>
          <a:bodyPr vert="horz" lIns="91431" tIns="45716" rIns="91431" bIns="45716"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1" y="9443662"/>
            <a:ext cx="2951163" cy="497126"/>
          </a:xfrm>
          <a:prstGeom prst="rect">
            <a:avLst/>
          </a:prstGeom>
        </p:spPr>
        <p:txBody>
          <a:bodyPr vert="horz" lIns="91431" tIns="45716" rIns="91431"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857637" y="9443662"/>
            <a:ext cx="2951163" cy="497126"/>
          </a:xfrm>
          <a:prstGeom prst="rect">
            <a:avLst/>
          </a:prstGeom>
        </p:spPr>
        <p:txBody>
          <a:bodyPr vert="horz" lIns="91431" tIns="45716" rIns="91431" bIns="45716" rtlCol="0" anchor="b"/>
          <a:lstStyle>
            <a:lvl1pPr algn="r">
              <a:defRPr sz="1200"/>
            </a:lvl1pPr>
          </a:lstStyle>
          <a:p>
            <a:fld id="{D0544EA3-BCD3-7748-B2C5-0D6C145BA40F}" type="slidenum">
              <a:rPr lang="en-US" smtClean="0"/>
              <a:pPr/>
              <a:t>‹#›</a:t>
            </a:fld>
            <a:endParaRPr lang="en-US"/>
          </a:p>
        </p:txBody>
      </p:sp>
    </p:spTree>
    <p:extLst>
      <p:ext uri="{BB962C8B-B14F-4D97-AF65-F5344CB8AC3E}">
        <p14:creationId xmlns:p14="http://schemas.microsoft.com/office/powerpoint/2010/main" val="13724425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544EA3-BCD3-7748-B2C5-0D6C145BA40F}" type="slidenum">
              <a:rPr lang="en-US" smtClean="0"/>
              <a:pPr/>
              <a:t>2</a:t>
            </a:fld>
            <a:endParaRPr lang="en-US"/>
          </a:p>
        </p:txBody>
      </p:sp>
    </p:spTree>
    <p:extLst>
      <p:ext uri="{BB962C8B-B14F-4D97-AF65-F5344CB8AC3E}">
        <p14:creationId xmlns:p14="http://schemas.microsoft.com/office/powerpoint/2010/main" val="2819614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Examples of the Armed Forces Community. </a:t>
            </a:r>
          </a:p>
          <a:p>
            <a:endParaRPr lang="en-GB" dirty="0"/>
          </a:p>
          <a:p>
            <a:r>
              <a:rPr lang="en-GB" dirty="0"/>
              <a:t>They come from the: </a:t>
            </a:r>
          </a:p>
          <a:p>
            <a:pPr marL="171450" indent="-171450">
              <a:buFont typeface="Arial" panose="020B0604020202020204" pitchFamily="34" charset="0"/>
              <a:buChar char="•"/>
            </a:pPr>
            <a:r>
              <a:rPr lang="en-GB" dirty="0"/>
              <a:t>Royal Navy (RN), Royal Marines, Army and Royal Air Force (RAF)</a:t>
            </a:r>
          </a:p>
          <a:p>
            <a:pPr marL="171450" indent="-171450">
              <a:buFont typeface="Arial" panose="020B0604020202020204" pitchFamily="34" charset="0"/>
              <a:buChar char="•"/>
            </a:pPr>
            <a:r>
              <a:rPr lang="en-GB" dirty="0"/>
              <a:t>Young and old</a:t>
            </a:r>
          </a:p>
          <a:p>
            <a:pPr marL="171450" indent="-171450">
              <a:buFont typeface="Arial" panose="020B0604020202020204" pitchFamily="34" charset="0"/>
              <a:buChar char="•"/>
            </a:pPr>
            <a:r>
              <a:rPr lang="en-GB" dirty="0"/>
              <a:t>Regulars (Serving Personnel), Reservists and Veterans</a:t>
            </a:r>
          </a:p>
          <a:p>
            <a:pPr marL="171450" indent="-171450">
              <a:buFont typeface="Arial" panose="020B0604020202020204" pitchFamily="34" charset="0"/>
              <a:buChar char="•"/>
            </a:pPr>
            <a:r>
              <a:rPr lang="en-GB" dirty="0"/>
              <a:t>Service Families</a:t>
            </a:r>
          </a:p>
          <a:p>
            <a:pPr marL="171450" indent="-171450">
              <a:buFont typeface="Arial" panose="020B0604020202020204" pitchFamily="34" charset="0"/>
              <a:buChar char="•"/>
            </a:pPr>
            <a:r>
              <a:rPr lang="en-GB" dirty="0"/>
              <a:t>Service Children</a:t>
            </a:r>
          </a:p>
          <a:p>
            <a:endParaRPr lang="en-GB" dirty="0"/>
          </a:p>
          <a:p>
            <a:r>
              <a:rPr lang="en-GB" b="1" dirty="0"/>
              <a:t>You are a Veteran after 1 day’s service!</a:t>
            </a:r>
          </a:p>
          <a:p>
            <a:endParaRPr lang="en-GB" b="1" dirty="0"/>
          </a:p>
          <a:p>
            <a:r>
              <a:rPr lang="en-GB" b="1" dirty="0"/>
              <a:t>We know of Veterans aged 18 and 105!</a:t>
            </a:r>
          </a:p>
        </p:txBody>
      </p:sp>
      <p:sp>
        <p:nvSpPr>
          <p:cNvPr id="4" name="Slide Number Placeholder 3"/>
          <p:cNvSpPr>
            <a:spLocks noGrp="1"/>
          </p:cNvSpPr>
          <p:nvPr>
            <p:ph type="sldNum" sz="quarter" idx="10"/>
          </p:nvPr>
        </p:nvSpPr>
        <p:spPr/>
        <p:txBody>
          <a:bodyPr/>
          <a:lstStyle/>
          <a:p>
            <a:fld id="{AACC3BDD-4A0B-4528-9D96-A4023DE50C0A}" type="slidenum">
              <a:rPr lang="en-GB" smtClean="0"/>
              <a:t>11</a:t>
            </a:fld>
            <a:endParaRPr lang="en-GB" dirty="0"/>
          </a:p>
        </p:txBody>
      </p:sp>
    </p:spTree>
    <p:extLst>
      <p:ext uri="{BB962C8B-B14F-4D97-AF65-F5344CB8AC3E}">
        <p14:creationId xmlns:p14="http://schemas.microsoft.com/office/powerpoint/2010/main" val="3981593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typical Public Military Event in Winchester</a:t>
            </a:r>
          </a:p>
          <a:p>
            <a:endParaRPr lang="en-GB" dirty="0"/>
          </a:p>
          <a:p>
            <a:r>
              <a:rPr lang="en-GB" b="1" dirty="0"/>
              <a:t>NB</a:t>
            </a:r>
            <a:r>
              <a:rPr lang="en-GB" dirty="0"/>
              <a:t> </a:t>
            </a:r>
            <a:r>
              <a:rPr lang="en-GB" b="1" dirty="0"/>
              <a:t>6 week’s minimum notice</a:t>
            </a:r>
            <a:r>
              <a:rPr lang="en-GB" dirty="0"/>
              <a:t> to 11 Brigade SE and the Police , if you are holding an event involving the Military.</a:t>
            </a:r>
          </a:p>
          <a:p>
            <a:endParaRPr lang="en-GB" dirty="0"/>
          </a:p>
        </p:txBody>
      </p:sp>
      <p:sp>
        <p:nvSpPr>
          <p:cNvPr id="4" name="Slide Number Placeholder 3"/>
          <p:cNvSpPr>
            <a:spLocks noGrp="1"/>
          </p:cNvSpPr>
          <p:nvPr>
            <p:ph type="sldNum" sz="quarter" idx="10"/>
          </p:nvPr>
        </p:nvSpPr>
        <p:spPr/>
        <p:txBody>
          <a:bodyPr/>
          <a:lstStyle/>
          <a:p>
            <a:fld id="{AACC3BDD-4A0B-4528-9D96-A4023DE50C0A}" type="slidenum">
              <a:rPr lang="en-GB" smtClean="0"/>
              <a:t>12</a:t>
            </a:fld>
            <a:endParaRPr lang="en-GB"/>
          </a:p>
        </p:txBody>
      </p:sp>
    </p:spTree>
    <p:extLst>
      <p:ext uri="{BB962C8B-B14F-4D97-AF65-F5344CB8AC3E}">
        <p14:creationId xmlns:p14="http://schemas.microsoft.com/office/powerpoint/2010/main" val="4030284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issues affecting the Military are the same as many of us:</a:t>
            </a:r>
          </a:p>
          <a:p>
            <a:endParaRPr lang="en-GB" dirty="0"/>
          </a:p>
          <a:p>
            <a:pPr marL="171450" indent="-171450">
              <a:buFont typeface="Arial" panose="020B0604020202020204" pitchFamily="34" charset="0"/>
              <a:buChar char="•"/>
            </a:pPr>
            <a:r>
              <a:rPr lang="en-GB" dirty="0"/>
              <a:t>Difficulties in getting their children into a local and popular school</a:t>
            </a:r>
          </a:p>
          <a:p>
            <a:pPr marL="171450" indent="-171450">
              <a:buFont typeface="Arial" panose="020B0604020202020204" pitchFamily="34" charset="0"/>
              <a:buChar char="•"/>
            </a:pPr>
            <a:r>
              <a:rPr lang="en-GB" dirty="0"/>
              <a:t>Having enough money to buy their first house</a:t>
            </a:r>
          </a:p>
          <a:p>
            <a:pPr marL="171450" indent="-171450">
              <a:buFont typeface="Arial" panose="020B0604020202020204" pitchFamily="34" charset="0"/>
              <a:buChar char="•"/>
            </a:pPr>
            <a:r>
              <a:rPr lang="en-GB" dirty="0"/>
              <a:t>Starting a new career after years of military service and military life</a:t>
            </a:r>
          </a:p>
          <a:p>
            <a:pPr marL="171450" indent="-171450">
              <a:buFont typeface="Arial" panose="020B0604020202020204" pitchFamily="34" charset="0"/>
              <a:buChar char="•"/>
            </a:pPr>
            <a:r>
              <a:rPr lang="en-GB" dirty="0"/>
              <a:t>Getting on a GPs waiting list</a:t>
            </a:r>
          </a:p>
          <a:p>
            <a:endParaRPr lang="en-GB" dirty="0"/>
          </a:p>
          <a:p>
            <a:r>
              <a:rPr lang="en-GB" dirty="0"/>
              <a:t>But unlike civilian life – </a:t>
            </a:r>
            <a:r>
              <a:rPr lang="en-GB" b="1" dirty="0"/>
              <a:t>they do not know who and where to ask for help and advice.</a:t>
            </a:r>
            <a:r>
              <a:rPr lang="en-GB" b="1" baseline="0" dirty="0"/>
              <a:t> </a:t>
            </a:r>
            <a:endParaRPr lang="en-GB" b="1" dirty="0"/>
          </a:p>
        </p:txBody>
      </p:sp>
      <p:sp>
        <p:nvSpPr>
          <p:cNvPr id="4" name="Slide Number Placeholder 3"/>
          <p:cNvSpPr>
            <a:spLocks noGrp="1"/>
          </p:cNvSpPr>
          <p:nvPr>
            <p:ph type="sldNum" sz="quarter" idx="10"/>
          </p:nvPr>
        </p:nvSpPr>
        <p:spPr/>
        <p:txBody>
          <a:bodyPr/>
          <a:lstStyle/>
          <a:p>
            <a:fld id="{D0544EA3-BCD3-7748-B2C5-0D6C145BA40F}" type="slidenum">
              <a:rPr lang="en-US" smtClean="0"/>
              <a:pPr/>
              <a:t>13</a:t>
            </a:fld>
            <a:endParaRPr lang="en-US"/>
          </a:p>
        </p:txBody>
      </p:sp>
    </p:spTree>
    <p:extLst>
      <p:ext uri="{BB962C8B-B14F-4D97-AF65-F5344CB8AC3E}">
        <p14:creationId xmlns:p14="http://schemas.microsoft.com/office/powerpoint/2010/main" val="2152505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 can see so many public bodies, businesses, Local Authorities, Service Charities are involved</a:t>
            </a:r>
          </a:p>
          <a:p>
            <a:r>
              <a:rPr lang="en-GB" dirty="0"/>
              <a:t>Everybody!</a:t>
            </a:r>
          </a:p>
        </p:txBody>
      </p:sp>
      <p:sp>
        <p:nvSpPr>
          <p:cNvPr id="4" name="Slide Number Placeholder 3"/>
          <p:cNvSpPr>
            <a:spLocks noGrp="1"/>
          </p:cNvSpPr>
          <p:nvPr>
            <p:ph type="sldNum" sz="quarter" idx="10"/>
          </p:nvPr>
        </p:nvSpPr>
        <p:spPr/>
        <p:txBody>
          <a:bodyPr/>
          <a:lstStyle/>
          <a:p>
            <a:fld id="{D0544EA3-BCD3-7748-B2C5-0D6C145BA40F}" type="slidenum">
              <a:rPr lang="en-US" smtClean="0"/>
              <a:pPr/>
              <a:t>14</a:t>
            </a:fld>
            <a:endParaRPr lang="en-US"/>
          </a:p>
        </p:txBody>
      </p:sp>
    </p:spTree>
    <p:extLst>
      <p:ext uri="{BB962C8B-B14F-4D97-AF65-F5344CB8AC3E}">
        <p14:creationId xmlns:p14="http://schemas.microsoft.com/office/powerpoint/2010/main" val="941224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 County Council and both Unitary Authorities with FCSE has a Civilian-Military Partnership Board in some shape or form.</a:t>
            </a:r>
          </a:p>
          <a:p>
            <a:endParaRPr lang="en-GB" dirty="0"/>
          </a:p>
          <a:p>
            <a:r>
              <a:rPr lang="en-GB" dirty="0"/>
              <a:t>They are normally chaired by the Armed Forces Champion:</a:t>
            </a:r>
          </a:p>
          <a:p>
            <a:pPr marL="171450" indent="-171450">
              <a:buFont typeface="Arial" panose="020B0604020202020204" pitchFamily="34" charset="0"/>
              <a:buChar char="•"/>
            </a:pPr>
            <a:r>
              <a:rPr lang="en-GB" dirty="0"/>
              <a:t>Surrey Civilian-Military Partnership Board is chaired by Cllr Peter Martin*</a:t>
            </a:r>
          </a:p>
          <a:p>
            <a:pPr marL="171450" indent="-171450">
              <a:buFont typeface="Arial" panose="020B0604020202020204" pitchFamily="34" charset="0"/>
              <a:buChar char="•"/>
            </a:pPr>
            <a:endParaRPr lang="en-GB" dirty="0"/>
          </a:p>
          <a:p>
            <a:r>
              <a:rPr lang="en-GB" dirty="0"/>
              <a:t>The main topics and issues raised at Civilian-Military Partnership Boards centre around:</a:t>
            </a:r>
          </a:p>
          <a:p>
            <a:pPr marL="171450" indent="-171450">
              <a:buFont typeface="Arial" panose="020B0604020202020204" pitchFamily="34" charset="0"/>
              <a:buChar char="•"/>
            </a:pPr>
            <a:r>
              <a:rPr lang="en-GB" dirty="0"/>
              <a:t>Remembrance</a:t>
            </a:r>
          </a:p>
          <a:p>
            <a:pPr marL="171450" indent="-171450">
              <a:buFont typeface="Arial" panose="020B0604020202020204" pitchFamily="34" charset="0"/>
              <a:buChar char="•"/>
            </a:pPr>
            <a:r>
              <a:rPr lang="en-GB" dirty="0"/>
              <a:t>Spousal Employment </a:t>
            </a:r>
          </a:p>
          <a:p>
            <a:pPr marL="171450" indent="-171450">
              <a:buFont typeface="Arial" panose="020B0604020202020204" pitchFamily="34" charset="0"/>
              <a:buChar char="•"/>
            </a:pPr>
            <a:r>
              <a:rPr lang="en-GB" dirty="0"/>
              <a:t>GP and Dentist  Waiting Lists </a:t>
            </a:r>
          </a:p>
          <a:p>
            <a:pPr marL="171450" indent="-171450">
              <a:buFont typeface="Arial" panose="020B0604020202020204" pitchFamily="34" charset="0"/>
              <a:buChar char="•"/>
            </a:pPr>
            <a:r>
              <a:rPr lang="en-GB" dirty="0"/>
              <a:t>Service Children and Admissions (Mid-year / mid-term),</a:t>
            </a:r>
          </a:p>
          <a:p>
            <a:pPr marL="171450" indent="-171450">
              <a:buFont typeface="Arial" panose="020B0604020202020204" pitchFamily="34" charset="0"/>
              <a:buChar char="•"/>
            </a:pPr>
            <a:r>
              <a:rPr lang="en-GB" dirty="0"/>
              <a:t>Housing Waiting Lists</a:t>
            </a:r>
          </a:p>
          <a:p>
            <a:endParaRPr lang="en-GB" dirty="0"/>
          </a:p>
          <a:p>
            <a:r>
              <a:rPr lang="en-GB" dirty="0"/>
              <a:t>*Chairman of their County Council as well</a:t>
            </a:r>
          </a:p>
        </p:txBody>
      </p:sp>
      <p:sp>
        <p:nvSpPr>
          <p:cNvPr id="4" name="Slide Number Placeholder 3"/>
          <p:cNvSpPr>
            <a:spLocks noGrp="1"/>
          </p:cNvSpPr>
          <p:nvPr>
            <p:ph type="sldNum" sz="quarter" idx="10"/>
          </p:nvPr>
        </p:nvSpPr>
        <p:spPr/>
        <p:txBody>
          <a:bodyPr/>
          <a:lstStyle/>
          <a:p>
            <a:fld id="{D0544EA3-BCD3-7748-B2C5-0D6C145BA40F}" type="slidenum">
              <a:rPr lang="en-US" smtClean="0"/>
              <a:pPr/>
              <a:t>15</a:t>
            </a:fld>
            <a:endParaRPr lang="en-US"/>
          </a:p>
        </p:txBody>
      </p:sp>
    </p:spTree>
    <p:extLst>
      <p:ext uri="{BB962C8B-B14F-4D97-AF65-F5344CB8AC3E}">
        <p14:creationId xmlns:p14="http://schemas.microsoft.com/office/powerpoint/2010/main" val="3787669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Following a recent restructuring including Army Refine 2020, these are the latest figures for Armed Forces Personnel.</a:t>
            </a:r>
          </a:p>
          <a:p>
            <a:endParaRPr lang="en-GB" dirty="0"/>
          </a:p>
          <a:p>
            <a:r>
              <a:rPr lang="en-GB" dirty="0"/>
              <a:t>All three Services are down in numbers for Regulars and increasing for Reserves as part of that planned restructuring,</a:t>
            </a:r>
            <a:r>
              <a:rPr lang="en-GB" baseline="0" dirty="0"/>
              <a:t> t</a:t>
            </a:r>
            <a:r>
              <a:rPr lang="en-GB" dirty="0"/>
              <a:t>here are currently vacancies in all three Services. </a:t>
            </a:r>
          </a:p>
          <a:p>
            <a:endParaRPr lang="en-GB" dirty="0"/>
          </a:p>
          <a:p>
            <a:r>
              <a:rPr lang="en-GB" dirty="0"/>
              <a:t>Women 100 (9.6%) and BAME Initiatives underway.</a:t>
            </a:r>
          </a:p>
          <a:p>
            <a:endParaRPr lang="en-GB" dirty="0"/>
          </a:p>
          <a:p>
            <a:r>
              <a:rPr lang="en-GB" b="1" dirty="0"/>
              <a:t>NB</a:t>
            </a:r>
            <a:r>
              <a:rPr lang="en-GB" dirty="0"/>
              <a:t> 4,000 Regulars are returning from Germany to Salisbury in 2019</a:t>
            </a:r>
          </a:p>
          <a:p>
            <a:r>
              <a:rPr lang="en-GB" dirty="0"/>
              <a:t>11,000 MoD Civil </a:t>
            </a:r>
            <a:r>
              <a:rPr lang="en-GB" dirty="0" smtClean="0"/>
              <a:t>Servants  *70,000 Army Cadets</a:t>
            </a:r>
            <a:endParaRPr lang="en-GB" dirty="0"/>
          </a:p>
          <a:p>
            <a:r>
              <a:rPr lang="en-GB" dirty="0"/>
              <a:t>5,500 vacancies in the Army.      </a:t>
            </a:r>
          </a:p>
          <a:p>
            <a:endParaRPr lang="en-GB" dirty="0"/>
          </a:p>
          <a:p>
            <a:r>
              <a:rPr lang="en-GB" dirty="0"/>
              <a:t>Key word ATTRACT rather than RECRUIT</a:t>
            </a:r>
          </a:p>
          <a:p>
            <a:r>
              <a:rPr lang="en-GB" dirty="0"/>
              <a:t>In 2017, 51,726 were deployed to 55 Countries under Defence Engagement.  </a:t>
            </a:r>
          </a:p>
          <a:p>
            <a:r>
              <a:rPr lang="en-GB" dirty="0"/>
              <a:t>In 2018, we have been on 27 Ops to date!</a:t>
            </a:r>
          </a:p>
        </p:txBody>
      </p:sp>
      <p:sp>
        <p:nvSpPr>
          <p:cNvPr id="4" name="Slide Number Placeholder 3"/>
          <p:cNvSpPr>
            <a:spLocks noGrp="1"/>
          </p:cNvSpPr>
          <p:nvPr>
            <p:ph type="sldNum" sz="quarter" idx="10"/>
          </p:nvPr>
        </p:nvSpPr>
        <p:spPr/>
        <p:txBody>
          <a:bodyPr/>
          <a:lstStyle/>
          <a:p>
            <a:fld id="{AACC3BDD-4A0B-4528-9D96-A4023DE50C0A}"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924043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Surrey’s Military Presence  with 4 Task Force Commanders who come under the direct command of 11 Infantry Brigade SE.</a:t>
            </a:r>
          </a:p>
          <a:p>
            <a:endParaRPr lang="en-GB" dirty="0"/>
          </a:p>
          <a:p>
            <a:r>
              <a:rPr lang="en-GB" dirty="0"/>
              <a:t>A Task Force Commander is a senior Commanding Officer whose Unit is linked to three / four Local Authorities as part of the MoD’s Community Engagement Initiative</a:t>
            </a:r>
          </a:p>
          <a:p>
            <a:endParaRPr lang="en-GB" dirty="0"/>
          </a:p>
          <a:p>
            <a:r>
              <a:rPr lang="en-GB" dirty="0"/>
              <a:t>Surrey is home to DMRC Headley Court in Leatherhead, Army Training Centre (</a:t>
            </a:r>
            <a:r>
              <a:rPr lang="en-GB" dirty="0" err="1"/>
              <a:t>Pirbright</a:t>
            </a:r>
            <a:r>
              <a:rPr lang="en-GB" dirty="0"/>
              <a:t>), Royal Logistic Corps in </a:t>
            </a:r>
            <a:r>
              <a:rPr lang="en-GB" dirty="0" err="1"/>
              <a:t>Deepcut</a:t>
            </a:r>
            <a:r>
              <a:rPr lang="en-GB" dirty="0"/>
              <a:t>, the Royal Army Medical Corps in Keogh and the Royal Military Academy Sandhurst.</a:t>
            </a:r>
          </a:p>
          <a:p>
            <a:endParaRPr lang="en-GB" dirty="0"/>
          </a:p>
          <a:p>
            <a:r>
              <a:rPr lang="en-GB" dirty="0"/>
              <a:t>Reserves are 4 Princess of Wales’s Royal Regiment; 135 Geo </a:t>
            </a:r>
            <a:r>
              <a:rPr lang="en-GB" dirty="0" err="1"/>
              <a:t>Sqn</a:t>
            </a:r>
            <a:r>
              <a:rPr lang="en-GB" dirty="0"/>
              <a:t> Royal Engineers and 579 </a:t>
            </a:r>
            <a:r>
              <a:rPr lang="en-GB" dirty="0" err="1"/>
              <a:t>Sqn</a:t>
            </a:r>
            <a:r>
              <a:rPr lang="en-GB" dirty="0"/>
              <a:t> EOD Royal Engineers.</a:t>
            </a:r>
          </a:p>
        </p:txBody>
      </p:sp>
      <p:sp>
        <p:nvSpPr>
          <p:cNvPr id="4" name="Slide Number Placeholder 3"/>
          <p:cNvSpPr>
            <a:spLocks noGrp="1"/>
          </p:cNvSpPr>
          <p:nvPr>
            <p:ph type="sldNum" sz="quarter" idx="10"/>
          </p:nvPr>
        </p:nvSpPr>
        <p:spPr/>
        <p:txBody>
          <a:bodyPr/>
          <a:lstStyle/>
          <a:p>
            <a:fld id="{AACC3BDD-4A0B-4528-9D96-A4023DE50C0A}" type="slidenum">
              <a:rPr lang="en-GB" smtClean="0"/>
              <a:t>17</a:t>
            </a:fld>
            <a:endParaRPr lang="en-GB"/>
          </a:p>
        </p:txBody>
      </p:sp>
    </p:spTree>
    <p:extLst>
      <p:ext uri="{BB962C8B-B14F-4D97-AF65-F5344CB8AC3E}">
        <p14:creationId xmlns:p14="http://schemas.microsoft.com/office/powerpoint/2010/main" val="1952133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txBox="1">
            <a:spLocks noGrp="1" noChangeArrowheads="1"/>
          </p:cNvSpPr>
          <p:nvPr/>
        </p:nvSpPr>
        <p:spPr bwMode="auto">
          <a:xfrm>
            <a:off x="3830837" y="10267027"/>
            <a:ext cx="2930669" cy="542005"/>
          </a:xfrm>
          <a:prstGeom prst="rect">
            <a:avLst/>
          </a:prstGeom>
          <a:noFill/>
          <a:ln w="9525">
            <a:noFill/>
            <a:miter lim="800000"/>
            <a:headEnd/>
            <a:tailEnd/>
          </a:ln>
        </p:spPr>
        <p:txBody>
          <a:bodyPr lIns="92388" tIns="46194" rIns="92388" bIns="46194" anchor="b"/>
          <a:lstStyle/>
          <a:p>
            <a:pPr algn="r" defTabSz="923832" fontAlgn="base">
              <a:spcBef>
                <a:spcPct val="0"/>
              </a:spcBef>
              <a:spcAft>
                <a:spcPct val="0"/>
              </a:spcAft>
            </a:pPr>
            <a:fld id="{41977442-3C72-4593-8847-823CFD8E3CC4}" type="slidenum">
              <a:rPr lang="en-GB" altLang="en-US" sz="1200">
                <a:solidFill>
                  <a:srgbClr val="000000"/>
                </a:solidFill>
                <a:latin typeface="Arial" charset="0"/>
                <a:cs typeface="Arial" charset="0"/>
              </a:rPr>
              <a:pPr algn="r" defTabSz="923832" fontAlgn="base">
                <a:spcBef>
                  <a:spcPct val="0"/>
                </a:spcBef>
                <a:spcAft>
                  <a:spcPct val="0"/>
                </a:spcAft>
              </a:pPr>
              <a:t>18</a:t>
            </a:fld>
            <a:endParaRPr lang="en-GB" altLang="en-US" sz="1200">
              <a:solidFill>
                <a:srgbClr val="000000"/>
              </a:solidFill>
              <a:latin typeface="Arial" charset="0"/>
              <a:cs typeface="Arial" charset="0"/>
            </a:endParaRPr>
          </a:p>
        </p:txBody>
      </p:sp>
      <p:sp>
        <p:nvSpPr>
          <p:cNvPr id="92162" name="Rectangle 2"/>
          <p:cNvSpPr>
            <a:spLocks noGrp="1" noRot="1" noChangeAspect="1" noChangeArrowheads="1" noTextEdit="1"/>
          </p:cNvSpPr>
          <p:nvPr>
            <p:ph type="sldImg"/>
          </p:nvPr>
        </p:nvSpPr>
        <p:spPr bwMode="auto">
          <a:xfrm>
            <a:off x="679450" y="811213"/>
            <a:ext cx="5407025" cy="4054475"/>
          </a:xfrm>
          <a:noFill/>
          <a:ln>
            <a:solidFill>
              <a:srgbClr val="000000"/>
            </a:solidFill>
            <a:miter lim="800000"/>
            <a:headEnd/>
            <a:tailEnd/>
          </a:ln>
        </p:spPr>
      </p:sp>
      <p:sp>
        <p:nvSpPr>
          <p:cNvPr id="92163" name="Rectangle 3"/>
          <p:cNvSpPr>
            <a:spLocks noGrp="1" noChangeArrowheads="1"/>
          </p:cNvSpPr>
          <p:nvPr>
            <p:ph type="body" idx="1"/>
          </p:nvPr>
        </p:nvSpPr>
        <p:spPr bwMode="auto">
          <a:noFill/>
        </p:spPr>
        <p:txBody>
          <a:bodyPr wrap="square" lIns="92388" tIns="46194" rIns="92388" bIns="46194" numCol="1" anchor="t" anchorCtr="0" compatLnSpc="1">
            <a:prstTxWarp prst="textNoShape">
              <a:avLst/>
            </a:prstTxWarp>
          </a:bodyPr>
          <a:lstStyle/>
          <a:p>
            <a:pPr>
              <a:spcBef>
                <a:spcPct val="0"/>
              </a:spcBef>
            </a:pPr>
            <a:endParaRPr lang="en-US" altLang="en-US" sz="900" dirty="0">
              <a:latin typeface="Arial" charset="0"/>
              <a:cs typeface="Arial" charset="0"/>
            </a:endParaRPr>
          </a:p>
          <a:p>
            <a:pPr>
              <a:spcBef>
                <a:spcPct val="0"/>
              </a:spcBef>
            </a:pPr>
            <a:endParaRPr lang="en-US" altLang="en-US" sz="900" dirty="0">
              <a:latin typeface="Arial" charset="0"/>
              <a:cs typeface="Arial" charset="0"/>
            </a:endParaRPr>
          </a:p>
          <a:p>
            <a:pPr>
              <a:spcBef>
                <a:spcPct val="0"/>
              </a:spcBef>
            </a:pPr>
            <a:endParaRPr lang="en-US" altLang="en-US" sz="900" dirty="0">
              <a:latin typeface="Arial" charset="0"/>
              <a:cs typeface="Arial" charset="0"/>
            </a:endParaRPr>
          </a:p>
          <a:p>
            <a:pPr>
              <a:spcBef>
                <a:spcPct val="0"/>
              </a:spcBef>
            </a:pPr>
            <a:endParaRPr lang="en-US" altLang="en-US" sz="900" dirty="0">
              <a:latin typeface="Arial" charset="0"/>
              <a:cs typeface="Arial" charset="0"/>
            </a:endParaRPr>
          </a:p>
          <a:p>
            <a:pPr>
              <a:spcBef>
                <a:spcPct val="0"/>
              </a:spcBef>
            </a:pPr>
            <a:r>
              <a:rPr lang="en-US" altLang="en-US" sz="900" dirty="0">
                <a:latin typeface="Arial" charset="0"/>
                <a:cs typeface="Arial" charset="0"/>
              </a:rPr>
              <a:t>Surrey has some upcoming major changes with DMRC Headley Court closing in Autumn 2018 and the facilities moving to the Midlands</a:t>
            </a:r>
          </a:p>
          <a:p>
            <a:pPr>
              <a:spcBef>
                <a:spcPct val="0"/>
              </a:spcBef>
            </a:pPr>
            <a:r>
              <a:rPr lang="en-US" altLang="en-US" sz="900" dirty="0">
                <a:latin typeface="Arial" charset="0"/>
                <a:cs typeface="Arial" charset="0"/>
              </a:rPr>
              <a:t>And Royal Logistic Corps (RLC) Deepcut moving in late 2019 / 2020 to Worthy Down, Hampshire</a:t>
            </a:r>
          </a:p>
          <a:p>
            <a:pPr>
              <a:spcBef>
                <a:spcPct val="0"/>
              </a:spcBef>
            </a:pPr>
            <a:endParaRPr lang="en-US" altLang="en-US" sz="900" dirty="0">
              <a:latin typeface="Arial" charset="0"/>
              <a:cs typeface="Arial" charset="0"/>
            </a:endParaRPr>
          </a:p>
          <a:p>
            <a:pPr>
              <a:spcBef>
                <a:spcPct val="0"/>
              </a:spcBef>
            </a:pPr>
            <a:r>
              <a:rPr lang="en-US" altLang="en-US" sz="900" dirty="0">
                <a:latin typeface="Arial" charset="0"/>
                <a:cs typeface="Arial" charset="0"/>
              </a:rPr>
              <a:t>You will notice that the Welsh Guards are going to Windsor; 22 Field Hospital to Nuneaton;</a:t>
            </a:r>
          </a:p>
          <a:p>
            <a:pPr>
              <a:spcBef>
                <a:spcPct val="0"/>
              </a:spcBef>
            </a:pPr>
            <a:r>
              <a:rPr lang="en-US" altLang="en-US" sz="900" dirty="0">
                <a:latin typeface="Arial" charset="0"/>
                <a:cs typeface="Arial" charset="0"/>
              </a:rPr>
              <a:t>4 Armoured Medical Regt to Tidworth and 27 Regt RLC to Catterick</a:t>
            </a:r>
          </a:p>
          <a:p>
            <a:pPr>
              <a:spcBef>
                <a:spcPct val="0"/>
              </a:spcBef>
            </a:pPr>
            <a:endParaRPr lang="en-US" altLang="en-US" sz="900" dirty="0">
              <a:latin typeface="Arial" charset="0"/>
              <a:cs typeface="Arial" charset="0"/>
            </a:endParaRPr>
          </a:p>
          <a:p>
            <a:pPr>
              <a:spcBef>
                <a:spcPct val="0"/>
              </a:spcBef>
            </a:pPr>
            <a:r>
              <a:rPr lang="en-US" altLang="en-US" sz="900" dirty="0">
                <a:latin typeface="Arial" charset="0"/>
                <a:cs typeface="Arial" charset="0"/>
              </a:rPr>
              <a:t>We are still waiting to hear which units will take their place</a:t>
            </a:r>
          </a:p>
          <a:p>
            <a:pPr>
              <a:spcBef>
                <a:spcPct val="0"/>
              </a:spcBef>
            </a:pPr>
            <a:endParaRPr lang="en-US" altLang="en-US" sz="900" dirty="0">
              <a:latin typeface="Arial" charset="0"/>
              <a:cs typeface="Arial" charset="0"/>
            </a:endParaRPr>
          </a:p>
          <a:p>
            <a:pPr>
              <a:spcBef>
                <a:spcPct val="0"/>
              </a:spcBef>
            </a:pPr>
            <a:r>
              <a:rPr lang="en-US" altLang="en-US" sz="900" dirty="0">
                <a:latin typeface="Arial" charset="0"/>
                <a:cs typeface="Arial" charset="0"/>
              </a:rPr>
              <a:t>Many service people are living outside the county</a:t>
            </a:r>
          </a:p>
          <a:p>
            <a:pPr>
              <a:spcBef>
                <a:spcPct val="0"/>
              </a:spcBef>
            </a:pPr>
            <a:r>
              <a:rPr lang="en-US" altLang="en-US" sz="900" dirty="0">
                <a:latin typeface="Arial" charset="0"/>
                <a:cs typeface="Arial" charset="0"/>
              </a:rPr>
              <a:t>Others are serving outside the county in Aldershot, Portsmouth, RMA Sandhurst and Tidworth as well as MoD Main Buildings, London SW1 </a:t>
            </a:r>
          </a:p>
          <a:p>
            <a:pPr>
              <a:spcBef>
                <a:spcPct val="0"/>
              </a:spcBef>
            </a:pPr>
            <a:r>
              <a:rPr lang="en-US" altLang="en-US" sz="900" dirty="0">
                <a:latin typeface="Arial" charset="0"/>
                <a:cs typeface="Arial" charset="0"/>
              </a:rPr>
              <a:t>Cadets though large in number are not part of Armed Forces Covenant but do form part of the wider armed forces community</a:t>
            </a:r>
          </a:p>
          <a:p>
            <a:pPr>
              <a:spcBef>
                <a:spcPct val="0"/>
              </a:spcBef>
            </a:pPr>
            <a:endParaRPr lang="en-US" altLang="en-US" sz="900" dirty="0">
              <a:latin typeface="Arial" charset="0"/>
              <a:cs typeface="Arial" charset="0"/>
            </a:endParaRPr>
          </a:p>
        </p:txBody>
      </p:sp>
    </p:spTree>
    <p:extLst>
      <p:ext uri="{BB962C8B-B14F-4D97-AF65-F5344CB8AC3E}">
        <p14:creationId xmlns:p14="http://schemas.microsoft.com/office/powerpoint/2010/main" val="8003974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you can see the Military move around regularly and often at short notice.</a:t>
            </a:r>
          </a:p>
          <a:p>
            <a:endParaRPr lang="en-GB" dirty="0"/>
          </a:p>
          <a:p>
            <a:r>
              <a:rPr lang="en-GB" dirty="0"/>
              <a:t>Their lives are very different from ours!</a:t>
            </a:r>
          </a:p>
          <a:p>
            <a:endParaRPr lang="en-GB" dirty="0"/>
          </a:p>
          <a:p>
            <a:r>
              <a:rPr lang="en-GB" dirty="0"/>
              <a:t>They are not used to asking for help and in many cases do not understand how to!</a:t>
            </a:r>
          </a:p>
          <a:p>
            <a:endParaRPr lang="en-GB" dirty="0"/>
          </a:p>
          <a:p>
            <a:r>
              <a:rPr lang="en-GB" dirty="0"/>
              <a:t>Very proud!</a:t>
            </a:r>
          </a:p>
          <a:p>
            <a:endParaRPr lang="en-GB" dirty="0"/>
          </a:p>
          <a:p>
            <a:r>
              <a:rPr lang="en-GB" dirty="0"/>
              <a:t>I am pretty certain that they have probably </a:t>
            </a:r>
            <a:r>
              <a:rPr lang="en-GB" u="sng" dirty="0"/>
              <a:t>never</a:t>
            </a:r>
            <a:r>
              <a:rPr lang="en-GB" dirty="0"/>
              <a:t> been to a Council Office.</a:t>
            </a:r>
          </a:p>
        </p:txBody>
      </p:sp>
      <p:sp>
        <p:nvSpPr>
          <p:cNvPr id="4" name="Slide Number Placeholder 3"/>
          <p:cNvSpPr>
            <a:spLocks noGrp="1"/>
          </p:cNvSpPr>
          <p:nvPr>
            <p:ph type="sldNum" sz="quarter" idx="10"/>
          </p:nvPr>
        </p:nvSpPr>
        <p:spPr/>
        <p:txBody>
          <a:bodyPr/>
          <a:lstStyle/>
          <a:p>
            <a:fld id="{D0544EA3-BCD3-7748-B2C5-0D6C145BA40F}" type="slidenum">
              <a:rPr lang="en-US" smtClean="0"/>
              <a:pPr/>
              <a:t>19</a:t>
            </a:fld>
            <a:endParaRPr lang="en-US"/>
          </a:p>
        </p:txBody>
      </p:sp>
    </p:spTree>
    <p:extLst>
      <p:ext uri="{BB962C8B-B14F-4D97-AF65-F5344CB8AC3E}">
        <p14:creationId xmlns:p14="http://schemas.microsoft.com/office/powerpoint/2010/main" val="3089403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Again – some of their issues are the same as ours.</a:t>
            </a:r>
          </a:p>
          <a:p>
            <a:endParaRPr lang="en-GB" dirty="0"/>
          </a:p>
          <a:p>
            <a:r>
              <a:rPr lang="en-GB" dirty="0"/>
              <a:t>Trying to get their child into a school of their choice</a:t>
            </a:r>
          </a:p>
          <a:p>
            <a:r>
              <a:rPr lang="en-GB" dirty="0"/>
              <a:t>Getting onto their local GP’s  / Dentist’s waiting list</a:t>
            </a:r>
          </a:p>
          <a:p>
            <a:endParaRPr lang="en-GB" dirty="0"/>
          </a:p>
          <a:p>
            <a:r>
              <a:rPr lang="en-GB" dirty="0"/>
              <a:t>Except – that we know who and where to ask</a:t>
            </a:r>
          </a:p>
          <a:p>
            <a:endParaRPr lang="en-GB" dirty="0"/>
          </a:p>
          <a:p>
            <a:r>
              <a:rPr lang="en-GB" dirty="0"/>
              <a:t>Military Spouses do find it hard to get appropriately employed as to uncertainty of the length of postings</a:t>
            </a:r>
            <a:r>
              <a:rPr lang="en-GB" baseline="0" dirty="0"/>
              <a:t> </a:t>
            </a:r>
            <a:r>
              <a:rPr lang="en-GB" dirty="0"/>
              <a:t>(many spouses are overqualified</a:t>
            </a:r>
            <a:r>
              <a:rPr lang="en-GB" dirty="0" smtClean="0"/>
              <a:t>)</a:t>
            </a:r>
            <a:r>
              <a:rPr lang="en-GB" baseline="0" dirty="0" smtClean="0"/>
              <a:t> – gaps in their CV’s</a:t>
            </a:r>
            <a:endParaRPr lang="en-GB" dirty="0"/>
          </a:p>
        </p:txBody>
      </p:sp>
      <p:sp>
        <p:nvSpPr>
          <p:cNvPr id="4" name="Slide Number Placeholder 3"/>
          <p:cNvSpPr>
            <a:spLocks noGrp="1"/>
          </p:cNvSpPr>
          <p:nvPr>
            <p:ph type="sldNum" sz="quarter" idx="10"/>
          </p:nvPr>
        </p:nvSpPr>
        <p:spPr/>
        <p:txBody>
          <a:bodyPr/>
          <a:lstStyle/>
          <a:p>
            <a:fld id="{D0544EA3-BCD3-7748-B2C5-0D6C145BA40F}" type="slidenum">
              <a:rPr lang="en-US" smtClean="0"/>
              <a:pPr/>
              <a:t>20</a:t>
            </a:fld>
            <a:endParaRPr lang="en-US"/>
          </a:p>
        </p:txBody>
      </p:sp>
    </p:spTree>
    <p:extLst>
      <p:ext uri="{BB962C8B-B14F-4D97-AF65-F5344CB8AC3E}">
        <p14:creationId xmlns:p14="http://schemas.microsoft.com/office/powerpoint/2010/main" val="342305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544EA3-BCD3-7748-B2C5-0D6C145BA40F}" type="slidenum">
              <a:rPr lang="en-US" smtClean="0"/>
              <a:pPr/>
              <a:t>3</a:t>
            </a:fld>
            <a:endParaRPr lang="en-US"/>
          </a:p>
        </p:txBody>
      </p:sp>
    </p:spTree>
    <p:extLst>
      <p:ext uri="{BB962C8B-B14F-4D97-AF65-F5344CB8AC3E}">
        <p14:creationId xmlns:p14="http://schemas.microsoft.com/office/powerpoint/2010/main" val="290784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Adult Social Care provides front line caring.</a:t>
            </a:r>
          </a:p>
          <a:p>
            <a:endParaRPr lang="en-GB" dirty="0"/>
          </a:p>
          <a:p>
            <a:r>
              <a:rPr lang="en-GB" dirty="0"/>
              <a:t>But we need you to ask at the contact centre – did you or your partner serve?</a:t>
            </a:r>
          </a:p>
          <a:p>
            <a:endParaRPr lang="en-GB" dirty="0"/>
          </a:p>
          <a:p>
            <a:r>
              <a:rPr lang="en-GB" dirty="0"/>
              <a:t>If they say that they or their partner ‘only did National Service’ – then that means that they served and that they qualify for support from Service Charities</a:t>
            </a:r>
          </a:p>
          <a:p>
            <a:r>
              <a:rPr lang="en-GB" dirty="0"/>
              <a:t>SSAFA regularly undertake Casework for us in this way</a:t>
            </a:r>
          </a:p>
          <a:p>
            <a:endParaRPr lang="en-GB" dirty="0"/>
          </a:p>
          <a:p>
            <a:r>
              <a:rPr lang="en-GB" dirty="0"/>
              <a:t>We would encourage you to refer clients who have served in the Military to your County SSAFA</a:t>
            </a:r>
            <a:r>
              <a:rPr lang="en-GB" baseline="0" dirty="0"/>
              <a:t> Branch to see if they are entitled to any additional support in addition to the support that the local authority can provide – contact details are later on in the presentation.</a:t>
            </a:r>
            <a:endParaRPr lang="en-GB" dirty="0"/>
          </a:p>
        </p:txBody>
      </p:sp>
      <p:sp>
        <p:nvSpPr>
          <p:cNvPr id="4" name="Slide Number Placeholder 3"/>
          <p:cNvSpPr>
            <a:spLocks noGrp="1"/>
          </p:cNvSpPr>
          <p:nvPr>
            <p:ph type="sldNum" sz="quarter" idx="10"/>
          </p:nvPr>
        </p:nvSpPr>
        <p:spPr/>
        <p:txBody>
          <a:bodyPr/>
          <a:lstStyle/>
          <a:p>
            <a:fld id="{D0544EA3-BCD3-7748-B2C5-0D6C145BA40F}" type="slidenum">
              <a:rPr lang="en-US" smtClean="0"/>
              <a:pPr/>
              <a:t>21</a:t>
            </a:fld>
            <a:endParaRPr lang="en-US"/>
          </a:p>
        </p:txBody>
      </p:sp>
    </p:spTree>
    <p:extLst>
      <p:ext uri="{BB962C8B-B14F-4D97-AF65-F5344CB8AC3E}">
        <p14:creationId xmlns:p14="http://schemas.microsoft.com/office/powerpoint/2010/main" val="37635401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Surrey is on to the case:</a:t>
            </a:r>
          </a:p>
          <a:p>
            <a:endParaRPr lang="en-GB" dirty="0"/>
          </a:p>
          <a:p>
            <a:pPr marL="171467" indent="-171467">
              <a:buFont typeface="Arial" panose="020B0604020202020204" pitchFamily="34" charset="0"/>
              <a:buChar char="•"/>
            </a:pPr>
            <a:r>
              <a:rPr lang="en-GB" dirty="0"/>
              <a:t>Major issues identified and actioned such as excellent communication links developed between the Army and school admissions,</a:t>
            </a:r>
            <a:r>
              <a:rPr lang="en-GB" baseline="0" dirty="0"/>
              <a:t> with </a:t>
            </a:r>
            <a:r>
              <a:rPr lang="en-GB" dirty="0"/>
              <a:t>the Army planning new tours in line with the start of the school year</a:t>
            </a:r>
            <a:r>
              <a:rPr lang="en-GB" baseline="0" dirty="0"/>
              <a:t> where possible</a:t>
            </a:r>
            <a:r>
              <a:rPr lang="en-GB" dirty="0"/>
              <a:t> to help with school admissions</a:t>
            </a:r>
          </a:p>
          <a:p>
            <a:pPr marL="171467" indent="-171467">
              <a:buFont typeface="Arial" panose="020B0604020202020204" pitchFamily="34" charset="0"/>
              <a:buChar char="•"/>
            </a:pPr>
            <a:endParaRPr lang="en-GB" dirty="0"/>
          </a:p>
          <a:p>
            <a:pPr marL="171467" indent="-171467">
              <a:buFont typeface="Arial" panose="020B0604020202020204" pitchFamily="34" charset="0"/>
              <a:buChar char="•"/>
            </a:pPr>
            <a:r>
              <a:rPr lang="en-GB" dirty="0"/>
              <a:t>Career resettlement advice and mentoring</a:t>
            </a:r>
          </a:p>
          <a:p>
            <a:pPr marL="171467" indent="-171467">
              <a:buFont typeface="Arial" panose="020B0604020202020204" pitchFamily="34" charset="0"/>
              <a:buChar char="•"/>
            </a:pPr>
            <a:endParaRPr lang="en-GB" dirty="0"/>
          </a:p>
          <a:p>
            <a:pPr marL="171467" indent="-171467">
              <a:buFont typeface="Arial" panose="020B0604020202020204" pitchFamily="34" charset="0"/>
              <a:buChar char="•"/>
            </a:pPr>
            <a:r>
              <a:rPr lang="en-GB" dirty="0"/>
              <a:t>An up to date and sympathetic HR Reservist Policy and a dedicated HR team committed to supporting Reservists working for Surrey CC</a:t>
            </a:r>
          </a:p>
          <a:p>
            <a:pPr marL="171467" indent="-171467">
              <a:buFont typeface="Arial" panose="020B0604020202020204" pitchFamily="34" charset="0"/>
              <a:buChar char="•"/>
            </a:pPr>
            <a:endParaRPr lang="en-GB" dirty="0"/>
          </a:p>
          <a:p>
            <a:pPr marL="171467" indent="-171467">
              <a:buFont typeface="Arial" panose="020B0604020202020204" pitchFamily="34" charset="0"/>
              <a:buChar char="•"/>
            </a:pPr>
            <a:r>
              <a:rPr lang="en-GB" dirty="0"/>
              <a:t>PR initiatives to celebrate and encourage staff to volunteer as Cadet Adult Volunteers</a:t>
            </a:r>
          </a:p>
          <a:p>
            <a:pPr marL="171467" indent="-171467">
              <a:buFont typeface="Arial" panose="020B0604020202020204" pitchFamily="34" charset="0"/>
              <a:buChar char="•"/>
            </a:pPr>
            <a:endParaRPr lang="en-GB" dirty="0"/>
          </a:p>
          <a:p>
            <a:pPr marL="171467" indent="-171467">
              <a:buFont typeface="Arial" panose="020B0604020202020204" pitchFamily="34" charset="0"/>
              <a:buChar char="•"/>
            </a:pPr>
            <a:r>
              <a:rPr lang="en-GB" dirty="0"/>
              <a:t>Annual Reserves Day</a:t>
            </a:r>
          </a:p>
          <a:p>
            <a:pPr marL="171467" indent="-171467">
              <a:buFont typeface="Arial" panose="020B0604020202020204" pitchFamily="34" charset="0"/>
              <a:buChar char="•"/>
            </a:pPr>
            <a:endParaRPr lang="en-GB" dirty="0"/>
          </a:p>
          <a:p>
            <a:pPr marL="171467" indent="-171467">
              <a:buFont typeface="Arial" panose="020B0604020202020204" pitchFamily="34" charset="0"/>
              <a:buChar char="•"/>
            </a:pPr>
            <a:r>
              <a:rPr lang="en-GB" dirty="0"/>
              <a:t>Surrey hold the MoD Employers Recognition Gold Award</a:t>
            </a:r>
          </a:p>
          <a:p>
            <a:r>
              <a:rPr lang="en-GB" dirty="0"/>
              <a:t> </a:t>
            </a:r>
          </a:p>
        </p:txBody>
      </p:sp>
      <p:sp>
        <p:nvSpPr>
          <p:cNvPr id="4" name="Slide Number Placeholder 3"/>
          <p:cNvSpPr>
            <a:spLocks noGrp="1"/>
          </p:cNvSpPr>
          <p:nvPr>
            <p:ph type="sldNum" sz="quarter" idx="10"/>
          </p:nvPr>
        </p:nvSpPr>
        <p:spPr/>
        <p:txBody>
          <a:bodyPr/>
          <a:lstStyle/>
          <a:p>
            <a:fld id="{D0544EA3-BCD3-7748-B2C5-0D6C145BA40F}" type="slidenum">
              <a:rPr lang="en-US" smtClean="0"/>
              <a:pPr/>
              <a:t>22</a:t>
            </a:fld>
            <a:endParaRPr lang="en-US"/>
          </a:p>
        </p:txBody>
      </p:sp>
    </p:spTree>
    <p:extLst>
      <p:ext uri="{BB962C8B-B14F-4D97-AF65-F5344CB8AC3E}">
        <p14:creationId xmlns:p14="http://schemas.microsoft.com/office/powerpoint/2010/main" val="2961794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283,000</a:t>
            </a:r>
            <a:r>
              <a:rPr lang="en-GB" dirty="0"/>
              <a:t> Veterans in the South East</a:t>
            </a:r>
          </a:p>
          <a:p>
            <a:endParaRPr lang="en-GB" dirty="0"/>
          </a:p>
          <a:p>
            <a:r>
              <a:rPr lang="en-GB" dirty="0"/>
              <a:t>This equates to approximately 5.5% of the Population.</a:t>
            </a:r>
          </a:p>
          <a:p>
            <a:endParaRPr lang="en-GB" dirty="0"/>
          </a:p>
          <a:p>
            <a:r>
              <a:rPr lang="en-GB" dirty="0"/>
              <a:t>Hampshire has the most in the region – Surrey and West Sussex have approximately 42,000 veterans.  The issue</a:t>
            </a:r>
            <a:r>
              <a:rPr lang="en-GB" baseline="0" dirty="0"/>
              <a:t> is we don’t know who or where they are, which is why it is so important to ask when people are accessing our services.</a:t>
            </a:r>
          </a:p>
          <a:p>
            <a:endParaRPr lang="en-GB" baseline="0" dirty="0"/>
          </a:p>
          <a:p>
            <a:r>
              <a:rPr lang="en-GB" baseline="0" dirty="0"/>
              <a:t>In 2021, there will be a question about Veterans and whether they served as part of the </a:t>
            </a:r>
            <a:r>
              <a:rPr lang="en-GB" b="1" baseline="0" dirty="0"/>
              <a:t>ONS National Census.</a:t>
            </a:r>
            <a:endParaRPr lang="en-GB" b="1" dirty="0"/>
          </a:p>
          <a:p>
            <a:endParaRPr lang="en-GB" dirty="0"/>
          </a:p>
          <a:p>
            <a:r>
              <a:rPr lang="en-GB" dirty="0"/>
              <a:t>Here is the link:-</a:t>
            </a:r>
          </a:p>
          <a:p>
            <a:r>
              <a:rPr lang="en-GB" u="sng" dirty="0"/>
              <a:t>https://</a:t>
            </a:r>
            <a:r>
              <a:rPr lang="en-GB" u="sng" dirty="0" smtClean="0"/>
              <a:t>www.gov.uk/government/statistics/annual-population-survey-uk-armed-forces-veterans-residing-in-great-britain</a:t>
            </a:r>
            <a:r>
              <a:rPr lang="en-GB" dirty="0" smtClean="0"/>
              <a:t> </a:t>
            </a:r>
            <a:r>
              <a:rPr lang="en-GB" dirty="0"/>
              <a:t>and </a:t>
            </a:r>
            <a:r>
              <a:rPr lang="en-GB" u="sng" dirty="0"/>
              <a:t>https://</a:t>
            </a:r>
            <a:r>
              <a:rPr lang="en-GB" u="sng" dirty="0" smtClean="0"/>
              <a:t>www.gov.uk/government/statistics/location-of-armed-forces-pension-and-compensation-recipients-2018</a:t>
            </a:r>
            <a:r>
              <a:rPr lang="en-GB" dirty="0" smtClean="0"/>
              <a:t> </a:t>
            </a:r>
            <a:endParaRPr lang="en-GB" dirty="0"/>
          </a:p>
          <a:p>
            <a:endParaRPr lang="en-GB" dirty="0"/>
          </a:p>
        </p:txBody>
      </p:sp>
      <p:sp>
        <p:nvSpPr>
          <p:cNvPr id="4" name="Slide Number Placeholder 3"/>
          <p:cNvSpPr>
            <a:spLocks noGrp="1"/>
          </p:cNvSpPr>
          <p:nvPr>
            <p:ph type="sldNum" sz="quarter" idx="10"/>
          </p:nvPr>
        </p:nvSpPr>
        <p:spPr/>
        <p:txBody>
          <a:bodyPr/>
          <a:lstStyle/>
          <a:p>
            <a:fld id="{AACC3BDD-4A0B-4528-9D96-A4023DE50C0A}" type="slidenum">
              <a:rPr lang="en-GB" smtClean="0"/>
              <a:t>23</a:t>
            </a:fld>
            <a:endParaRPr lang="en-GB"/>
          </a:p>
        </p:txBody>
      </p:sp>
    </p:spTree>
    <p:extLst>
      <p:ext uri="{BB962C8B-B14F-4D97-AF65-F5344CB8AC3E}">
        <p14:creationId xmlns:p14="http://schemas.microsoft.com/office/powerpoint/2010/main" val="38446649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table sets out the numbers in Surrey by Local Authority claiming under the Armed Forces Pension and Compensation Scheme.</a:t>
            </a:r>
          </a:p>
          <a:p>
            <a:endParaRPr lang="en-GB" dirty="0"/>
          </a:p>
          <a:p>
            <a:r>
              <a:rPr lang="en-GB" b="1" dirty="0"/>
              <a:t>The Armed Forces Compensation Scheme (AFCS): </a:t>
            </a:r>
            <a:r>
              <a:rPr lang="en-GB" dirty="0"/>
              <a:t>provides compensation for any injury, illness or death which is caused by service on or after 6 April 2005. </a:t>
            </a:r>
          </a:p>
          <a:p>
            <a:r>
              <a:rPr lang="en-GB" dirty="0"/>
              <a:t>The War Pension Scheme (WPS) compensates for any injury, illness or death which occurs up to this date. </a:t>
            </a:r>
          </a:p>
          <a:p>
            <a:r>
              <a:rPr lang="en-GB" dirty="0"/>
              <a:t>The AFCS is a no-fault scheme which means payment is made without admitting fault. </a:t>
            </a:r>
          </a:p>
          <a:p>
            <a:endParaRPr lang="en-GB" dirty="0"/>
          </a:p>
          <a:p>
            <a:r>
              <a:rPr lang="en-GB" b="1" dirty="0"/>
              <a:t>2.1 Who is eligible?</a:t>
            </a:r>
          </a:p>
          <a:p>
            <a:endParaRPr lang="en-GB" b="1" dirty="0"/>
          </a:p>
          <a:p>
            <a:r>
              <a:rPr lang="en-GB" dirty="0"/>
              <a:t>All current and former members of the UK armed forces, including reservists, may submit a claim for compensation. Unlike the War Pension Scheme, you can submit an AFCS claim while still serving, as well as after you have left the armed forces. While there are time limits, above all you should submit a claim for compensation at a time which is best for you. In the event of service related death, the scheme pays benefits to eligible partners and children. An ‘eligible partner’ is someone with whom you are cohabiting in an exclusive and substantial relationship, with financial and wider dependence.</a:t>
            </a:r>
          </a:p>
          <a:p>
            <a:endParaRPr lang="en-GB" dirty="0"/>
          </a:p>
        </p:txBody>
      </p:sp>
      <p:sp>
        <p:nvSpPr>
          <p:cNvPr id="4" name="Slide Number Placeholder 3"/>
          <p:cNvSpPr>
            <a:spLocks noGrp="1"/>
          </p:cNvSpPr>
          <p:nvPr>
            <p:ph type="sldNum" sz="quarter" idx="10"/>
          </p:nvPr>
        </p:nvSpPr>
        <p:spPr/>
        <p:txBody>
          <a:bodyPr/>
          <a:lstStyle/>
          <a:p>
            <a:fld id="{AACC3BDD-4A0B-4528-9D96-A4023DE50C0A}" type="slidenum">
              <a:rPr lang="en-GB" smtClean="0"/>
              <a:t>24</a:t>
            </a:fld>
            <a:endParaRPr lang="en-GB"/>
          </a:p>
        </p:txBody>
      </p:sp>
    </p:spTree>
    <p:extLst>
      <p:ext uri="{BB962C8B-B14F-4D97-AF65-F5344CB8AC3E}">
        <p14:creationId xmlns:p14="http://schemas.microsoft.com/office/powerpoint/2010/main" val="1252816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Your role on the Front Line.</a:t>
            </a:r>
          </a:p>
          <a:p>
            <a:endParaRPr lang="en-GB" dirty="0"/>
          </a:p>
          <a:p>
            <a:r>
              <a:rPr lang="en-GB" dirty="0"/>
              <a:t>You are often the first point of contact for the member of the Armed Forces Community.</a:t>
            </a:r>
          </a:p>
          <a:p>
            <a:endParaRPr lang="en-GB" dirty="0"/>
          </a:p>
          <a:p>
            <a:r>
              <a:rPr lang="en-GB" dirty="0"/>
              <a:t>The Armed Forces Community are approaching you probably for the first time. They really need your help</a:t>
            </a:r>
          </a:p>
          <a:p>
            <a:endParaRPr lang="en-GB" dirty="0"/>
          </a:p>
          <a:p>
            <a:r>
              <a:rPr lang="en-GB" b="1" dirty="0"/>
              <a:t>Please ask them whether they or their partner has served.</a:t>
            </a:r>
          </a:p>
          <a:p>
            <a:endParaRPr lang="en-GB" dirty="0"/>
          </a:p>
          <a:p>
            <a:r>
              <a:rPr lang="en-GB" dirty="0"/>
              <a:t>Use</a:t>
            </a:r>
            <a:r>
              <a:rPr lang="en-GB" baseline="0" dirty="0"/>
              <a:t> the support available:</a:t>
            </a:r>
          </a:p>
          <a:p>
            <a:pPr defTabSz="457246"/>
            <a:r>
              <a:rPr lang="en-GB" dirty="0"/>
              <a:t>Website – </a:t>
            </a:r>
            <a:r>
              <a:rPr lang="en-GB" b="1" dirty="0"/>
              <a:t>www……..gov.uk/armedforces </a:t>
            </a:r>
            <a:r>
              <a:rPr lang="en-GB" dirty="0"/>
              <a:t>then click on</a:t>
            </a:r>
            <a:r>
              <a:rPr lang="en-GB" baseline="0" dirty="0"/>
              <a:t> sources of support</a:t>
            </a:r>
          </a:p>
          <a:p>
            <a:pPr defTabSz="457246"/>
            <a:r>
              <a:rPr lang="en-GB" baseline="0" dirty="0"/>
              <a:t>Referral pathways are in the process of being developed, which will be put on the website when available.</a:t>
            </a:r>
          </a:p>
          <a:p>
            <a:pPr defTabSz="457246"/>
            <a:endParaRPr lang="en-GB" baseline="0" dirty="0"/>
          </a:p>
          <a:p>
            <a:pPr defTabSz="457246"/>
            <a:r>
              <a:rPr lang="en-GB" baseline="0" dirty="0"/>
              <a:t>Make sure you signpost to SSAFA if someone needs additional support that local authorities are not able to provide</a:t>
            </a:r>
          </a:p>
          <a:p>
            <a:pPr defTabSz="457246"/>
            <a:endParaRPr lang="en-GB" baseline="0" dirty="0"/>
          </a:p>
          <a:p>
            <a:pPr defTabSz="457246"/>
            <a:r>
              <a:rPr lang="en-GB" baseline="0" dirty="0"/>
              <a:t>If you note any trends or repeat issues, please let us know by emailing </a:t>
            </a:r>
            <a:r>
              <a:rPr lang="en-GB" b="1" baseline="0" dirty="0" err="1"/>
              <a:t>armedforces</a:t>
            </a:r>
            <a:r>
              <a:rPr lang="en-GB" b="1" baseline="0" dirty="0"/>
              <a:t>@..............gov.uk </a:t>
            </a:r>
            <a:r>
              <a:rPr lang="en-GB" baseline="0" dirty="0"/>
              <a:t>so we can address these upstream. </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D0544EA3-BCD3-7748-B2C5-0D6C145BA40F}" type="slidenum">
              <a:rPr lang="en-US" smtClean="0"/>
              <a:pPr/>
              <a:t>25</a:t>
            </a:fld>
            <a:endParaRPr lang="en-US"/>
          </a:p>
        </p:txBody>
      </p:sp>
    </p:spTree>
    <p:extLst>
      <p:ext uri="{BB962C8B-B14F-4D97-AF65-F5344CB8AC3E}">
        <p14:creationId xmlns:p14="http://schemas.microsoft.com/office/powerpoint/2010/main" val="3651707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Two major Service Charities ready to help 24/7 – these are SSAFA and</a:t>
            </a:r>
            <a:r>
              <a:rPr lang="en-GB" baseline="0" dirty="0"/>
              <a:t> the Royal British Legion.</a:t>
            </a:r>
          </a:p>
          <a:p>
            <a:endParaRPr lang="en-GB" baseline="0" dirty="0"/>
          </a:p>
          <a:p>
            <a:r>
              <a:rPr lang="en-GB" baseline="0" dirty="0"/>
              <a:t>There are more than 2500 other Service Charities!!</a:t>
            </a:r>
          </a:p>
          <a:p>
            <a:endParaRPr lang="en-GB" dirty="0"/>
          </a:p>
          <a:p>
            <a:r>
              <a:rPr lang="en-GB" dirty="0"/>
              <a:t>SSAFA offers trained Caseworkers covering every Local Authority who will visit the Client in need in their own home – their contact</a:t>
            </a:r>
            <a:r>
              <a:rPr lang="en-GB" baseline="0" dirty="0"/>
              <a:t> details are on the screen – please make a note.</a:t>
            </a:r>
            <a:endParaRPr lang="en-GB" dirty="0"/>
          </a:p>
        </p:txBody>
      </p:sp>
      <p:sp>
        <p:nvSpPr>
          <p:cNvPr id="4" name="Slide Number Placeholder 3"/>
          <p:cNvSpPr>
            <a:spLocks noGrp="1"/>
          </p:cNvSpPr>
          <p:nvPr>
            <p:ph type="sldNum" sz="quarter" idx="10"/>
          </p:nvPr>
        </p:nvSpPr>
        <p:spPr/>
        <p:txBody>
          <a:bodyPr/>
          <a:lstStyle/>
          <a:p>
            <a:fld id="{AACC3BDD-4A0B-4528-9D96-A4023DE50C0A}" type="slidenum">
              <a:rPr lang="en-GB" smtClean="0"/>
              <a:t>26</a:t>
            </a:fld>
            <a:endParaRPr lang="en-GB"/>
          </a:p>
        </p:txBody>
      </p:sp>
    </p:spTree>
    <p:extLst>
      <p:ext uri="{BB962C8B-B14F-4D97-AF65-F5344CB8AC3E}">
        <p14:creationId xmlns:p14="http://schemas.microsoft.com/office/powerpoint/2010/main" val="26087083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There are over </a:t>
            </a:r>
            <a:r>
              <a:rPr lang="en-GB" b="1" dirty="0"/>
              <a:t>2500</a:t>
            </a:r>
            <a:r>
              <a:rPr lang="en-GB" dirty="0"/>
              <a:t> Service Charities and Regimental Associations in the country.</a:t>
            </a:r>
          </a:p>
          <a:p>
            <a:endParaRPr lang="en-GB" dirty="0"/>
          </a:p>
          <a:p>
            <a:r>
              <a:rPr lang="en-GB" dirty="0"/>
              <a:t>These are the top </a:t>
            </a:r>
            <a:r>
              <a:rPr lang="en-GB" dirty="0" smtClean="0"/>
              <a:t>service charities </a:t>
            </a:r>
            <a:r>
              <a:rPr lang="en-GB" dirty="0"/>
              <a:t>locally in addition to SSAFA and RBL. </a:t>
            </a:r>
          </a:p>
          <a:p>
            <a:endParaRPr lang="en-GB" dirty="0"/>
          </a:p>
          <a:p>
            <a:r>
              <a:rPr lang="en-GB" dirty="0"/>
              <a:t>Veterans’ Gateway is a Covenant funded initiative</a:t>
            </a:r>
            <a:r>
              <a:rPr lang="en-GB" baseline="0" dirty="0"/>
              <a:t> </a:t>
            </a:r>
            <a:r>
              <a:rPr lang="en-GB" dirty="0"/>
              <a:t>and offers a single point of contact for those unsure of which charity to go to – again please take note. All contact details are available</a:t>
            </a:r>
            <a:r>
              <a:rPr lang="en-GB" baseline="0" dirty="0"/>
              <a:t> via their website.</a:t>
            </a:r>
            <a:endParaRPr lang="en-GB" dirty="0"/>
          </a:p>
          <a:p>
            <a:endParaRPr lang="en-GB" dirty="0"/>
          </a:p>
          <a:p>
            <a:r>
              <a:rPr lang="en-GB" dirty="0"/>
              <a:t>Typical welfare help is as above. </a:t>
            </a:r>
          </a:p>
          <a:p>
            <a:endParaRPr lang="en-GB" dirty="0"/>
          </a:p>
          <a:p>
            <a:r>
              <a:rPr lang="en-GB" b="1" dirty="0"/>
              <a:t>NB.</a:t>
            </a:r>
            <a:r>
              <a:rPr lang="en-GB" dirty="0"/>
              <a:t> But most claimants are means tested and they need to have under </a:t>
            </a:r>
            <a:r>
              <a:rPr lang="en-GB" b="1" dirty="0"/>
              <a:t>£16,000 </a:t>
            </a:r>
            <a:r>
              <a:rPr lang="en-GB" dirty="0"/>
              <a:t>in savings to be eligible.</a:t>
            </a:r>
          </a:p>
        </p:txBody>
      </p:sp>
      <p:sp>
        <p:nvSpPr>
          <p:cNvPr id="4" name="Slide Number Placeholder 3"/>
          <p:cNvSpPr>
            <a:spLocks noGrp="1"/>
          </p:cNvSpPr>
          <p:nvPr>
            <p:ph type="sldNum" sz="quarter" idx="10"/>
          </p:nvPr>
        </p:nvSpPr>
        <p:spPr/>
        <p:txBody>
          <a:bodyPr/>
          <a:lstStyle/>
          <a:p>
            <a:fld id="{D0544EA3-BCD3-7748-B2C5-0D6C145BA40F}" type="slidenum">
              <a:rPr lang="en-US" smtClean="0"/>
              <a:pPr/>
              <a:t>27</a:t>
            </a:fld>
            <a:endParaRPr lang="en-US"/>
          </a:p>
        </p:txBody>
      </p:sp>
    </p:spTree>
    <p:extLst>
      <p:ext uri="{BB962C8B-B14F-4D97-AF65-F5344CB8AC3E}">
        <p14:creationId xmlns:p14="http://schemas.microsoft.com/office/powerpoint/2010/main" val="15119604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local authority including County Council and Unitary Councils has a Councillor</a:t>
            </a:r>
            <a:r>
              <a:rPr lang="en-GB" baseline="0" dirty="0"/>
              <a:t> Armed Forces Champion who help to raise the profile and needs of the armed forces community both locally and within the local authority.</a:t>
            </a:r>
          </a:p>
          <a:p>
            <a:endParaRPr lang="en-GB" baseline="0" dirty="0"/>
          </a:p>
          <a:p>
            <a:r>
              <a:rPr lang="en-GB" baseline="0" dirty="0"/>
              <a:t>The slide sets out the key aspects of their role.</a:t>
            </a:r>
          </a:p>
          <a:p>
            <a:endParaRPr lang="en-GB" dirty="0"/>
          </a:p>
          <a:p>
            <a:r>
              <a:rPr lang="en-GB" dirty="0"/>
              <a:t>There are 25 Task Force Commander in 11 Infantry Brigade SE</a:t>
            </a:r>
          </a:p>
          <a:p>
            <a:r>
              <a:rPr lang="en-GB" dirty="0"/>
              <a:t>69 Armed Forces Champions (AFCs)</a:t>
            </a:r>
          </a:p>
          <a:p>
            <a:endParaRPr lang="en-GB" dirty="0"/>
          </a:p>
          <a:p>
            <a:r>
              <a:rPr lang="en-GB" b="1" u="sng" dirty="0"/>
              <a:t>Force</a:t>
            </a:r>
            <a:r>
              <a:rPr lang="en-GB" b="1" u="sng" baseline="0" dirty="0"/>
              <a:t>s Connect South East:</a:t>
            </a:r>
            <a:endParaRPr lang="en-GB" b="1" u="sng" dirty="0"/>
          </a:p>
          <a:p>
            <a:r>
              <a:rPr lang="en-GB" dirty="0"/>
              <a:t>12 AFCs in Hampshire</a:t>
            </a:r>
          </a:p>
          <a:p>
            <a:r>
              <a:rPr lang="en-GB" dirty="0"/>
              <a:t>14 AFCs in Kent (includes Medway)</a:t>
            </a:r>
          </a:p>
          <a:p>
            <a:r>
              <a:rPr lang="en-GB" b="1" dirty="0"/>
              <a:t>12 AFCs in Surrey</a:t>
            </a:r>
          </a:p>
          <a:p>
            <a:r>
              <a:rPr lang="en-GB" dirty="0"/>
              <a:t> 8 AFCs in West Sussex</a:t>
            </a:r>
          </a:p>
          <a:p>
            <a:r>
              <a:rPr lang="en-GB" dirty="0"/>
              <a:t> 7 AFCs in East Sussex  (includes Brighton &amp; Hove)</a:t>
            </a:r>
          </a:p>
          <a:p>
            <a:endParaRPr lang="en-GB" dirty="0"/>
          </a:p>
          <a:p>
            <a:r>
              <a:rPr lang="en-GB" baseline="0" dirty="0"/>
              <a:t>The Armed Forces Champions work closely with a local military unit, as well as the officer Covenant lead within the authority.</a:t>
            </a:r>
            <a:endParaRPr lang="en-GB" dirty="0"/>
          </a:p>
          <a:p>
            <a:endParaRPr lang="en-GB" dirty="0"/>
          </a:p>
          <a:p>
            <a:r>
              <a:rPr lang="en-GB" dirty="0"/>
              <a:t>I have their names</a:t>
            </a:r>
            <a:r>
              <a:rPr lang="en-GB" baseline="0" dirty="0"/>
              <a:t> </a:t>
            </a:r>
            <a:r>
              <a:rPr lang="en-GB" baseline="0" dirty="0" smtClean="0"/>
              <a:t>and </a:t>
            </a:r>
            <a:r>
              <a:rPr lang="en-GB" dirty="0" smtClean="0"/>
              <a:t>contact </a:t>
            </a:r>
            <a:r>
              <a:rPr lang="en-GB" dirty="0"/>
              <a:t>details if you would like them. They are here to support us and our residents.</a:t>
            </a:r>
          </a:p>
        </p:txBody>
      </p:sp>
      <p:sp>
        <p:nvSpPr>
          <p:cNvPr id="4" name="Slide Number Placeholder 3"/>
          <p:cNvSpPr>
            <a:spLocks noGrp="1"/>
          </p:cNvSpPr>
          <p:nvPr>
            <p:ph type="sldNum" sz="quarter" idx="10"/>
          </p:nvPr>
        </p:nvSpPr>
        <p:spPr/>
        <p:txBody>
          <a:bodyPr/>
          <a:lstStyle/>
          <a:p>
            <a:fld id="{D0544EA3-BCD3-7748-B2C5-0D6C145BA40F}" type="slidenum">
              <a:rPr lang="en-US" smtClean="0"/>
              <a:pPr/>
              <a:t>28</a:t>
            </a:fld>
            <a:endParaRPr lang="en-US"/>
          </a:p>
        </p:txBody>
      </p:sp>
    </p:spTree>
    <p:extLst>
      <p:ext uri="{BB962C8B-B14F-4D97-AF65-F5344CB8AC3E}">
        <p14:creationId xmlns:p14="http://schemas.microsoft.com/office/powerpoint/2010/main" val="24616254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new</a:t>
            </a:r>
            <a:r>
              <a:rPr lang="en-GB" baseline="0" dirty="0" smtClean="0"/>
              <a:t> signposting </a:t>
            </a:r>
            <a:r>
              <a:rPr lang="en-GB" dirty="0" smtClean="0"/>
              <a:t>App was launched at Surrey Armed Forces Network Conference – AMEX Centre,</a:t>
            </a:r>
            <a:r>
              <a:rPr lang="en-GB" baseline="0" dirty="0" smtClean="0"/>
              <a:t> Brighton in January 2019</a:t>
            </a:r>
          </a:p>
          <a:p>
            <a:r>
              <a:rPr lang="en-GB" baseline="0" dirty="0" smtClean="0"/>
              <a:t>Developed by Kent CC and produced by The Wow Factory</a:t>
            </a:r>
          </a:p>
          <a:p>
            <a:r>
              <a:rPr lang="en-GB" baseline="0" dirty="0" smtClean="0"/>
              <a:t>It has been very well received across the South East by Local Authorities </a:t>
            </a:r>
            <a:r>
              <a:rPr lang="en-GB" baseline="0" smtClean="0"/>
              <a:t>and the MoD</a:t>
            </a:r>
            <a:endParaRPr lang="en-GB" baseline="0" dirty="0" smtClean="0"/>
          </a:p>
          <a:p>
            <a:r>
              <a:rPr lang="en-GB" baseline="0" dirty="0" smtClean="0"/>
              <a:t>Available on Apple and Google Android devices under ‘Forces Connect’.</a:t>
            </a:r>
          </a:p>
          <a:p>
            <a:r>
              <a:rPr lang="en-GB" baseline="0" dirty="0" smtClean="0"/>
              <a:t>Why not try it out - NOW </a:t>
            </a:r>
            <a:r>
              <a:rPr lang="en-GB" dirty="0" smtClean="0"/>
              <a:t> </a:t>
            </a:r>
            <a:endParaRPr lang="en-GB" dirty="0"/>
          </a:p>
        </p:txBody>
      </p:sp>
      <p:sp>
        <p:nvSpPr>
          <p:cNvPr id="4" name="Slide Number Placeholder 3"/>
          <p:cNvSpPr>
            <a:spLocks noGrp="1"/>
          </p:cNvSpPr>
          <p:nvPr>
            <p:ph type="sldNum" sz="quarter" idx="10"/>
          </p:nvPr>
        </p:nvSpPr>
        <p:spPr/>
        <p:txBody>
          <a:bodyPr/>
          <a:lstStyle/>
          <a:p>
            <a:fld id="{D0544EA3-BCD3-7748-B2C5-0D6C145BA40F}" type="slidenum">
              <a:rPr lang="en-US" smtClean="0"/>
              <a:pPr/>
              <a:t>29</a:t>
            </a:fld>
            <a:endParaRPr lang="en-US"/>
          </a:p>
        </p:txBody>
      </p:sp>
    </p:spTree>
    <p:extLst>
      <p:ext uri="{BB962C8B-B14F-4D97-AF65-F5344CB8AC3E}">
        <p14:creationId xmlns:p14="http://schemas.microsoft.com/office/powerpoint/2010/main" val="7296590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This slide sets out some of the roles of the Armed Forces Champion.</a:t>
            </a:r>
          </a:p>
          <a:p>
            <a:endParaRPr lang="en-GB" altLang="en-US" dirty="0"/>
          </a:p>
          <a:p>
            <a:r>
              <a:rPr lang="en-GB" altLang="en-US" dirty="0"/>
              <a:t>They show local Remembrance Parades, Freedom Marches during Armed Forces weeks</a:t>
            </a:r>
            <a:r>
              <a:rPr lang="en-GB" altLang="en-US" baseline="0" dirty="0"/>
              <a:t> (last week in June) as well as meetings with MPs.</a:t>
            </a:r>
            <a:endParaRPr lang="en-GB" altLang="en-US" dirty="0"/>
          </a:p>
          <a:p>
            <a:endParaRPr lang="en-GB" altLang="en-US" dirty="0"/>
          </a:p>
          <a:p>
            <a:r>
              <a:rPr lang="en-GB" altLang="en-US" b="1" dirty="0"/>
              <a:t>Job Description:-</a:t>
            </a:r>
            <a:endParaRPr lang="en-GB" altLang="en-US" sz="1200" dirty="0"/>
          </a:p>
          <a:p>
            <a:pPr marL="171450" indent="-171450">
              <a:buFont typeface="Arial" panose="020B0604020202020204" pitchFamily="34" charset="0"/>
              <a:buChar char="•"/>
            </a:pPr>
            <a:r>
              <a:rPr lang="en-GB" altLang="en-US" sz="1200" dirty="0"/>
              <a:t>To raise the profile and help address needs of the Armed Forces Community</a:t>
            </a:r>
          </a:p>
          <a:p>
            <a:pPr marL="171450" indent="-171450">
              <a:buFont typeface="Arial" panose="020B0604020202020204" pitchFamily="34" charset="0"/>
              <a:buChar char="•"/>
            </a:pPr>
            <a:r>
              <a:rPr lang="en-GB" altLang="en-US" sz="1200" dirty="0"/>
              <a:t>Liaise closely with AFC / Council representative on your County Council/ Local Authority Civilian-Military Partnership Board.</a:t>
            </a:r>
          </a:p>
          <a:p>
            <a:pPr marL="171450" indent="-171450">
              <a:buFont typeface="Arial" panose="020B0604020202020204" pitchFamily="34" charset="0"/>
              <a:buChar char="•"/>
            </a:pPr>
            <a:r>
              <a:rPr lang="en-GB" altLang="en-US" sz="1200" dirty="0"/>
              <a:t>Liaise closely with the Council Officer appointed to lead on work related to Armed Forces Community Covenant. </a:t>
            </a:r>
          </a:p>
          <a:p>
            <a:pPr marL="171450" indent="-171450">
              <a:buFont typeface="Arial" panose="020B0604020202020204" pitchFamily="34" charset="0"/>
              <a:buChar char="•"/>
            </a:pPr>
            <a:r>
              <a:rPr lang="en-GB" altLang="en-US" sz="1200" dirty="0"/>
              <a:t>Set up (where appropriate) and lead on the work Armed Forces Members panel.</a:t>
            </a:r>
          </a:p>
          <a:p>
            <a:pPr marL="171450" indent="-171450">
              <a:buFont typeface="Arial" panose="020B0604020202020204" pitchFamily="34" charset="0"/>
              <a:buChar char="•"/>
            </a:pPr>
            <a:r>
              <a:rPr lang="en-GB" altLang="en-US" sz="1200" dirty="0"/>
              <a:t>To liaise as appropriate with members of local Armed Forces.</a:t>
            </a:r>
          </a:p>
          <a:p>
            <a:pPr marL="171450" indent="-171450">
              <a:buFont typeface="Arial" panose="020B0604020202020204" pitchFamily="34" charset="0"/>
              <a:buChar char="•"/>
            </a:pPr>
            <a:r>
              <a:rPr lang="en-GB" altLang="en-US" sz="1200" dirty="0"/>
              <a:t>To promote the Armed Forces Covenant and the MoD Employers Recognition Awards Scheme to the business community.</a:t>
            </a:r>
          </a:p>
          <a:p>
            <a:pPr marL="171450" indent="-171450">
              <a:buFont typeface="Arial" panose="020B0604020202020204" pitchFamily="34" charset="0"/>
              <a:buChar char="•"/>
            </a:pPr>
            <a:r>
              <a:rPr lang="en-GB" altLang="en-US" sz="1200" dirty="0"/>
              <a:t>To keep abreast of national developments in relation to promoting Armed Forces Covenant and military-civilian engagement.</a:t>
            </a:r>
          </a:p>
          <a:p>
            <a:pPr marL="171450" indent="-171450">
              <a:buFont typeface="Arial" panose="020B0604020202020204" pitchFamily="34" charset="0"/>
              <a:buChar char="•"/>
            </a:pPr>
            <a:r>
              <a:rPr lang="en-GB" altLang="en-US" sz="1200" dirty="0"/>
              <a:t>To sponsor an annual report on Covenant activities. </a:t>
            </a:r>
          </a:p>
          <a:p>
            <a:pPr marL="171450" indent="-171450">
              <a:buFont typeface="Arial" panose="020B0604020202020204" pitchFamily="34" charset="0"/>
              <a:buChar char="•"/>
            </a:pPr>
            <a:r>
              <a:rPr lang="en-GB" altLang="en-US" sz="1200" dirty="0"/>
              <a:t>To keep the Mayor/Chairman, Council Leader, Civic Secretary, local Churches and local MP aware and fully involved on ceremonial matters</a:t>
            </a:r>
          </a:p>
          <a:p>
            <a:endParaRPr lang="en-GB" altLang="en-US" sz="1200" dirty="0"/>
          </a:p>
          <a:p>
            <a:endParaRPr lang="en-GB" dirty="0"/>
          </a:p>
        </p:txBody>
      </p:sp>
      <p:sp>
        <p:nvSpPr>
          <p:cNvPr id="4" name="Slide Number Placeholder 3"/>
          <p:cNvSpPr>
            <a:spLocks noGrp="1"/>
          </p:cNvSpPr>
          <p:nvPr>
            <p:ph type="sldNum" sz="quarter" idx="10"/>
          </p:nvPr>
        </p:nvSpPr>
        <p:spPr/>
        <p:txBody>
          <a:bodyPr/>
          <a:lstStyle/>
          <a:p>
            <a:fld id="{D0544EA3-BCD3-7748-B2C5-0D6C145BA40F}" type="slidenum">
              <a:rPr lang="en-US" smtClean="0"/>
              <a:pPr/>
              <a:t>30</a:t>
            </a:fld>
            <a:endParaRPr lang="en-US"/>
          </a:p>
        </p:txBody>
      </p:sp>
    </p:spTree>
    <p:extLst>
      <p:ext uri="{BB962C8B-B14F-4D97-AF65-F5344CB8AC3E}">
        <p14:creationId xmlns:p14="http://schemas.microsoft.com/office/powerpoint/2010/main" val="1592276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names and contact details of your Local Armed Forces Champions by Borough and District</a:t>
            </a:r>
          </a:p>
        </p:txBody>
      </p:sp>
      <p:sp>
        <p:nvSpPr>
          <p:cNvPr id="4" name="Slide Number Placeholder 3"/>
          <p:cNvSpPr>
            <a:spLocks noGrp="1"/>
          </p:cNvSpPr>
          <p:nvPr>
            <p:ph type="sldNum" sz="quarter" idx="10"/>
          </p:nvPr>
        </p:nvSpPr>
        <p:spPr/>
        <p:txBody>
          <a:bodyPr/>
          <a:lstStyle/>
          <a:p>
            <a:fld id="{D0544EA3-BCD3-7748-B2C5-0D6C145BA40F}" type="slidenum">
              <a:rPr lang="en-US" smtClean="0"/>
              <a:pPr/>
              <a:t>4</a:t>
            </a:fld>
            <a:endParaRPr lang="en-US"/>
          </a:p>
        </p:txBody>
      </p:sp>
    </p:spTree>
    <p:extLst>
      <p:ext uri="{BB962C8B-B14F-4D97-AF65-F5344CB8AC3E}">
        <p14:creationId xmlns:p14="http://schemas.microsoft.com/office/powerpoint/2010/main" val="1939179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Tell them about yourself. </a:t>
            </a:r>
          </a:p>
          <a:p>
            <a:endParaRPr lang="en-GB" dirty="0"/>
          </a:p>
          <a:p>
            <a:r>
              <a:rPr lang="en-GB" dirty="0"/>
              <a:t>This is all about Service Champions and my lead role in the Department. </a:t>
            </a:r>
          </a:p>
          <a:p>
            <a:endParaRPr lang="en-GB" dirty="0"/>
          </a:p>
          <a:p>
            <a:r>
              <a:rPr lang="en-GB" dirty="0"/>
              <a:t>How I am now qualified to pass the key messages on – ‘Train the Trainers’.</a:t>
            </a:r>
            <a:r>
              <a:rPr lang="en-GB" baseline="0" dirty="0"/>
              <a:t> </a:t>
            </a:r>
          </a:p>
          <a:p>
            <a:endParaRPr lang="en-GB" baseline="0" dirty="0"/>
          </a:p>
          <a:p>
            <a:r>
              <a:rPr lang="en-GB" dirty="0"/>
              <a:t>Need to promote FCSE Courses including this one and the e-Learning Training Module on the Armed Forces Covenant</a:t>
            </a:r>
          </a:p>
          <a:p>
            <a:endParaRPr lang="en-GB" dirty="0"/>
          </a:p>
          <a:p>
            <a:r>
              <a:rPr lang="en-GB" dirty="0"/>
              <a:t>You can help me!! </a:t>
            </a:r>
          </a:p>
        </p:txBody>
      </p:sp>
      <p:sp>
        <p:nvSpPr>
          <p:cNvPr id="4" name="Slide Number Placeholder 3"/>
          <p:cNvSpPr>
            <a:spLocks noGrp="1"/>
          </p:cNvSpPr>
          <p:nvPr>
            <p:ph type="sldNum" sz="quarter" idx="10"/>
          </p:nvPr>
        </p:nvSpPr>
        <p:spPr/>
        <p:txBody>
          <a:bodyPr/>
          <a:lstStyle/>
          <a:p>
            <a:fld id="{D0544EA3-BCD3-7748-B2C5-0D6C145BA40F}" type="slidenum">
              <a:rPr lang="en-US" smtClean="0"/>
              <a:pPr/>
              <a:t>31</a:t>
            </a:fld>
            <a:endParaRPr lang="en-US"/>
          </a:p>
        </p:txBody>
      </p:sp>
    </p:spTree>
    <p:extLst>
      <p:ext uri="{BB962C8B-B14F-4D97-AF65-F5344CB8AC3E}">
        <p14:creationId xmlns:p14="http://schemas.microsoft.com/office/powerpoint/2010/main" val="9585605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r>
              <a:rPr lang="en-GB" dirty="0">
                <a:solidFill>
                  <a:sysClr val="windowText" lastClr="000000"/>
                </a:solidFill>
                <a:latin typeface="+mn-lt"/>
                <a:ea typeface="Verdana" panose="020B0604030504040204" pitchFamily="34" charset="0"/>
                <a:cs typeface="Verdana" panose="020B0604030504040204" pitchFamily="34" charset="0"/>
              </a:rPr>
              <a:t>This training is provided through a </a:t>
            </a:r>
            <a:r>
              <a:rPr lang="en-GB" dirty="0">
                <a:solidFill>
                  <a:sysClr val="windowText" lastClr="000000"/>
                </a:solidFill>
                <a:latin typeface="+mn-lt"/>
                <a:ea typeface="Verdana" panose="020B0604030504040204" pitchFamily="34" charset="0"/>
                <a:cs typeface="Calibri" panose="020F0502020204030204" pitchFamily="34" charset="0"/>
              </a:rPr>
              <a:t>MoD</a:t>
            </a:r>
            <a:r>
              <a:rPr lang="en-GB" dirty="0">
                <a:solidFill>
                  <a:sysClr val="windowText" lastClr="000000"/>
                </a:solidFill>
                <a:latin typeface="+mn-lt"/>
                <a:ea typeface="Verdana" panose="020B0604030504040204" pitchFamily="34" charset="0"/>
                <a:cs typeface="Verdana" panose="020B0604030504040204" pitchFamily="34" charset="0"/>
              </a:rPr>
              <a:t> Covenant funded grant of</a:t>
            </a:r>
            <a:r>
              <a:rPr lang="en-GB" b="1" dirty="0">
                <a:solidFill>
                  <a:sysClr val="windowText" lastClr="000000"/>
                </a:solidFill>
                <a:latin typeface="+mn-lt"/>
                <a:ea typeface="Verdana" panose="020B0604030504040204" pitchFamily="34" charset="0"/>
                <a:cs typeface="Verdana" panose="020B0604030504040204" pitchFamily="34" charset="0"/>
              </a:rPr>
              <a:t> £321,300 </a:t>
            </a:r>
            <a:r>
              <a:rPr lang="en-GB" dirty="0">
                <a:solidFill>
                  <a:sysClr val="windowText" lastClr="000000"/>
                </a:solidFill>
                <a:latin typeface="+mn-lt"/>
                <a:ea typeface="Verdana" panose="020B0604030504040204" pitchFamily="34" charset="0"/>
                <a:cs typeface="Verdana" panose="020B0604030504040204" pitchFamily="34" charset="0"/>
              </a:rPr>
              <a:t>to Surrey</a:t>
            </a:r>
            <a:r>
              <a:rPr lang="en-GB" baseline="0" dirty="0">
                <a:solidFill>
                  <a:sysClr val="windowText" lastClr="000000"/>
                </a:solidFill>
                <a:latin typeface="+mn-lt"/>
                <a:ea typeface="Verdana" panose="020B0604030504040204" pitchFamily="34" charset="0"/>
                <a:cs typeface="Verdana" panose="020B0604030504040204" pitchFamily="34" charset="0"/>
              </a:rPr>
              <a:t> County Council on behalf of </a:t>
            </a:r>
            <a:r>
              <a:rPr lang="en-GB" b="1" dirty="0">
                <a:solidFill>
                  <a:sysClr val="windowText" lastClr="000000"/>
                </a:solidFill>
                <a:latin typeface="+mn-lt"/>
                <a:ea typeface="Verdana" panose="020B0604030504040204" pitchFamily="34" charset="0"/>
                <a:cs typeface="Verdana" panose="020B0604030504040204" pitchFamily="34" charset="0"/>
              </a:rPr>
              <a:t>Forces Connect South East.</a:t>
            </a:r>
          </a:p>
          <a:p>
            <a:pPr defTabSz="914308">
              <a:defRPr/>
            </a:pPr>
            <a:endParaRPr lang="en-GB" dirty="0">
              <a:solidFill>
                <a:sysClr val="windowText" lastClr="000000"/>
              </a:solidFill>
              <a:latin typeface="+mn-lt"/>
              <a:ea typeface="Verdana" panose="020B0604030504040204" pitchFamily="34" charset="0"/>
              <a:cs typeface="Verdana" panose="020B0604030504040204" pitchFamily="34" charset="0"/>
            </a:endParaRPr>
          </a:p>
          <a:p>
            <a:pPr defTabSz="914308">
              <a:defRPr/>
            </a:pPr>
            <a:r>
              <a:rPr lang="en-GB" dirty="0">
                <a:solidFill>
                  <a:sysClr val="windowText" lastClr="000000"/>
                </a:solidFill>
                <a:latin typeface="+mn-lt"/>
                <a:ea typeface="Verdana" panose="020B0604030504040204" pitchFamily="34" charset="0"/>
                <a:cs typeface="Verdana" panose="020B0604030504040204" pitchFamily="34" charset="0"/>
              </a:rPr>
              <a:t>Forces Connect South East is a partnership led by Surrey with West Sussex, Hampshire, Kent and East Sussex, Brighton &amp; Hove and Medway Councils , Sussex, Kent and Medway CCGs, Royal British Legion and SSAFA.</a:t>
            </a:r>
          </a:p>
          <a:p>
            <a:pPr defTabSz="914308">
              <a:defRPr/>
            </a:pPr>
            <a:r>
              <a:rPr lang="en-GB" dirty="0">
                <a:solidFill>
                  <a:sysClr val="windowText" lastClr="000000"/>
                </a:solidFill>
                <a:latin typeface="+mn-lt"/>
                <a:ea typeface="Verdana" panose="020B0604030504040204" pitchFamily="34" charset="0"/>
                <a:cs typeface="Verdana" panose="020B0604030504040204" pitchFamily="34" charset="0"/>
              </a:rPr>
              <a:t> </a:t>
            </a:r>
          </a:p>
          <a:p>
            <a:pPr marL="171450" indent="-171450" defTabSz="914308">
              <a:buFont typeface="Arial" panose="020B0604020202020204" pitchFamily="34" charset="0"/>
              <a:buChar char="•"/>
              <a:defRPr/>
            </a:pPr>
            <a:r>
              <a:rPr lang="en-GB" dirty="0">
                <a:solidFill>
                  <a:sysClr val="windowText" lastClr="000000"/>
                </a:solidFill>
                <a:latin typeface="+mn-lt"/>
                <a:ea typeface="Verdana" panose="020B0604030504040204" pitchFamily="34" charset="0"/>
                <a:cs typeface="Verdana" panose="020B0604030504040204" pitchFamily="34" charset="0"/>
              </a:rPr>
              <a:t>It is looking at sharing best practice and ensuring </a:t>
            </a:r>
            <a:r>
              <a:rPr lang="en-GB" b="1" dirty="0">
                <a:solidFill>
                  <a:sysClr val="windowText" lastClr="000000"/>
                </a:solidFill>
                <a:latin typeface="+mn-lt"/>
                <a:ea typeface="Verdana" panose="020B0604030504040204" pitchFamily="34" charset="0"/>
                <a:cs typeface="Verdana" panose="020B0604030504040204" pitchFamily="34" charset="0"/>
              </a:rPr>
              <a:t>consistent advice </a:t>
            </a:r>
            <a:r>
              <a:rPr lang="en-GB" dirty="0">
                <a:solidFill>
                  <a:sysClr val="windowText" lastClr="000000"/>
                </a:solidFill>
                <a:latin typeface="+mn-lt"/>
                <a:ea typeface="Verdana" panose="020B0604030504040204" pitchFamily="34" charset="0"/>
                <a:cs typeface="Verdana" panose="020B0604030504040204" pitchFamily="34" charset="0"/>
              </a:rPr>
              <a:t>across the Region to the Armed Forces Community as well as a total understanding of the implications of the Armed Forces Covenant with fully trained front line staff able to recognise the needs of that community.</a:t>
            </a:r>
          </a:p>
          <a:p>
            <a:pPr marL="171450" indent="-171450" defTabSz="914308">
              <a:buFont typeface="Arial" panose="020B0604020202020204" pitchFamily="34" charset="0"/>
              <a:buChar char="•"/>
              <a:defRPr/>
            </a:pPr>
            <a:endParaRPr lang="en-GB" dirty="0">
              <a:solidFill>
                <a:sysClr val="windowText" lastClr="000000"/>
              </a:solidFill>
              <a:latin typeface="+mn-lt"/>
              <a:ea typeface="Verdana" panose="020B0604030504040204" pitchFamily="34" charset="0"/>
              <a:cs typeface="Verdana" panose="020B0604030504040204" pitchFamily="34" charset="0"/>
            </a:endParaRPr>
          </a:p>
          <a:p>
            <a:pPr marL="171450" indent="-171450" defTabSz="914308">
              <a:buFont typeface="Arial" panose="020B0604020202020204" pitchFamily="34" charset="0"/>
              <a:buChar char="•"/>
              <a:defRPr/>
            </a:pPr>
            <a:endParaRPr lang="en-GB" dirty="0">
              <a:solidFill>
                <a:sysClr val="windowText" lastClr="000000"/>
              </a:solidFill>
              <a:latin typeface="+mn-lt"/>
              <a:ea typeface="Verdana" panose="020B0604030504040204" pitchFamily="34" charset="0"/>
              <a:cs typeface="Verdana" panose="020B0604030504040204" pitchFamily="34" charset="0"/>
            </a:endParaRPr>
          </a:p>
          <a:p>
            <a:pPr defTabSz="914308">
              <a:defRPr/>
            </a:pPr>
            <a:endParaRPr lang="en-GB" dirty="0">
              <a:solidFill>
                <a:sysClr val="windowText" lastClr="000000"/>
              </a:solidFill>
              <a:latin typeface="+mn-lt"/>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£321,300</a:t>
            </a:r>
            <a:r>
              <a:rPr lang="en-GB" sz="12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includes </a:t>
            </a:r>
            <a:r>
              <a:rPr lang="en-GB" sz="12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£40K </a:t>
            </a:r>
            <a:r>
              <a:rPr lang="en-GB" sz="12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from the MoD to </a:t>
            </a:r>
            <a:r>
              <a:rPr lang="en-GB" sz="1200" u="sng"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‘roll it out nationally’.</a:t>
            </a:r>
          </a:p>
          <a:p>
            <a:endParaRPr lang="en-GB" dirty="0"/>
          </a:p>
        </p:txBody>
      </p:sp>
      <p:sp>
        <p:nvSpPr>
          <p:cNvPr id="4" name="Slide Number Placeholder 3"/>
          <p:cNvSpPr>
            <a:spLocks noGrp="1"/>
          </p:cNvSpPr>
          <p:nvPr>
            <p:ph type="sldNum" sz="quarter" idx="10"/>
          </p:nvPr>
        </p:nvSpPr>
        <p:spPr/>
        <p:txBody>
          <a:bodyPr/>
          <a:lstStyle/>
          <a:p>
            <a:fld id="{AACC3BDD-4A0B-4528-9D96-A4023DE50C0A}" type="slidenum">
              <a:rPr lang="en-GB" smtClean="0"/>
              <a:t>32</a:t>
            </a:fld>
            <a:endParaRPr lang="en-GB"/>
          </a:p>
        </p:txBody>
      </p:sp>
    </p:spTree>
    <p:extLst>
      <p:ext uri="{BB962C8B-B14F-4D97-AF65-F5344CB8AC3E}">
        <p14:creationId xmlns:p14="http://schemas.microsoft.com/office/powerpoint/2010/main" val="2853566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dirty="0">
                <a:latin typeface="Calibri" panose="020F0502020204030204" pitchFamily="34" charset="0"/>
                <a:ea typeface="Verdana" panose="020B0604030504040204" pitchFamily="34" charset="0"/>
                <a:cs typeface="Calibri" panose="020F0502020204030204" pitchFamily="34" charset="0"/>
              </a:rPr>
              <a:t>These are Surrey CC Contacts – and I can give you local contacts for each district and borough council.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dirty="0">
              <a:latin typeface="Calibri" panose="020F0502020204030204" pitchFamily="34" charset="0"/>
              <a:ea typeface="Verdana" panose="020B0604030504040204" pitchFamily="34" charset="0"/>
              <a:cs typeface="Calibri" panose="020F0502020204030204" pitchFamily="34" charset="0"/>
            </a:endParaRPr>
          </a:p>
          <a:p>
            <a:r>
              <a:rPr lang="en-GB" sz="1100" dirty="0">
                <a:latin typeface="Calibri" panose="020F0502020204030204" pitchFamily="34" charset="0"/>
                <a:ea typeface="Verdana" panose="020B0604030504040204" pitchFamily="34" charset="0"/>
                <a:cs typeface="Calibri" panose="020F0502020204030204" pitchFamily="34" charset="0"/>
              </a:rPr>
              <a:t>The </a:t>
            </a:r>
            <a:r>
              <a:rPr lang="en-GB" sz="1100" b="1" dirty="0">
                <a:latin typeface="Calibri" panose="020F0502020204030204" pitchFamily="34" charset="0"/>
                <a:ea typeface="Verdana" panose="020B0604030504040204" pitchFamily="34" charset="0"/>
                <a:cs typeface="Calibri" panose="020F0502020204030204" pitchFamily="34" charset="0"/>
              </a:rPr>
              <a:t>e-Learning Training Module – The Armed Forces Covenant </a:t>
            </a:r>
            <a:r>
              <a:rPr lang="en-GB" sz="1100" dirty="0">
                <a:latin typeface="Calibri" panose="020F0502020204030204" pitchFamily="34" charset="0"/>
                <a:ea typeface="Verdana" panose="020B0604030504040204" pitchFamily="34" charset="0"/>
                <a:cs typeface="Calibri" panose="020F0502020204030204" pitchFamily="34" charset="0"/>
              </a:rPr>
              <a:t>for Frontline staff is already available in Kent and in Surrey, through the Surrey Skills Academy and is about to be made available across Hampshire and West Sussex – it takes about 40 minutes to complete, and I would encourage you all to do this if you haven’t done so already.</a:t>
            </a:r>
          </a:p>
          <a:p>
            <a:endParaRPr lang="en-GB" sz="1100" dirty="0">
              <a:latin typeface="Calibri" panose="020F0502020204030204" pitchFamily="34" charset="0"/>
              <a:ea typeface="Verdana" panose="020B060403050404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dirty="0">
                <a:latin typeface="Calibri" panose="020F0502020204030204" pitchFamily="34" charset="0"/>
                <a:ea typeface="Verdana" panose="020B0604030504040204" pitchFamily="34" charset="0"/>
                <a:cs typeface="Calibri" panose="020F0502020204030204" pitchFamily="34" charset="0"/>
              </a:rPr>
              <a:t>Elected Councillor </a:t>
            </a:r>
            <a:r>
              <a:rPr lang="en-GB" sz="1100" dirty="0">
                <a:latin typeface="Calibri" panose="020F0502020204030204" pitchFamily="34" charset="0"/>
                <a:ea typeface="Verdana" panose="020B0604030504040204" pitchFamily="34" charset="0"/>
                <a:cs typeface="Calibri" panose="020F0502020204030204" pitchFamily="34" charset="0"/>
              </a:rPr>
              <a:t>training is offered to all  Elected Councillor Armed Forces Champions and their Covenant Officer Leads through </a:t>
            </a:r>
            <a:r>
              <a:rPr lang="en-GB" sz="1100" b="1" dirty="0">
                <a:latin typeface="Calibri" panose="020F0502020204030204" pitchFamily="34" charset="0"/>
                <a:ea typeface="Verdana" panose="020B0604030504040204" pitchFamily="34" charset="0"/>
                <a:cs typeface="Calibri" panose="020F0502020204030204" pitchFamily="34" charset="0"/>
              </a:rPr>
              <a:t>PETER BRUINVELS ASSOCIATES (PBA) </a:t>
            </a:r>
            <a:r>
              <a:rPr lang="en-GB" sz="1100" dirty="0">
                <a:latin typeface="Calibri" panose="020F0502020204030204" pitchFamily="34" charset="0"/>
                <a:ea typeface="Verdana" panose="020B0604030504040204" pitchFamily="34" charset="0"/>
                <a:cs typeface="Calibri" panose="020F0502020204030204" pitchFamily="34" charset="0"/>
              </a:rPr>
              <a:t>– our Training Provider</a:t>
            </a:r>
          </a:p>
          <a:p>
            <a:endParaRPr lang="en-GB" sz="1100" dirty="0">
              <a:latin typeface="Calibri" panose="020F0502020204030204" pitchFamily="34" charset="0"/>
              <a:ea typeface="Verdana" panose="020B0604030504040204" pitchFamily="34" charset="0"/>
              <a:cs typeface="Calibri" panose="020F0502020204030204" pitchFamily="34" charset="0"/>
            </a:endParaRPr>
          </a:p>
          <a:p>
            <a:r>
              <a:rPr lang="en-GB" sz="1100" b="1" dirty="0">
                <a:latin typeface="Calibri" panose="020F0502020204030204" pitchFamily="34" charset="0"/>
                <a:ea typeface="Verdana" panose="020B0604030504040204" pitchFamily="34" charset="0"/>
                <a:cs typeface="Calibri" panose="020F0502020204030204" pitchFamily="34" charset="0"/>
              </a:rPr>
              <a:t>Customer Facing Front Line Staff Training </a:t>
            </a:r>
            <a:r>
              <a:rPr lang="en-GB" sz="1100" dirty="0">
                <a:latin typeface="Calibri" panose="020F0502020204030204" pitchFamily="34" charset="0"/>
                <a:ea typeface="Verdana" panose="020B0604030504040204" pitchFamily="34" charset="0"/>
                <a:cs typeface="Calibri" panose="020F0502020204030204" pitchFamily="34" charset="0"/>
              </a:rPr>
              <a:t>is offered to all staff  and lasts 45 minutes and is provided through </a:t>
            </a:r>
            <a:r>
              <a:rPr lang="en-GB" sz="1100" b="1" dirty="0">
                <a:latin typeface="Calibri" panose="020F0502020204030204" pitchFamily="34" charset="0"/>
                <a:ea typeface="Verdana" panose="020B0604030504040204" pitchFamily="34" charset="0"/>
                <a:cs typeface="Calibri" panose="020F0502020204030204" pitchFamily="34" charset="0"/>
              </a:rPr>
              <a:t>PBA </a:t>
            </a:r>
            <a:r>
              <a:rPr lang="en-GB" sz="1100" dirty="0">
                <a:latin typeface="Calibri" panose="020F0502020204030204" pitchFamily="34" charset="0"/>
                <a:ea typeface="Verdana" panose="020B0604030504040204" pitchFamily="34" charset="0"/>
                <a:cs typeface="Calibri" panose="020F0502020204030204" pitchFamily="34" charset="0"/>
              </a:rPr>
              <a:t>and trained Service Champions</a:t>
            </a:r>
          </a:p>
          <a:p>
            <a:r>
              <a:rPr lang="en-GB" sz="1100" b="1" smtClean="0">
                <a:latin typeface="Calibri" panose="020F0502020204030204" pitchFamily="34" charset="0"/>
                <a:ea typeface="Verdana" panose="020B0604030504040204" pitchFamily="34" charset="0"/>
                <a:cs typeface="Calibri" panose="020F0502020204030204" pitchFamily="34" charset="0"/>
              </a:rPr>
              <a:t>Service </a:t>
            </a:r>
            <a:r>
              <a:rPr lang="en-GB" sz="1100" b="1" dirty="0">
                <a:latin typeface="Calibri" panose="020F0502020204030204" pitchFamily="34" charset="0"/>
                <a:ea typeface="Verdana" panose="020B0604030504040204" pitchFamily="34" charset="0"/>
                <a:cs typeface="Calibri" panose="020F0502020204030204" pitchFamily="34" charset="0"/>
              </a:rPr>
              <a:t>Champion Training </a:t>
            </a:r>
            <a:r>
              <a:rPr lang="en-GB" sz="1100" dirty="0">
                <a:latin typeface="Calibri" panose="020F0502020204030204" pitchFamily="34" charset="0"/>
                <a:ea typeface="Verdana" panose="020B0604030504040204" pitchFamily="34" charset="0"/>
                <a:cs typeface="Calibri" panose="020F0502020204030204" pitchFamily="34" charset="0"/>
              </a:rPr>
              <a:t>is available through </a:t>
            </a:r>
            <a:r>
              <a:rPr lang="en-GB" sz="1100" b="1" dirty="0">
                <a:latin typeface="Calibri" panose="020F0502020204030204" pitchFamily="34" charset="0"/>
                <a:ea typeface="Verdana" panose="020B0604030504040204" pitchFamily="34" charset="0"/>
                <a:cs typeface="Calibri" panose="020F0502020204030204" pitchFamily="34" charset="0"/>
              </a:rPr>
              <a:t>SUSSEX ARMED FORCES NETWORK </a:t>
            </a:r>
            <a:r>
              <a:rPr lang="en-GB" sz="1100" dirty="0">
                <a:latin typeface="Calibri" panose="020F0502020204030204" pitchFamily="34" charset="0"/>
                <a:ea typeface="Verdana" panose="020B0604030504040204" pitchFamily="34" charset="0"/>
                <a:cs typeface="Calibri" panose="020F0502020204030204" pitchFamily="34" charset="0"/>
              </a:rPr>
              <a:t>to those who would like more in depth training and would like to help spread the message – please email </a:t>
            </a:r>
            <a:r>
              <a:rPr lang="en-GB" sz="1100" b="1" dirty="0">
                <a:latin typeface="Calibri" panose="020F0502020204030204" pitchFamily="34" charset="0"/>
                <a:ea typeface="Verdana" panose="020B0604030504040204" pitchFamily="34" charset="0"/>
                <a:cs typeface="Calibri" panose="020F0502020204030204" pitchFamily="34" charset="0"/>
              </a:rPr>
              <a:t>ArmedForces@surreycc.gov.uk </a:t>
            </a:r>
            <a:r>
              <a:rPr lang="en-GB" sz="1100" dirty="0">
                <a:latin typeface="Calibri" panose="020F0502020204030204" pitchFamily="34" charset="0"/>
                <a:ea typeface="Verdana" panose="020B0604030504040204" pitchFamily="34" charset="0"/>
                <a:cs typeface="Calibri" panose="020F0502020204030204" pitchFamily="34" charset="0"/>
              </a:rPr>
              <a:t>if you would like more </a:t>
            </a:r>
            <a:r>
              <a:rPr lang="en-GB" sz="1100" dirty="0" smtClean="0">
                <a:latin typeface="Calibri" panose="020F0502020204030204" pitchFamily="34" charset="0"/>
                <a:ea typeface="Verdana" panose="020B0604030504040204" pitchFamily="34" charset="0"/>
                <a:cs typeface="Calibri" panose="020F0502020204030204" pitchFamily="34" charset="0"/>
              </a:rPr>
              <a:t>information. Referral </a:t>
            </a:r>
            <a:r>
              <a:rPr lang="en-GB" sz="1100" dirty="0">
                <a:latin typeface="Calibri" panose="020F0502020204030204" pitchFamily="34" charset="0"/>
                <a:ea typeface="Verdana" panose="020B0604030504040204" pitchFamily="34" charset="0"/>
                <a:cs typeface="Calibri" panose="020F0502020204030204" pitchFamily="34" charset="0"/>
              </a:rPr>
              <a:t>pathways have been developed by </a:t>
            </a:r>
            <a:r>
              <a:rPr lang="en-GB" sz="1100" b="1" dirty="0">
                <a:latin typeface="Calibri" panose="020F0502020204030204" pitchFamily="34" charset="0"/>
                <a:ea typeface="Verdana" panose="020B0604030504040204" pitchFamily="34" charset="0"/>
                <a:cs typeface="Calibri" panose="020F0502020204030204" pitchFamily="34" charset="0"/>
              </a:rPr>
              <a:t>SUSSEX ARMED FORCES NETWORK</a:t>
            </a:r>
            <a:r>
              <a:rPr lang="en-GB" sz="1100" dirty="0">
                <a:latin typeface="Calibri" panose="020F0502020204030204" pitchFamily="34" charset="0"/>
                <a:ea typeface="Verdana" panose="020B0604030504040204" pitchFamily="34" charset="0"/>
                <a:cs typeface="Calibri" panose="020F0502020204030204" pitchFamily="34" charset="0"/>
              </a:rPr>
              <a:t>.  These cover issues such as employment, education and housing and are available via the website and an APP when it is finalised         </a:t>
            </a:r>
            <a:r>
              <a:rPr lang="en-GB" sz="1100" dirty="0" smtClean="0">
                <a:latin typeface="Calibri" panose="020F0502020204030204" pitchFamily="34" charset="0"/>
                <a:ea typeface="Verdana" panose="020B0604030504040204" pitchFamily="34" charset="0"/>
                <a:cs typeface="Calibri" panose="020F0502020204030204" pitchFamily="34" charset="0"/>
              </a:rPr>
              <a:t> </a:t>
            </a:r>
            <a:r>
              <a:rPr lang="en-GB" sz="1100" b="1" dirty="0" smtClean="0">
                <a:solidFill>
                  <a:schemeClr val="tx2">
                    <a:lumMod val="60000"/>
                    <a:lumOff val="40000"/>
                  </a:schemeClr>
                </a:solidFill>
                <a:latin typeface="+mj-lt"/>
                <a:ea typeface="Verdana" panose="020B0604030504040204" pitchFamily="34" charset="0"/>
                <a:cs typeface="Verdana" panose="020B0604030504040204" pitchFamily="34" charset="0"/>
              </a:rPr>
              <a:t>http</a:t>
            </a:r>
            <a:r>
              <a:rPr lang="en-GB" sz="1100" b="1" dirty="0">
                <a:solidFill>
                  <a:schemeClr val="tx2">
                    <a:lumMod val="60000"/>
                    <a:lumOff val="40000"/>
                  </a:schemeClr>
                </a:solidFill>
                <a:latin typeface="+mj-lt"/>
                <a:ea typeface="Verdana" panose="020B0604030504040204" pitchFamily="34" charset="0"/>
                <a:cs typeface="Verdana" panose="020B0604030504040204" pitchFamily="34" charset="0"/>
              </a:rPr>
              <a:t>:/www.sussexarmedforcesnetwork.nhs.uk/service-champions/surrey</a:t>
            </a:r>
          </a:p>
          <a:p>
            <a:r>
              <a:rPr lang="en-GB" sz="1100" dirty="0" smtClean="0">
                <a:latin typeface="+mj-lt"/>
                <a:ea typeface="Verdana" panose="020B0604030504040204" pitchFamily="34" charset="0"/>
                <a:cs typeface="Calibri" panose="020F0502020204030204" pitchFamily="34" charset="0"/>
              </a:rPr>
              <a:t> </a:t>
            </a:r>
            <a:endParaRPr lang="en-GB" sz="1100" dirty="0">
              <a:latin typeface="+mj-lt"/>
              <a:ea typeface="Verdana" panose="020B0604030504040204" pitchFamily="34" charset="0"/>
              <a:cs typeface="Calibri" panose="020F0502020204030204" pitchFamily="34" charset="0"/>
            </a:endParaRPr>
          </a:p>
          <a:p>
            <a:r>
              <a:rPr lang="en-GB" sz="1100" dirty="0" smtClean="0">
                <a:latin typeface="Calibri" panose="020F0502020204030204" pitchFamily="34" charset="0"/>
                <a:ea typeface="Verdana" panose="020B0604030504040204" pitchFamily="34" charset="0"/>
                <a:cs typeface="Calibri" panose="020F0502020204030204" pitchFamily="34" charset="0"/>
              </a:rPr>
              <a:t> </a:t>
            </a:r>
            <a:endParaRPr lang="en-GB" sz="1100" dirty="0">
              <a:latin typeface="Calibri" panose="020F0502020204030204" pitchFamily="34" charset="0"/>
              <a:ea typeface="Verdana" panose="020B060403050404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AACC3BDD-4A0B-4528-9D96-A4023DE50C0A}"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36651889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622238">
              <a:lnSpc>
                <a:spcPct val="90000"/>
              </a:lnSpc>
              <a:spcAft>
                <a:spcPct val="15000"/>
              </a:spcAft>
              <a:defRPr/>
            </a:pPr>
            <a:r>
              <a:rPr lang="en-GB" dirty="0"/>
              <a:t>Useful Aid Memoire</a:t>
            </a:r>
          </a:p>
        </p:txBody>
      </p:sp>
      <p:sp>
        <p:nvSpPr>
          <p:cNvPr id="4" name="Slide Number Placeholder 3"/>
          <p:cNvSpPr>
            <a:spLocks noGrp="1"/>
          </p:cNvSpPr>
          <p:nvPr>
            <p:ph type="sldNum" sz="quarter" idx="10"/>
          </p:nvPr>
        </p:nvSpPr>
        <p:spPr/>
        <p:txBody>
          <a:bodyPr/>
          <a:lstStyle/>
          <a:p>
            <a:fld id="{AACC3BDD-4A0B-4528-9D96-A4023DE50C0A}" type="slidenum">
              <a:rPr lang="en-GB" smtClean="0">
                <a:solidFill>
                  <a:prstClr val="black"/>
                </a:solidFill>
              </a:rPr>
              <a:pPr/>
              <a:t>34</a:t>
            </a:fld>
            <a:endParaRPr lang="en-GB">
              <a:solidFill>
                <a:prstClr val="black"/>
              </a:solidFill>
            </a:endParaRPr>
          </a:p>
        </p:txBody>
      </p:sp>
    </p:spTree>
    <p:extLst>
      <p:ext uri="{BB962C8B-B14F-4D97-AF65-F5344CB8AC3E}">
        <p14:creationId xmlns:p14="http://schemas.microsoft.com/office/powerpoint/2010/main" val="37685366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much more!</a:t>
            </a:r>
          </a:p>
          <a:p>
            <a:r>
              <a:rPr lang="en-GB" dirty="0"/>
              <a:t>Some suggestions, mainly on-line</a:t>
            </a:r>
          </a:p>
        </p:txBody>
      </p:sp>
      <p:sp>
        <p:nvSpPr>
          <p:cNvPr id="4" name="Slide Number Placeholder 3"/>
          <p:cNvSpPr>
            <a:spLocks noGrp="1"/>
          </p:cNvSpPr>
          <p:nvPr>
            <p:ph type="sldNum" sz="quarter" idx="10"/>
          </p:nvPr>
        </p:nvSpPr>
        <p:spPr/>
        <p:txBody>
          <a:bodyPr/>
          <a:lstStyle/>
          <a:p>
            <a:fld id="{AACC3BDD-4A0B-4528-9D96-A4023DE50C0A}" type="slidenum">
              <a:rPr lang="en-GB" smtClean="0"/>
              <a:t>35</a:t>
            </a:fld>
            <a:endParaRPr lang="en-GB"/>
          </a:p>
        </p:txBody>
      </p:sp>
    </p:spTree>
    <p:extLst>
      <p:ext uri="{BB962C8B-B14F-4D97-AF65-F5344CB8AC3E}">
        <p14:creationId xmlns:p14="http://schemas.microsoft.com/office/powerpoint/2010/main" val="28157595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ACC3BDD-4A0B-4528-9D96-A4023DE50C0A}" type="slidenum">
              <a:rPr lang="en-GB" smtClean="0"/>
              <a:t>36</a:t>
            </a:fld>
            <a:endParaRPr lang="en-GB"/>
          </a:p>
        </p:txBody>
      </p:sp>
    </p:spTree>
    <p:extLst>
      <p:ext uri="{BB962C8B-B14F-4D97-AF65-F5344CB8AC3E}">
        <p14:creationId xmlns:p14="http://schemas.microsoft.com/office/powerpoint/2010/main" val="25671617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544EA3-BCD3-7748-B2C5-0D6C145BA40F}" type="slidenum">
              <a:rPr lang="en-US" smtClean="0"/>
              <a:pPr/>
              <a:t>37</a:t>
            </a:fld>
            <a:endParaRPr lang="en-US"/>
          </a:p>
        </p:txBody>
      </p:sp>
    </p:spTree>
    <p:extLst>
      <p:ext uri="{BB962C8B-B14F-4D97-AF65-F5344CB8AC3E}">
        <p14:creationId xmlns:p14="http://schemas.microsoft.com/office/powerpoint/2010/main" val="235654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want you to enjoy delivering the course!</a:t>
            </a:r>
          </a:p>
        </p:txBody>
      </p:sp>
      <p:sp>
        <p:nvSpPr>
          <p:cNvPr id="4" name="Slide Number Placeholder 3"/>
          <p:cNvSpPr>
            <a:spLocks noGrp="1"/>
          </p:cNvSpPr>
          <p:nvPr>
            <p:ph type="sldNum" sz="quarter" idx="10"/>
          </p:nvPr>
        </p:nvSpPr>
        <p:spPr/>
        <p:txBody>
          <a:bodyPr/>
          <a:lstStyle/>
          <a:p>
            <a:fld id="{D0544EA3-BCD3-7748-B2C5-0D6C145BA40F}" type="slidenum">
              <a:rPr lang="en-US" smtClean="0"/>
              <a:pPr/>
              <a:t>5</a:t>
            </a:fld>
            <a:endParaRPr lang="en-US"/>
          </a:p>
        </p:txBody>
      </p:sp>
    </p:spTree>
    <p:extLst>
      <p:ext uri="{BB962C8B-B14F-4D97-AF65-F5344CB8AC3E}">
        <p14:creationId xmlns:p14="http://schemas.microsoft.com/office/powerpoint/2010/main" val="989118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622424">
              <a:lnSpc>
                <a:spcPct val="90000"/>
              </a:lnSpc>
              <a:spcAft>
                <a:spcPct val="15000"/>
              </a:spcAft>
              <a:defRPr/>
            </a:pPr>
            <a:r>
              <a:rPr lang="en-GB" dirty="0"/>
              <a:t>An example of the </a:t>
            </a:r>
            <a:r>
              <a:rPr lang="en-GB" dirty="0" err="1"/>
              <a:t>proforma</a:t>
            </a:r>
            <a:r>
              <a:rPr lang="en-GB" dirty="0"/>
              <a:t> for your information – as you will see we </a:t>
            </a:r>
            <a:r>
              <a:rPr lang="en-GB" dirty="0" smtClean="0"/>
              <a:t>do need </a:t>
            </a:r>
            <a:r>
              <a:rPr lang="en-GB" dirty="0"/>
              <a:t>names,</a:t>
            </a:r>
            <a:r>
              <a:rPr lang="en-GB" baseline="0" dirty="0"/>
              <a:t> </a:t>
            </a:r>
            <a:r>
              <a:rPr lang="en-GB" baseline="0" dirty="0" smtClean="0"/>
              <a:t>job </a:t>
            </a:r>
            <a:r>
              <a:rPr lang="en-GB" baseline="0" dirty="0"/>
              <a:t>roles and department – this helps us with the new GDPR coming in</a:t>
            </a:r>
            <a:r>
              <a:rPr lang="en-GB" baseline="0" dirty="0" smtClean="0"/>
              <a:t>! </a:t>
            </a:r>
          </a:p>
          <a:p>
            <a:pPr marL="0" lvl="1" defTabSz="622424">
              <a:lnSpc>
                <a:spcPct val="90000"/>
              </a:lnSpc>
              <a:spcAft>
                <a:spcPct val="15000"/>
              </a:spcAft>
              <a:defRPr/>
            </a:pPr>
            <a:r>
              <a:rPr lang="en-GB" baseline="0" dirty="0" smtClean="0"/>
              <a:t>We also need your name as the Trainer and the total </a:t>
            </a:r>
            <a:r>
              <a:rPr lang="en-GB" baseline="0" smtClean="0"/>
              <a:t>number attending.</a:t>
            </a:r>
            <a:endParaRPr lang="en-GB" baseline="0" dirty="0" smtClean="0"/>
          </a:p>
          <a:p>
            <a:pPr marL="0" lvl="1" defTabSz="622424">
              <a:lnSpc>
                <a:spcPct val="90000"/>
              </a:lnSpc>
              <a:spcAft>
                <a:spcPct val="15000"/>
              </a:spcAft>
              <a:defRPr/>
            </a:pPr>
            <a:r>
              <a:rPr lang="en-GB" baseline="0" dirty="0" smtClean="0"/>
              <a:t>Please complete and return to </a:t>
            </a:r>
            <a:r>
              <a:rPr lang="en-GB" b="1" baseline="0" dirty="0" smtClean="0"/>
              <a:t>armedforces@surreycc.gov.u</a:t>
            </a:r>
            <a:r>
              <a:rPr lang="en-GB" baseline="0" dirty="0" smtClean="0"/>
              <a:t>k</a:t>
            </a:r>
          </a:p>
          <a:p>
            <a:pPr marL="0" lvl="1" defTabSz="622424">
              <a:lnSpc>
                <a:spcPct val="90000"/>
              </a:lnSpc>
              <a:spcAft>
                <a:spcPct val="15000"/>
              </a:spcAft>
              <a:defRPr/>
            </a:pPr>
            <a:endParaRPr lang="en-GB" dirty="0"/>
          </a:p>
        </p:txBody>
      </p:sp>
      <p:sp>
        <p:nvSpPr>
          <p:cNvPr id="4" name="Slide Number Placeholder 3"/>
          <p:cNvSpPr>
            <a:spLocks noGrp="1"/>
          </p:cNvSpPr>
          <p:nvPr>
            <p:ph type="sldNum" sz="quarter" idx="10"/>
          </p:nvPr>
        </p:nvSpPr>
        <p:spPr/>
        <p:txBody>
          <a:bodyPr/>
          <a:lstStyle/>
          <a:p>
            <a:fld id="{AACC3BDD-4A0B-4528-9D96-A4023DE50C0A}"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56340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544EA3-BCD3-7748-B2C5-0D6C145BA40F}" type="slidenum">
              <a:rPr lang="en-US" smtClean="0"/>
              <a:pPr/>
              <a:t>7</a:t>
            </a:fld>
            <a:endParaRPr lang="en-US"/>
          </a:p>
        </p:txBody>
      </p:sp>
    </p:spTree>
    <p:extLst>
      <p:ext uri="{BB962C8B-B14F-4D97-AF65-F5344CB8AC3E}">
        <p14:creationId xmlns:p14="http://schemas.microsoft.com/office/powerpoint/2010/main" val="2430295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Really pleased to be welcoming you here today.</a:t>
            </a:r>
          </a:p>
          <a:p>
            <a:endParaRPr lang="en-GB" dirty="0"/>
          </a:p>
          <a:p>
            <a:r>
              <a:rPr lang="en-GB" dirty="0"/>
              <a:t>This Training Course is funded through an MoD Covenant Grant and brought to you through Forces Connect South East by Canon Peter Bruinvels from </a:t>
            </a:r>
            <a:r>
              <a:rPr lang="en-GB" b="1" dirty="0"/>
              <a:t>PETER BRUINVELS ASSOCIATES</a:t>
            </a:r>
            <a:r>
              <a:rPr lang="en-GB" dirty="0"/>
              <a:t>, whose slides I am using.</a:t>
            </a:r>
          </a:p>
          <a:p>
            <a:endParaRPr lang="en-GB" dirty="0"/>
          </a:p>
          <a:p>
            <a:r>
              <a:rPr lang="en-GB" dirty="0"/>
              <a:t>I have recently attended the Service Champions course and I am here now to present this course to as many front-facing staff in the County.</a:t>
            </a:r>
          </a:p>
          <a:p>
            <a:endParaRPr lang="en-GB" dirty="0"/>
          </a:p>
          <a:p>
            <a:r>
              <a:rPr lang="en-GB" dirty="0"/>
              <a:t>Here it is the outline of the 45 minute course</a:t>
            </a:r>
          </a:p>
          <a:p>
            <a:endParaRPr lang="en-GB" dirty="0"/>
          </a:p>
          <a:p>
            <a:r>
              <a:rPr lang="en-GB" dirty="0"/>
              <a:t>By attending today, it will help you understand the needs of the Military and their issues</a:t>
            </a:r>
          </a:p>
          <a:p>
            <a:pPr marL="171450" indent="-171450">
              <a:buFont typeface="Arial" panose="020B0604020202020204" pitchFamily="34" charset="0"/>
              <a:buChar char="•"/>
            </a:pPr>
            <a:r>
              <a:rPr lang="en-GB" dirty="0"/>
              <a:t>Who they are</a:t>
            </a:r>
          </a:p>
          <a:p>
            <a:pPr marL="171450" indent="-171450">
              <a:buFont typeface="Arial" panose="020B0604020202020204" pitchFamily="34" charset="0"/>
              <a:buChar char="•"/>
            </a:pPr>
            <a:r>
              <a:rPr lang="en-GB" dirty="0"/>
              <a:t>And how you can help them!</a:t>
            </a:r>
          </a:p>
          <a:p>
            <a:pPr marL="171450" indent="-171450">
              <a:buFont typeface="Arial" panose="020B0604020202020204" pitchFamily="34" charset="0"/>
              <a:buChar char="•"/>
            </a:pPr>
            <a:r>
              <a:rPr lang="en-GB" dirty="0"/>
              <a:t>You are very much the first point of contact</a:t>
            </a:r>
          </a:p>
          <a:p>
            <a:pPr marL="171450" indent="-171450">
              <a:buFont typeface="Arial" panose="020B0604020202020204" pitchFamily="34" charset="0"/>
              <a:buChar char="•"/>
            </a:pPr>
            <a:r>
              <a:rPr lang="en-GB" dirty="0"/>
              <a:t>You know already that you are Ambassadors for the Council</a:t>
            </a:r>
          </a:p>
          <a:p>
            <a:pPr marL="171450" indent="-171450">
              <a:buFont typeface="Arial" panose="020B0604020202020204" pitchFamily="34" charset="0"/>
              <a:buChar char="•"/>
            </a:pPr>
            <a:r>
              <a:rPr lang="en-GB" dirty="0"/>
              <a:t>When they phone in or come to Reception, you need to welcome them and of course, ask whether they served. This course will show you</a:t>
            </a:r>
            <a:r>
              <a:rPr lang="en-GB" baseline="0" dirty="0"/>
              <a:t> why it is important</a:t>
            </a:r>
            <a:endParaRPr lang="en-GB" dirty="0"/>
          </a:p>
          <a:p>
            <a:pPr marL="171450" indent="-171450">
              <a:buFont typeface="Arial" panose="020B0604020202020204" pitchFamily="34" charset="0"/>
              <a:buChar char="•"/>
            </a:pPr>
            <a:r>
              <a:rPr lang="en-GB" dirty="0"/>
              <a:t>Do it subtly</a:t>
            </a:r>
          </a:p>
          <a:p>
            <a:pPr marL="171450" indent="-171450">
              <a:buFont typeface="Arial" panose="020B0604020202020204" pitchFamily="34" charset="0"/>
              <a:buChar char="•"/>
            </a:pPr>
            <a:r>
              <a:rPr lang="en-GB" b="1" dirty="0"/>
              <a:t>You can help shape their future </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AACC3BDD-4A0B-4528-9D96-A4023DE50C0A}" type="slidenum">
              <a:rPr lang="en-GB" smtClean="0"/>
              <a:t>8</a:t>
            </a:fld>
            <a:endParaRPr lang="en-GB"/>
          </a:p>
        </p:txBody>
      </p:sp>
    </p:spTree>
    <p:extLst>
      <p:ext uri="{BB962C8B-B14F-4D97-AF65-F5344CB8AC3E}">
        <p14:creationId xmlns:p14="http://schemas.microsoft.com/office/powerpoint/2010/main" val="547812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The Aim of today’s Training</a:t>
            </a:r>
            <a:r>
              <a:rPr lang="en-GB" u="sng" dirty="0"/>
              <a:t>.</a:t>
            </a:r>
          </a:p>
          <a:p>
            <a:endParaRPr lang="en-GB" u="sng" dirty="0"/>
          </a:p>
          <a:p>
            <a:r>
              <a:rPr lang="en-GB" dirty="0"/>
              <a:t>We will be promoting the Armed Forces Covenant – see the next few slides</a:t>
            </a:r>
          </a:p>
          <a:p>
            <a:endParaRPr lang="en-GB" dirty="0"/>
          </a:p>
          <a:p>
            <a:r>
              <a:rPr lang="en-GB" dirty="0"/>
              <a:t>Tying you all up to it</a:t>
            </a:r>
          </a:p>
          <a:p>
            <a:endParaRPr lang="en-GB" dirty="0"/>
          </a:p>
          <a:p>
            <a:r>
              <a:rPr lang="en-GB" dirty="0"/>
              <a:t>Seeing how the Covenant helps the way we work</a:t>
            </a:r>
          </a:p>
          <a:p>
            <a:endParaRPr lang="en-GB" dirty="0"/>
          </a:p>
          <a:p>
            <a:r>
              <a:rPr lang="en-GB" dirty="0"/>
              <a:t>I am going to explain what is the Armed Forces Covenant as well as some of the issues affecting the Armed Forces Community.</a:t>
            </a:r>
          </a:p>
          <a:p>
            <a:endParaRPr lang="en-GB" dirty="0"/>
          </a:p>
          <a:p>
            <a:r>
              <a:rPr lang="en-GB" dirty="0"/>
              <a:t>It will be probably the first time that they have contacted their Local Council and we want it to be a good experience for them.</a:t>
            </a:r>
          </a:p>
          <a:p>
            <a:endParaRPr lang="en-GB" dirty="0"/>
          </a:p>
          <a:p>
            <a:r>
              <a:rPr lang="en-GB" dirty="0"/>
              <a:t>NB The only way that we will know if they are Military or Ex-Military is if you ask them </a:t>
            </a:r>
            <a:r>
              <a:rPr lang="en-GB" b="1" dirty="0"/>
              <a:t>“Did they serve?” </a:t>
            </a:r>
          </a:p>
        </p:txBody>
      </p:sp>
      <p:sp>
        <p:nvSpPr>
          <p:cNvPr id="4" name="Slide Number Placeholder 3"/>
          <p:cNvSpPr>
            <a:spLocks noGrp="1"/>
          </p:cNvSpPr>
          <p:nvPr>
            <p:ph type="sldNum" sz="quarter" idx="10"/>
          </p:nvPr>
        </p:nvSpPr>
        <p:spPr/>
        <p:txBody>
          <a:bodyPr/>
          <a:lstStyle/>
          <a:p>
            <a:fld id="{D0544EA3-BCD3-7748-B2C5-0D6C145BA40F}" type="slidenum">
              <a:rPr lang="en-US" smtClean="0"/>
              <a:pPr/>
              <a:t>9</a:t>
            </a:fld>
            <a:endParaRPr lang="en-US"/>
          </a:p>
        </p:txBody>
      </p:sp>
    </p:spTree>
    <p:extLst>
      <p:ext uri="{BB962C8B-B14F-4D97-AF65-F5344CB8AC3E}">
        <p14:creationId xmlns:p14="http://schemas.microsoft.com/office/powerpoint/2010/main" val="2185782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talk through what the Covenant means.</a:t>
            </a:r>
          </a:p>
          <a:p>
            <a:endParaRPr lang="en-GB" dirty="0"/>
          </a:p>
          <a:p>
            <a:r>
              <a:rPr lang="en-GB" dirty="0"/>
              <a:t>The next few slides give details as to what it means, obligations and what is being done to help members of the Armed Forces Community</a:t>
            </a:r>
          </a:p>
          <a:p>
            <a:endParaRPr lang="en-GB" dirty="0"/>
          </a:p>
          <a:p>
            <a:r>
              <a:rPr lang="en-GB" dirty="0"/>
              <a:t>Who is being involved?</a:t>
            </a:r>
          </a:p>
          <a:p>
            <a:r>
              <a:rPr lang="en-GB" dirty="0"/>
              <a:t>How the Covenant has benefitted the Armed Forces Community</a:t>
            </a:r>
          </a:p>
          <a:p>
            <a:endParaRPr lang="en-GB" dirty="0"/>
          </a:p>
          <a:p>
            <a:r>
              <a:rPr lang="en-GB" dirty="0"/>
              <a:t>The Covenant is a promise from the Nation……..to those who serve(d) ….to be treated fairly.</a:t>
            </a:r>
          </a:p>
          <a:p>
            <a:r>
              <a:rPr lang="en-GB" b="1" dirty="0"/>
              <a:t>“Parity, not Priority” </a:t>
            </a:r>
          </a:p>
          <a:p>
            <a:endParaRPr lang="en-GB" dirty="0"/>
          </a:p>
          <a:p>
            <a:r>
              <a:rPr lang="en-GB" dirty="0"/>
              <a:t>This means that they are NOT given an advantage over any non-Service family,</a:t>
            </a:r>
          </a:p>
          <a:p>
            <a:r>
              <a:rPr lang="en-GB" dirty="0"/>
              <a:t>    ……but, that they will be treated the same as anyone else.</a:t>
            </a:r>
          </a:p>
          <a:p>
            <a:r>
              <a:rPr lang="en-GB" baseline="0" dirty="0"/>
              <a:t> </a:t>
            </a:r>
            <a:endParaRPr lang="en-GB" dirty="0"/>
          </a:p>
        </p:txBody>
      </p:sp>
      <p:sp>
        <p:nvSpPr>
          <p:cNvPr id="4" name="Slide Number Placeholder 3"/>
          <p:cNvSpPr>
            <a:spLocks noGrp="1"/>
          </p:cNvSpPr>
          <p:nvPr>
            <p:ph type="sldNum" sz="quarter" idx="10"/>
          </p:nvPr>
        </p:nvSpPr>
        <p:spPr/>
        <p:txBody>
          <a:bodyPr/>
          <a:lstStyle/>
          <a:p>
            <a:fld id="{AACC3BDD-4A0B-4528-9D96-A4023DE50C0A}" type="slidenum">
              <a:rPr lang="en-GB" smtClean="0"/>
              <a:t>10</a:t>
            </a:fld>
            <a:endParaRPr lang="en-GB"/>
          </a:p>
        </p:txBody>
      </p:sp>
    </p:spTree>
    <p:extLst>
      <p:ext uri="{BB962C8B-B14F-4D97-AF65-F5344CB8AC3E}">
        <p14:creationId xmlns:p14="http://schemas.microsoft.com/office/powerpoint/2010/main" val="3847910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D06C9712-BEBB-0F48-9366-86C62C4CCBF8}"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26814-16BC-5A42-A169-02CB0C387890}" type="slidenum">
              <a:rPr lang="en-US" smtClean="0"/>
              <a:t>‹#›</a:t>
            </a:fld>
            <a:endParaRPr lang="en-US"/>
          </a:p>
        </p:txBody>
      </p:sp>
    </p:spTree>
    <p:extLst>
      <p:ext uri="{BB962C8B-B14F-4D97-AF65-F5344CB8AC3E}">
        <p14:creationId xmlns:p14="http://schemas.microsoft.com/office/powerpoint/2010/main" val="2785607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06C9712-BEBB-0F48-9366-86C62C4CCBF8}" type="datetimeFigureOut">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126814-16BC-5A42-A169-02CB0C387890}" type="slidenum">
              <a:rPr lang="en-US" smtClean="0"/>
              <a:t>‹#›</a:t>
            </a:fld>
            <a:endParaRPr lang="en-US"/>
          </a:p>
        </p:txBody>
      </p:sp>
    </p:spTree>
    <p:extLst>
      <p:ext uri="{BB962C8B-B14F-4D97-AF65-F5344CB8AC3E}">
        <p14:creationId xmlns:p14="http://schemas.microsoft.com/office/powerpoint/2010/main" val="3637795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06C9712-BEBB-0F48-9366-86C62C4CCBF8}"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26814-16BC-5A42-A169-02CB0C387890}" type="slidenum">
              <a:rPr lang="en-US" smtClean="0"/>
              <a:t>‹#›</a:t>
            </a:fld>
            <a:endParaRPr lang="en-US"/>
          </a:p>
        </p:txBody>
      </p:sp>
    </p:spTree>
    <p:extLst>
      <p:ext uri="{BB962C8B-B14F-4D97-AF65-F5344CB8AC3E}">
        <p14:creationId xmlns:p14="http://schemas.microsoft.com/office/powerpoint/2010/main" val="1776791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06C9712-BEBB-0F48-9366-86C62C4CCBF8}"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26814-16BC-5A42-A169-02CB0C387890}" type="slidenum">
              <a:rPr lang="en-US" smtClean="0"/>
              <a:t>‹#›</a:t>
            </a:fld>
            <a:endParaRPr lang="en-US"/>
          </a:p>
        </p:txBody>
      </p:sp>
    </p:spTree>
    <p:extLst>
      <p:ext uri="{BB962C8B-B14F-4D97-AF65-F5344CB8AC3E}">
        <p14:creationId xmlns:p14="http://schemas.microsoft.com/office/powerpoint/2010/main" val="2509919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C0FEB1-5ABE-4F34-8998-CD40F937786D}"/>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1D80D2D1-4190-45B3-9388-2215C1436F5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8ED3C403-1135-44B3-A8A9-A5A38B69FEF8}"/>
              </a:ext>
            </a:extLst>
          </p:cNvPr>
          <p:cNvSpPr>
            <a:spLocks noGrp="1"/>
          </p:cNvSpPr>
          <p:nvPr>
            <p:ph type="dt" sz="half" idx="10"/>
          </p:nvPr>
        </p:nvSpPr>
        <p:spPr/>
        <p:txBody>
          <a:bodyPr/>
          <a:lstStyle/>
          <a:p>
            <a:fld id="{29B9E52F-8BF6-4A88-9457-6C1D6994FB01}" type="datetimeFigureOut">
              <a:rPr lang="en-GB" smtClean="0"/>
              <a:t>26/04/2019</a:t>
            </a:fld>
            <a:endParaRPr lang="en-GB"/>
          </a:p>
        </p:txBody>
      </p:sp>
      <p:sp>
        <p:nvSpPr>
          <p:cNvPr id="5" name="Footer Placeholder 4">
            <a:extLst>
              <a:ext uri="{FF2B5EF4-FFF2-40B4-BE49-F238E27FC236}">
                <a16:creationId xmlns:a16="http://schemas.microsoft.com/office/drawing/2014/main" xmlns="" id="{70CB74B6-1752-4313-91C5-9212739203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3C34233-1A21-40FA-BDB7-25BE8F5DDABD}"/>
              </a:ext>
            </a:extLst>
          </p:cNvPr>
          <p:cNvSpPr>
            <a:spLocks noGrp="1"/>
          </p:cNvSpPr>
          <p:nvPr>
            <p:ph type="sldNum" sz="quarter" idx="12"/>
          </p:nvPr>
        </p:nvSpPr>
        <p:spPr/>
        <p:txBody>
          <a:bodyPr/>
          <a:lstStyle/>
          <a:p>
            <a:fld id="{E8B66871-988F-4B10-9045-13FC455F7B35}" type="slidenum">
              <a:rPr lang="en-GB" smtClean="0"/>
              <a:t>‹#›</a:t>
            </a:fld>
            <a:endParaRPr lang="en-GB"/>
          </a:p>
        </p:txBody>
      </p:sp>
    </p:spTree>
    <p:extLst>
      <p:ext uri="{BB962C8B-B14F-4D97-AF65-F5344CB8AC3E}">
        <p14:creationId xmlns:p14="http://schemas.microsoft.com/office/powerpoint/2010/main" val="1581643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0AD65D-0DBE-44C7-B300-2BF50BD8D0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DA8B0295-F51E-430C-8897-F83D0283AFD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50ED8F4-6718-4094-9E62-A20543641272}"/>
              </a:ext>
            </a:extLst>
          </p:cNvPr>
          <p:cNvSpPr>
            <a:spLocks noGrp="1"/>
          </p:cNvSpPr>
          <p:nvPr>
            <p:ph type="dt" sz="half" idx="10"/>
          </p:nvPr>
        </p:nvSpPr>
        <p:spPr/>
        <p:txBody>
          <a:bodyPr/>
          <a:lstStyle/>
          <a:p>
            <a:fld id="{29B9E52F-8BF6-4A88-9457-6C1D6994FB01}" type="datetimeFigureOut">
              <a:rPr lang="en-GB" smtClean="0"/>
              <a:t>26/04/2019</a:t>
            </a:fld>
            <a:endParaRPr lang="en-GB"/>
          </a:p>
        </p:txBody>
      </p:sp>
      <p:sp>
        <p:nvSpPr>
          <p:cNvPr id="5" name="Footer Placeholder 4">
            <a:extLst>
              <a:ext uri="{FF2B5EF4-FFF2-40B4-BE49-F238E27FC236}">
                <a16:creationId xmlns:a16="http://schemas.microsoft.com/office/drawing/2014/main" xmlns="" id="{E3A56EAC-3D1B-432C-9CAC-674E543B5D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3BC5579-A451-4B32-89DF-469CF1AEAD56}"/>
              </a:ext>
            </a:extLst>
          </p:cNvPr>
          <p:cNvSpPr>
            <a:spLocks noGrp="1"/>
          </p:cNvSpPr>
          <p:nvPr>
            <p:ph type="sldNum" sz="quarter" idx="12"/>
          </p:nvPr>
        </p:nvSpPr>
        <p:spPr/>
        <p:txBody>
          <a:bodyPr/>
          <a:lstStyle/>
          <a:p>
            <a:fld id="{E8B66871-988F-4B10-9045-13FC455F7B35}" type="slidenum">
              <a:rPr lang="en-GB" smtClean="0"/>
              <a:t>‹#›</a:t>
            </a:fld>
            <a:endParaRPr lang="en-GB"/>
          </a:p>
        </p:txBody>
      </p:sp>
    </p:spTree>
    <p:extLst>
      <p:ext uri="{BB962C8B-B14F-4D97-AF65-F5344CB8AC3E}">
        <p14:creationId xmlns:p14="http://schemas.microsoft.com/office/powerpoint/2010/main" val="3053484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373054-D979-4144-97DE-B510863CC05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E5169699-B171-4191-A12D-FC502043024E}"/>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D97E2E64-2DCF-4D98-AAD8-2C9936D15E41}"/>
              </a:ext>
            </a:extLst>
          </p:cNvPr>
          <p:cNvSpPr>
            <a:spLocks noGrp="1"/>
          </p:cNvSpPr>
          <p:nvPr>
            <p:ph type="dt" sz="half" idx="10"/>
          </p:nvPr>
        </p:nvSpPr>
        <p:spPr/>
        <p:txBody>
          <a:bodyPr/>
          <a:lstStyle/>
          <a:p>
            <a:fld id="{29B9E52F-8BF6-4A88-9457-6C1D6994FB01}" type="datetimeFigureOut">
              <a:rPr lang="en-GB" smtClean="0"/>
              <a:t>26/04/2019</a:t>
            </a:fld>
            <a:endParaRPr lang="en-GB"/>
          </a:p>
        </p:txBody>
      </p:sp>
      <p:sp>
        <p:nvSpPr>
          <p:cNvPr id="5" name="Footer Placeholder 4">
            <a:extLst>
              <a:ext uri="{FF2B5EF4-FFF2-40B4-BE49-F238E27FC236}">
                <a16:creationId xmlns:a16="http://schemas.microsoft.com/office/drawing/2014/main" xmlns="" id="{5F80AA31-2546-4496-A629-7E6349EC25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4ED291C6-CACF-4D98-89A3-B835B41DD905}"/>
              </a:ext>
            </a:extLst>
          </p:cNvPr>
          <p:cNvSpPr>
            <a:spLocks noGrp="1"/>
          </p:cNvSpPr>
          <p:nvPr>
            <p:ph type="sldNum" sz="quarter" idx="12"/>
          </p:nvPr>
        </p:nvSpPr>
        <p:spPr/>
        <p:txBody>
          <a:bodyPr/>
          <a:lstStyle/>
          <a:p>
            <a:fld id="{E8B66871-988F-4B10-9045-13FC455F7B35}" type="slidenum">
              <a:rPr lang="en-GB" smtClean="0"/>
              <a:t>‹#›</a:t>
            </a:fld>
            <a:endParaRPr lang="en-GB"/>
          </a:p>
        </p:txBody>
      </p:sp>
    </p:spTree>
    <p:extLst>
      <p:ext uri="{BB962C8B-B14F-4D97-AF65-F5344CB8AC3E}">
        <p14:creationId xmlns:p14="http://schemas.microsoft.com/office/powerpoint/2010/main" val="2906945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6AAA7F-62D1-4220-AEA0-BB66B38508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9876A6C2-A966-4FB0-8285-28D9261E237B}"/>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BCC4E2D9-6345-42EE-B3DD-27E00B6A5F88}"/>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B1393A8D-A6A3-4F54-B926-FD07C018FCD3}"/>
              </a:ext>
            </a:extLst>
          </p:cNvPr>
          <p:cNvSpPr>
            <a:spLocks noGrp="1"/>
          </p:cNvSpPr>
          <p:nvPr>
            <p:ph type="dt" sz="half" idx="10"/>
          </p:nvPr>
        </p:nvSpPr>
        <p:spPr/>
        <p:txBody>
          <a:bodyPr/>
          <a:lstStyle/>
          <a:p>
            <a:fld id="{29B9E52F-8BF6-4A88-9457-6C1D6994FB01}" type="datetimeFigureOut">
              <a:rPr lang="en-GB" smtClean="0"/>
              <a:t>26/04/2019</a:t>
            </a:fld>
            <a:endParaRPr lang="en-GB"/>
          </a:p>
        </p:txBody>
      </p:sp>
      <p:sp>
        <p:nvSpPr>
          <p:cNvPr id="6" name="Footer Placeholder 5">
            <a:extLst>
              <a:ext uri="{FF2B5EF4-FFF2-40B4-BE49-F238E27FC236}">
                <a16:creationId xmlns:a16="http://schemas.microsoft.com/office/drawing/2014/main" xmlns="" id="{17BF2D3F-1919-4E91-BFA3-428026A7EB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F3BD10F4-FD70-4ED4-8174-FBF37640CEEE}"/>
              </a:ext>
            </a:extLst>
          </p:cNvPr>
          <p:cNvSpPr>
            <a:spLocks noGrp="1"/>
          </p:cNvSpPr>
          <p:nvPr>
            <p:ph type="sldNum" sz="quarter" idx="12"/>
          </p:nvPr>
        </p:nvSpPr>
        <p:spPr/>
        <p:txBody>
          <a:bodyPr/>
          <a:lstStyle/>
          <a:p>
            <a:fld id="{E8B66871-988F-4B10-9045-13FC455F7B35}" type="slidenum">
              <a:rPr lang="en-GB" smtClean="0"/>
              <a:t>‹#›</a:t>
            </a:fld>
            <a:endParaRPr lang="en-GB"/>
          </a:p>
        </p:txBody>
      </p:sp>
    </p:spTree>
    <p:extLst>
      <p:ext uri="{BB962C8B-B14F-4D97-AF65-F5344CB8AC3E}">
        <p14:creationId xmlns:p14="http://schemas.microsoft.com/office/powerpoint/2010/main" val="1198174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A99252-0A95-471C-9867-94B850456C7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3DBCCE25-502D-4D0E-81E4-5B04E5FBD24A}"/>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2C5A9DB5-F0D4-4F1D-B9EC-A7CBEF51F12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9964A0DE-0AB5-4A36-9FAB-CA54031B8797}"/>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08B42E37-4C55-4DB6-A6C5-969A89FD7B46}"/>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FE64EB84-3CF6-4019-A53B-D990F9D9D89E}"/>
              </a:ext>
            </a:extLst>
          </p:cNvPr>
          <p:cNvSpPr>
            <a:spLocks noGrp="1"/>
          </p:cNvSpPr>
          <p:nvPr>
            <p:ph type="dt" sz="half" idx="10"/>
          </p:nvPr>
        </p:nvSpPr>
        <p:spPr/>
        <p:txBody>
          <a:bodyPr/>
          <a:lstStyle/>
          <a:p>
            <a:fld id="{29B9E52F-8BF6-4A88-9457-6C1D6994FB01}" type="datetimeFigureOut">
              <a:rPr lang="en-GB" smtClean="0"/>
              <a:t>26/04/2019</a:t>
            </a:fld>
            <a:endParaRPr lang="en-GB"/>
          </a:p>
        </p:txBody>
      </p:sp>
      <p:sp>
        <p:nvSpPr>
          <p:cNvPr id="8" name="Footer Placeholder 7">
            <a:extLst>
              <a:ext uri="{FF2B5EF4-FFF2-40B4-BE49-F238E27FC236}">
                <a16:creationId xmlns:a16="http://schemas.microsoft.com/office/drawing/2014/main" xmlns="" id="{9D74F52E-D4BC-41E5-9D1E-A96D141578F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1CDB2C20-859B-4D6F-8CC3-AF8B6F6E01DB}"/>
              </a:ext>
            </a:extLst>
          </p:cNvPr>
          <p:cNvSpPr>
            <a:spLocks noGrp="1"/>
          </p:cNvSpPr>
          <p:nvPr>
            <p:ph type="sldNum" sz="quarter" idx="12"/>
          </p:nvPr>
        </p:nvSpPr>
        <p:spPr/>
        <p:txBody>
          <a:bodyPr/>
          <a:lstStyle/>
          <a:p>
            <a:fld id="{E8B66871-988F-4B10-9045-13FC455F7B35}" type="slidenum">
              <a:rPr lang="en-GB" smtClean="0"/>
              <a:t>‹#›</a:t>
            </a:fld>
            <a:endParaRPr lang="en-GB"/>
          </a:p>
        </p:txBody>
      </p:sp>
    </p:spTree>
    <p:extLst>
      <p:ext uri="{BB962C8B-B14F-4D97-AF65-F5344CB8AC3E}">
        <p14:creationId xmlns:p14="http://schemas.microsoft.com/office/powerpoint/2010/main" val="787281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E068CE-467C-446D-9947-F26F3BA1512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3FC486CB-8EC4-41B5-A16B-F2DBBB271CC7}"/>
              </a:ext>
            </a:extLst>
          </p:cNvPr>
          <p:cNvSpPr>
            <a:spLocks noGrp="1"/>
          </p:cNvSpPr>
          <p:nvPr>
            <p:ph type="dt" sz="half" idx="10"/>
          </p:nvPr>
        </p:nvSpPr>
        <p:spPr/>
        <p:txBody>
          <a:bodyPr/>
          <a:lstStyle/>
          <a:p>
            <a:fld id="{29B9E52F-8BF6-4A88-9457-6C1D6994FB01}" type="datetimeFigureOut">
              <a:rPr lang="en-GB" smtClean="0"/>
              <a:t>26/04/2019</a:t>
            </a:fld>
            <a:endParaRPr lang="en-GB"/>
          </a:p>
        </p:txBody>
      </p:sp>
      <p:sp>
        <p:nvSpPr>
          <p:cNvPr id="4" name="Footer Placeholder 3">
            <a:extLst>
              <a:ext uri="{FF2B5EF4-FFF2-40B4-BE49-F238E27FC236}">
                <a16:creationId xmlns:a16="http://schemas.microsoft.com/office/drawing/2014/main" xmlns="" id="{54EBFDA9-7BB1-4E2C-B048-E86468D7801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446A13B3-7702-462B-A1C1-B29E5158AAB3}"/>
              </a:ext>
            </a:extLst>
          </p:cNvPr>
          <p:cNvSpPr>
            <a:spLocks noGrp="1"/>
          </p:cNvSpPr>
          <p:nvPr>
            <p:ph type="sldNum" sz="quarter" idx="12"/>
          </p:nvPr>
        </p:nvSpPr>
        <p:spPr/>
        <p:txBody>
          <a:bodyPr/>
          <a:lstStyle/>
          <a:p>
            <a:fld id="{E8B66871-988F-4B10-9045-13FC455F7B35}" type="slidenum">
              <a:rPr lang="en-GB" smtClean="0"/>
              <a:t>‹#›</a:t>
            </a:fld>
            <a:endParaRPr lang="en-GB"/>
          </a:p>
        </p:txBody>
      </p:sp>
    </p:spTree>
    <p:extLst>
      <p:ext uri="{BB962C8B-B14F-4D97-AF65-F5344CB8AC3E}">
        <p14:creationId xmlns:p14="http://schemas.microsoft.com/office/powerpoint/2010/main" val="1626256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3FDAC13-4BB9-491F-B7C7-7FFD19912893}"/>
              </a:ext>
            </a:extLst>
          </p:cNvPr>
          <p:cNvSpPr>
            <a:spLocks noGrp="1"/>
          </p:cNvSpPr>
          <p:nvPr>
            <p:ph type="dt" sz="half" idx="10"/>
          </p:nvPr>
        </p:nvSpPr>
        <p:spPr/>
        <p:txBody>
          <a:bodyPr/>
          <a:lstStyle/>
          <a:p>
            <a:fld id="{29B9E52F-8BF6-4A88-9457-6C1D6994FB01}" type="datetimeFigureOut">
              <a:rPr lang="en-GB" smtClean="0"/>
              <a:t>26/04/2019</a:t>
            </a:fld>
            <a:endParaRPr lang="en-GB"/>
          </a:p>
        </p:txBody>
      </p:sp>
      <p:sp>
        <p:nvSpPr>
          <p:cNvPr id="3" name="Footer Placeholder 2">
            <a:extLst>
              <a:ext uri="{FF2B5EF4-FFF2-40B4-BE49-F238E27FC236}">
                <a16:creationId xmlns:a16="http://schemas.microsoft.com/office/drawing/2014/main" xmlns="" id="{F008E3BE-107F-46B6-B94E-7EE024D168A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2385872C-A1EE-4B3A-AFEF-2E2908D47C94}"/>
              </a:ext>
            </a:extLst>
          </p:cNvPr>
          <p:cNvSpPr>
            <a:spLocks noGrp="1"/>
          </p:cNvSpPr>
          <p:nvPr>
            <p:ph type="sldNum" sz="quarter" idx="12"/>
          </p:nvPr>
        </p:nvSpPr>
        <p:spPr/>
        <p:txBody>
          <a:bodyPr/>
          <a:lstStyle/>
          <a:p>
            <a:fld id="{E8B66871-988F-4B10-9045-13FC455F7B35}" type="slidenum">
              <a:rPr lang="en-GB" smtClean="0"/>
              <a:t>‹#›</a:t>
            </a:fld>
            <a:endParaRPr lang="en-GB"/>
          </a:p>
        </p:txBody>
      </p:sp>
    </p:spTree>
    <p:extLst>
      <p:ext uri="{BB962C8B-B14F-4D97-AF65-F5344CB8AC3E}">
        <p14:creationId xmlns:p14="http://schemas.microsoft.com/office/powerpoint/2010/main" val="276789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06C9712-BEBB-0F48-9366-86C62C4CCBF8}"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26814-16BC-5A42-A169-02CB0C387890}" type="slidenum">
              <a:rPr lang="en-US" smtClean="0"/>
              <a:t>‹#›</a:t>
            </a:fld>
            <a:endParaRPr lang="en-US"/>
          </a:p>
        </p:txBody>
      </p:sp>
    </p:spTree>
    <p:extLst>
      <p:ext uri="{BB962C8B-B14F-4D97-AF65-F5344CB8AC3E}">
        <p14:creationId xmlns:p14="http://schemas.microsoft.com/office/powerpoint/2010/main" val="3866228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BF98AF-424A-4563-B872-54F82DAB5B2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85ED78BA-8AD3-48E7-93AB-928EB236268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1CA36944-2E07-4B11-A585-C7BA30A3E7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2D58EE8-08AC-4914-B984-0092D7820CCE}"/>
              </a:ext>
            </a:extLst>
          </p:cNvPr>
          <p:cNvSpPr>
            <a:spLocks noGrp="1"/>
          </p:cNvSpPr>
          <p:nvPr>
            <p:ph type="dt" sz="half" idx="10"/>
          </p:nvPr>
        </p:nvSpPr>
        <p:spPr/>
        <p:txBody>
          <a:bodyPr/>
          <a:lstStyle/>
          <a:p>
            <a:fld id="{29B9E52F-8BF6-4A88-9457-6C1D6994FB01}" type="datetimeFigureOut">
              <a:rPr lang="en-GB" smtClean="0"/>
              <a:t>26/04/2019</a:t>
            </a:fld>
            <a:endParaRPr lang="en-GB"/>
          </a:p>
        </p:txBody>
      </p:sp>
      <p:sp>
        <p:nvSpPr>
          <p:cNvPr id="6" name="Footer Placeholder 5">
            <a:extLst>
              <a:ext uri="{FF2B5EF4-FFF2-40B4-BE49-F238E27FC236}">
                <a16:creationId xmlns:a16="http://schemas.microsoft.com/office/drawing/2014/main" xmlns="" id="{FC42473C-1CDE-47B6-B929-1CB32B7E35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B8B75A28-75FA-4089-A247-798A63580CDC}"/>
              </a:ext>
            </a:extLst>
          </p:cNvPr>
          <p:cNvSpPr>
            <a:spLocks noGrp="1"/>
          </p:cNvSpPr>
          <p:nvPr>
            <p:ph type="sldNum" sz="quarter" idx="12"/>
          </p:nvPr>
        </p:nvSpPr>
        <p:spPr/>
        <p:txBody>
          <a:bodyPr/>
          <a:lstStyle/>
          <a:p>
            <a:fld id="{E8B66871-988F-4B10-9045-13FC455F7B35}" type="slidenum">
              <a:rPr lang="en-GB" smtClean="0"/>
              <a:t>‹#›</a:t>
            </a:fld>
            <a:endParaRPr lang="en-GB"/>
          </a:p>
        </p:txBody>
      </p:sp>
    </p:spTree>
    <p:extLst>
      <p:ext uri="{BB962C8B-B14F-4D97-AF65-F5344CB8AC3E}">
        <p14:creationId xmlns:p14="http://schemas.microsoft.com/office/powerpoint/2010/main" val="3680528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FE72BB-2B75-434B-9675-1CA4F4A1147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10FC90CA-6E23-4A5B-88CE-BE4EF320A90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D1901AE1-E95D-4346-84BA-58A771BC389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3D958F7-DFD1-49F5-8873-66E9D539FB21}"/>
              </a:ext>
            </a:extLst>
          </p:cNvPr>
          <p:cNvSpPr>
            <a:spLocks noGrp="1"/>
          </p:cNvSpPr>
          <p:nvPr>
            <p:ph type="dt" sz="half" idx="10"/>
          </p:nvPr>
        </p:nvSpPr>
        <p:spPr/>
        <p:txBody>
          <a:bodyPr/>
          <a:lstStyle/>
          <a:p>
            <a:fld id="{29B9E52F-8BF6-4A88-9457-6C1D6994FB01}" type="datetimeFigureOut">
              <a:rPr lang="en-GB" smtClean="0"/>
              <a:t>26/04/2019</a:t>
            </a:fld>
            <a:endParaRPr lang="en-GB"/>
          </a:p>
        </p:txBody>
      </p:sp>
      <p:sp>
        <p:nvSpPr>
          <p:cNvPr id="6" name="Footer Placeholder 5">
            <a:extLst>
              <a:ext uri="{FF2B5EF4-FFF2-40B4-BE49-F238E27FC236}">
                <a16:creationId xmlns:a16="http://schemas.microsoft.com/office/drawing/2014/main" xmlns="" id="{273F5861-3D55-44E1-97AF-04112E9EEA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BBA1CC85-8306-4896-93CE-D7DC903A599F}"/>
              </a:ext>
            </a:extLst>
          </p:cNvPr>
          <p:cNvSpPr>
            <a:spLocks noGrp="1"/>
          </p:cNvSpPr>
          <p:nvPr>
            <p:ph type="sldNum" sz="quarter" idx="12"/>
          </p:nvPr>
        </p:nvSpPr>
        <p:spPr/>
        <p:txBody>
          <a:bodyPr/>
          <a:lstStyle/>
          <a:p>
            <a:fld id="{E8B66871-988F-4B10-9045-13FC455F7B35}" type="slidenum">
              <a:rPr lang="en-GB" smtClean="0"/>
              <a:t>‹#›</a:t>
            </a:fld>
            <a:endParaRPr lang="en-GB"/>
          </a:p>
        </p:txBody>
      </p:sp>
    </p:spTree>
    <p:extLst>
      <p:ext uri="{BB962C8B-B14F-4D97-AF65-F5344CB8AC3E}">
        <p14:creationId xmlns:p14="http://schemas.microsoft.com/office/powerpoint/2010/main" val="38719501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613686-96A6-453D-9007-0CF0AE2A4E0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359C9425-70DD-48B3-8A0E-6DA0F502D9C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58AE0D5-7ED7-48F4-9DB4-286198A1830F}"/>
              </a:ext>
            </a:extLst>
          </p:cNvPr>
          <p:cNvSpPr>
            <a:spLocks noGrp="1"/>
          </p:cNvSpPr>
          <p:nvPr>
            <p:ph type="dt" sz="half" idx="10"/>
          </p:nvPr>
        </p:nvSpPr>
        <p:spPr/>
        <p:txBody>
          <a:bodyPr/>
          <a:lstStyle/>
          <a:p>
            <a:fld id="{29B9E52F-8BF6-4A88-9457-6C1D6994FB01}" type="datetimeFigureOut">
              <a:rPr lang="en-GB" smtClean="0"/>
              <a:t>26/04/2019</a:t>
            </a:fld>
            <a:endParaRPr lang="en-GB"/>
          </a:p>
        </p:txBody>
      </p:sp>
      <p:sp>
        <p:nvSpPr>
          <p:cNvPr id="5" name="Footer Placeholder 4">
            <a:extLst>
              <a:ext uri="{FF2B5EF4-FFF2-40B4-BE49-F238E27FC236}">
                <a16:creationId xmlns:a16="http://schemas.microsoft.com/office/drawing/2014/main" xmlns="" id="{3686409C-D76F-489E-922E-0FEF7159C5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10D9F74-9AC1-464D-AD59-937EA69C0D80}"/>
              </a:ext>
            </a:extLst>
          </p:cNvPr>
          <p:cNvSpPr>
            <a:spLocks noGrp="1"/>
          </p:cNvSpPr>
          <p:nvPr>
            <p:ph type="sldNum" sz="quarter" idx="12"/>
          </p:nvPr>
        </p:nvSpPr>
        <p:spPr/>
        <p:txBody>
          <a:bodyPr/>
          <a:lstStyle/>
          <a:p>
            <a:fld id="{E8B66871-988F-4B10-9045-13FC455F7B35}" type="slidenum">
              <a:rPr lang="en-GB" smtClean="0"/>
              <a:t>‹#›</a:t>
            </a:fld>
            <a:endParaRPr lang="en-GB"/>
          </a:p>
        </p:txBody>
      </p:sp>
    </p:spTree>
    <p:extLst>
      <p:ext uri="{BB962C8B-B14F-4D97-AF65-F5344CB8AC3E}">
        <p14:creationId xmlns:p14="http://schemas.microsoft.com/office/powerpoint/2010/main" val="2527863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7A239132-2728-41DF-983C-B6A72FDCE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1A65DD23-067A-46A2-8AF0-FD3EFB78D732}"/>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9B6A800-6EE7-4EC9-B227-8B3811BFA550}"/>
              </a:ext>
            </a:extLst>
          </p:cNvPr>
          <p:cNvSpPr>
            <a:spLocks noGrp="1"/>
          </p:cNvSpPr>
          <p:nvPr>
            <p:ph type="dt" sz="half" idx="10"/>
          </p:nvPr>
        </p:nvSpPr>
        <p:spPr/>
        <p:txBody>
          <a:bodyPr/>
          <a:lstStyle/>
          <a:p>
            <a:fld id="{29B9E52F-8BF6-4A88-9457-6C1D6994FB01}" type="datetimeFigureOut">
              <a:rPr lang="en-GB" smtClean="0"/>
              <a:t>26/04/2019</a:t>
            </a:fld>
            <a:endParaRPr lang="en-GB"/>
          </a:p>
        </p:txBody>
      </p:sp>
      <p:sp>
        <p:nvSpPr>
          <p:cNvPr id="5" name="Footer Placeholder 4">
            <a:extLst>
              <a:ext uri="{FF2B5EF4-FFF2-40B4-BE49-F238E27FC236}">
                <a16:creationId xmlns:a16="http://schemas.microsoft.com/office/drawing/2014/main" xmlns="" id="{63E28BAA-FA3E-4F49-925F-B64B5E886C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AE146524-FF05-428F-A77B-C55CDF259701}"/>
              </a:ext>
            </a:extLst>
          </p:cNvPr>
          <p:cNvSpPr>
            <a:spLocks noGrp="1"/>
          </p:cNvSpPr>
          <p:nvPr>
            <p:ph type="sldNum" sz="quarter" idx="12"/>
          </p:nvPr>
        </p:nvSpPr>
        <p:spPr/>
        <p:txBody>
          <a:bodyPr/>
          <a:lstStyle/>
          <a:p>
            <a:fld id="{E8B66871-988F-4B10-9045-13FC455F7B35}" type="slidenum">
              <a:rPr lang="en-GB" smtClean="0"/>
              <a:t>‹#›</a:t>
            </a:fld>
            <a:endParaRPr lang="en-GB"/>
          </a:p>
        </p:txBody>
      </p:sp>
    </p:spTree>
    <p:extLst>
      <p:ext uri="{BB962C8B-B14F-4D97-AF65-F5344CB8AC3E}">
        <p14:creationId xmlns:p14="http://schemas.microsoft.com/office/powerpoint/2010/main" val="295024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D06C9712-BEBB-0F48-9366-86C62C4CCBF8}"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26814-16BC-5A42-A169-02CB0C387890}" type="slidenum">
              <a:rPr lang="en-US" smtClean="0"/>
              <a:t>‹#›</a:t>
            </a:fld>
            <a:endParaRPr lang="en-US"/>
          </a:p>
        </p:txBody>
      </p:sp>
    </p:spTree>
    <p:extLst>
      <p:ext uri="{BB962C8B-B14F-4D97-AF65-F5344CB8AC3E}">
        <p14:creationId xmlns:p14="http://schemas.microsoft.com/office/powerpoint/2010/main" val="4668448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06C9712-BEBB-0F48-9366-86C62C4CCBF8}"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26814-16BC-5A42-A169-02CB0C387890}" type="slidenum">
              <a:rPr lang="en-US" smtClean="0"/>
              <a:t>‹#›</a:t>
            </a:fld>
            <a:endParaRPr lang="en-US"/>
          </a:p>
        </p:txBody>
      </p:sp>
    </p:spTree>
    <p:extLst>
      <p:ext uri="{BB962C8B-B14F-4D97-AF65-F5344CB8AC3E}">
        <p14:creationId xmlns:p14="http://schemas.microsoft.com/office/powerpoint/2010/main" val="2870002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06C9712-BEBB-0F48-9366-86C62C4CCBF8}"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26814-16BC-5A42-A169-02CB0C387890}" type="slidenum">
              <a:rPr lang="en-US" smtClean="0"/>
              <a:t>‹#›</a:t>
            </a:fld>
            <a:endParaRPr lang="en-US"/>
          </a:p>
        </p:txBody>
      </p:sp>
    </p:spTree>
    <p:extLst>
      <p:ext uri="{BB962C8B-B14F-4D97-AF65-F5344CB8AC3E}">
        <p14:creationId xmlns:p14="http://schemas.microsoft.com/office/powerpoint/2010/main" val="16384725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D06C9712-BEBB-0F48-9366-86C62C4CCBF8}" type="datetimeFigureOut">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126814-16BC-5A42-A169-02CB0C387890}" type="slidenum">
              <a:rPr lang="en-US" smtClean="0"/>
              <a:t>‹#›</a:t>
            </a:fld>
            <a:endParaRPr lang="en-US"/>
          </a:p>
        </p:txBody>
      </p:sp>
    </p:spTree>
    <p:extLst>
      <p:ext uri="{BB962C8B-B14F-4D97-AF65-F5344CB8AC3E}">
        <p14:creationId xmlns:p14="http://schemas.microsoft.com/office/powerpoint/2010/main" val="17322729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D06C9712-BEBB-0F48-9366-86C62C4CCBF8}" type="datetimeFigureOut">
              <a:rPr lang="en-US" smtClean="0"/>
              <a:t>4/26/2019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126814-16BC-5A42-A169-02CB0C387890}" type="slidenum">
              <a:rPr lang="en-US" smtClean="0"/>
              <a:t>‹#›</a:t>
            </a:fld>
            <a:endParaRPr lang="en-US"/>
          </a:p>
        </p:txBody>
      </p:sp>
    </p:spTree>
    <p:extLst>
      <p:ext uri="{BB962C8B-B14F-4D97-AF65-F5344CB8AC3E}">
        <p14:creationId xmlns:p14="http://schemas.microsoft.com/office/powerpoint/2010/main" val="21171348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D06C9712-BEBB-0F48-9366-86C62C4CCBF8}" type="datetimeFigureOut">
              <a:rPr lang="en-US" smtClean="0"/>
              <a:t>4/26/2019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126814-16BC-5A42-A169-02CB0C387890}" type="slidenum">
              <a:rPr lang="en-US" smtClean="0"/>
              <a:t>‹#›</a:t>
            </a:fld>
            <a:endParaRPr lang="en-US"/>
          </a:p>
        </p:txBody>
      </p:sp>
    </p:spTree>
    <p:extLst>
      <p:ext uri="{BB962C8B-B14F-4D97-AF65-F5344CB8AC3E}">
        <p14:creationId xmlns:p14="http://schemas.microsoft.com/office/powerpoint/2010/main" val="1619922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06C9712-BEBB-0F48-9366-86C62C4CCBF8}"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26814-16BC-5A42-A169-02CB0C387890}" type="slidenum">
              <a:rPr lang="en-US" smtClean="0"/>
              <a:t>‹#›</a:t>
            </a:fld>
            <a:endParaRPr lang="en-US"/>
          </a:p>
        </p:txBody>
      </p:sp>
    </p:spTree>
    <p:extLst>
      <p:ext uri="{BB962C8B-B14F-4D97-AF65-F5344CB8AC3E}">
        <p14:creationId xmlns:p14="http://schemas.microsoft.com/office/powerpoint/2010/main" val="37021373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6C9712-BEBB-0F48-9366-86C62C4CCBF8}" type="datetimeFigureOut">
              <a:rPr lang="en-US" smtClean="0"/>
              <a:t>4/26/2019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126814-16BC-5A42-A169-02CB0C387890}" type="slidenum">
              <a:rPr lang="en-US" smtClean="0"/>
              <a:t>‹#›</a:t>
            </a:fld>
            <a:endParaRPr lang="en-US"/>
          </a:p>
        </p:txBody>
      </p:sp>
    </p:spTree>
    <p:extLst>
      <p:ext uri="{BB962C8B-B14F-4D97-AF65-F5344CB8AC3E}">
        <p14:creationId xmlns:p14="http://schemas.microsoft.com/office/powerpoint/2010/main" val="37074175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06C9712-BEBB-0F48-9366-86C62C4CCBF8}" type="datetimeFigureOut">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126814-16BC-5A42-A169-02CB0C387890}" type="slidenum">
              <a:rPr lang="en-US" smtClean="0"/>
              <a:t>‹#›</a:t>
            </a:fld>
            <a:endParaRPr lang="en-US"/>
          </a:p>
        </p:txBody>
      </p:sp>
    </p:spTree>
    <p:extLst>
      <p:ext uri="{BB962C8B-B14F-4D97-AF65-F5344CB8AC3E}">
        <p14:creationId xmlns:p14="http://schemas.microsoft.com/office/powerpoint/2010/main" val="3547247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06C9712-BEBB-0F48-9366-86C62C4CCBF8}" type="datetimeFigureOut">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126814-16BC-5A42-A169-02CB0C387890}" type="slidenum">
              <a:rPr lang="en-US" smtClean="0"/>
              <a:t>‹#›</a:t>
            </a:fld>
            <a:endParaRPr lang="en-US"/>
          </a:p>
        </p:txBody>
      </p:sp>
    </p:spTree>
    <p:extLst>
      <p:ext uri="{BB962C8B-B14F-4D97-AF65-F5344CB8AC3E}">
        <p14:creationId xmlns:p14="http://schemas.microsoft.com/office/powerpoint/2010/main" val="36329245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06C9712-BEBB-0F48-9366-86C62C4CCBF8}"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26814-16BC-5A42-A169-02CB0C387890}" type="slidenum">
              <a:rPr lang="en-US" smtClean="0"/>
              <a:t>‹#›</a:t>
            </a:fld>
            <a:endParaRPr lang="en-US"/>
          </a:p>
        </p:txBody>
      </p:sp>
    </p:spTree>
    <p:extLst>
      <p:ext uri="{BB962C8B-B14F-4D97-AF65-F5344CB8AC3E}">
        <p14:creationId xmlns:p14="http://schemas.microsoft.com/office/powerpoint/2010/main" val="31554741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D06C9712-BEBB-0F48-9366-86C62C4CCBF8}" type="datetimeFigureOut">
              <a:rPr lang="en-US" smtClean="0"/>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126814-16BC-5A42-A169-02CB0C387890}" type="slidenum">
              <a:rPr lang="en-US" smtClean="0"/>
              <a:t>‹#›</a:t>
            </a:fld>
            <a:endParaRPr lang="en-US"/>
          </a:p>
        </p:txBody>
      </p:sp>
    </p:spTree>
    <p:extLst>
      <p:ext uri="{BB962C8B-B14F-4D97-AF65-F5344CB8AC3E}">
        <p14:creationId xmlns:p14="http://schemas.microsoft.com/office/powerpoint/2010/main" val="35665978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980CD5-36E0-4D4C-9F98-583B6124D72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848899CE-55B4-499E-81C1-16F84BE0112A}"/>
              </a:ext>
            </a:extLst>
          </p:cNvPr>
          <p:cNvSpPr>
            <a:spLocks noGrp="1"/>
          </p:cNvSpPr>
          <p:nvPr>
            <p:ph type="dt" sz="half" idx="10"/>
          </p:nvPr>
        </p:nvSpPr>
        <p:spPr/>
        <p:txBody>
          <a:bodyPr/>
          <a:lstStyle/>
          <a:p>
            <a:fld id="{D06C9712-BEBB-0F48-9366-86C62C4CCBF8}" type="datetimeFigureOut">
              <a:rPr lang="en-US" smtClean="0"/>
              <a:t>4/26/2019</a:t>
            </a:fld>
            <a:endParaRPr lang="en-US"/>
          </a:p>
        </p:txBody>
      </p:sp>
      <p:sp>
        <p:nvSpPr>
          <p:cNvPr id="4" name="Footer Placeholder 3">
            <a:extLst>
              <a:ext uri="{FF2B5EF4-FFF2-40B4-BE49-F238E27FC236}">
                <a16:creationId xmlns:a16="http://schemas.microsoft.com/office/drawing/2014/main" xmlns="" id="{70764C2D-DAF2-4770-B2D4-8C9F23A36B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FE5F814-F9DD-4125-826E-5A916DBF5C92}"/>
              </a:ext>
            </a:extLst>
          </p:cNvPr>
          <p:cNvSpPr>
            <a:spLocks noGrp="1"/>
          </p:cNvSpPr>
          <p:nvPr>
            <p:ph type="sldNum" sz="quarter" idx="12"/>
          </p:nvPr>
        </p:nvSpPr>
        <p:spPr/>
        <p:txBody>
          <a:bodyPr/>
          <a:lstStyle/>
          <a:p>
            <a:fld id="{8A126814-16BC-5A42-A169-02CB0C387890}" type="slidenum">
              <a:rPr lang="en-US" smtClean="0"/>
              <a:t>‹#›</a:t>
            </a:fld>
            <a:endParaRPr lang="en-US"/>
          </a:p>
        </p:txBody>
      </p:sp>
    </p:spTree>
    <p:extLst>
      <p:ext uri="{BB962C8B-B14F-4D97-AF65-F5344CB8AC3E}">
        <p14:creationId xmlns:p14="http://schemas.microsoft.com/office/powerpoint/2010/main" val="8448235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0" y="6570663"/>
            <a:ext cx="9144000" cy="287337"/>
          </a:xfrm>
          <a:prstGeom prst="rect">
            <a:avLst/>
          </a:prstGeom>
          <a:solidFill>
            <a:srgbClr val="D3BF96"/>
          </a:solidFill>
          <a:ln>
            <a:noFill/>
          </a:ln>
          <a:effectLst/>
          <a:extLst/>
        </p:spPr>
        <p:txBody>
          <a:bodyPr wrap="none" anchor="ctr"/>
          <a:lstStyle/>
          <a:p>
            <a:pPr defTabSz="914400" fontAlgn="base">
              <a:spcBef>
                <a:spcPct val="0"/>
              </a:spcBef>
              <a:spcAft>
                <a:spcPct val="0"/>
              </a:spcAft>
              <a:defRPr/>
            </a:pPr>
            <a:endParaRPr lang="en-GB">
              <a:solidFill>
                <a:srgbClr val="4D4D4D"/>
              </a:solidFill>
              <a:latin typeface="Arial" charset="0"/>
            </a:endParaRPr>
          </a:p>
        </p:txBody>
      </p:sp>
      <p:pic>
        <p:nvPicPr>
          <p:cNvPr id="5" name="Picture 5"/>
          <p:cNvPicPr>
            <a:picLocks noChangeAspect="1" noChangeArrowheads="1"/>
          </p:cNvPicPr>
          <p:nvPr/>
        </p:nvPicPr>
        <p:blipFill>
          <a:blip r:embed="rId2"/>
          <a:srcRect l="17317" t="7791" r="17317" b="10945"/>
          <a:stretch>
            <a:fillRect/>
          </a:stretch>
        </p:blipFill>
        <p:spPr bwMode="auto">
          <a:xfrm>
            <a:off x="3624263" y="1360488"/>
            <a:ext cx="1801812" cy="1400175"/>
          </a:xfrm>
          <a:prstGeom prst="rect">
            <a:avLst/>
          </a:prstGeom>
          <a:noFill/>
          <a:ln w="9525">
            <a:noFill/>
            <a:miter lim="800000"/>
            <a:headEnd/>
            <a:tailEnd/>
          </a:ln>
        </p:spPr>
      </p:pic>
      <p:sp>
        <p:nvSpPr>
          <p:cNvPr id="18434" name="Rectangle 2"/>
          <p:cNvSpPr>
            <a:spLocks noGrp="1" noChangeArrowheads="1"/>
          </p:cNvSpPr>
          <p:nvPr>
            <p:ph type="ctrTitle"/>
          </p:nvPr>
        </p:nvSpPr>
        <p:spPr>
          <a:xfrm>
            <a:off x="971551" y="2832100"/>
            <a:ext cx="7200900" cy="1193800"/>
          </a:xfrm>
        </p:spPr>
        <p:txBody>
          <a:bodyPr/>
          <a:lstStyle>
            <a:lvl1pPr algn="ctr">
              <a:lnSpc>
                <a:spcPct val="100000"/>
              </a:lnSpc>
              <a:defRPr sz="3200">
                <a:solidFill>
                  <a:schemeClr val="tx2"/>
                </a:solidFill>
              </a:defRPr>
            </a:lvl1pPr>
          </a:lstStyle>
          <a:p>
            <a:pPr lvl="0"/>
            <a:r>
              <a:rPr lang="en-GB" altLang="en-US" noProof="0"/>
              <a:t>Click to edit Master title style</a:t>
            </a:r>
          </a:p>
        </p:txBody>
      </p:sp>
      <p:sp>
        <p:nvSpPr>
          <p:cNvPr id="18435" name="Rectangle 3"/>
          <p:cNvSpPr>
            <a:spLocks noGrp="1" noChangeArrowheads="1"/>
          </p:cNvSpPr>
          <p:nvPr>
            <p:ph type="subTitle" idx="1"/>
          </p:nvPr>
        </p:nvSpPr>
        <p:spPr>
          <a:xfrm>
            <a:off x="971551" y="4365625"/>
            <a:ext cx="7200900" cy="965200"/>
          </a:xfrm>
        </p:spPr>
        <p:txBody>
          <a:bodyPr/>
          <a:lstStyle>
            <a:lvl1pPr marL="0" indent="0" algn="ctr">
              <a:buFont typeface="Wingdings" pitchFamily="2" charset="2"/>
              <a:buNone/>
              <a:defRPr sz="2500" b="1">
                <a:latin typeface="Arial" charset="0"/>
              </a:defRPr>
            </a:lvl1pPr>
          </a:lstStyle>
          <a:p>
            <a:pPr lvl="0"/>
            <a:r>
              <a:rPr lang="en-GB" altLang="en-US" noProof="0"/>
              <a:t>Click to edit Master subtitle style</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7"/>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18"/>
          <p:cNvSpPr>
            <a:spLocks noGrp="1" noChangeArrowheads="1"/>
          </p:cNvSpPr>
          <p:nvPr>
            <p:ph type="ftr" sz="quarter" idx="11"/>
          </p:nvPr>
        </p:nvSpPr>
        <p:spPr>
          <a:ln/>
        </p:spPr>
        <p:txBody>
          <a:bodyPr/>
          <a:lstStyle>
            <a:lvl1pPr>
              <a:defRPr/>
            </a:lvl1pPr>
          </a:lstStyle>
          <a:p>
            <a:pPr>
              <a:defRPr/>
            </a:pPr>
            <a:r>
              <a:rPr lang="en-GB" altLang="en-US"/>
              <a:t>Headquarters 11 Infantry Brigade and Headquarters South East</a:t>
            </a:r>
            <a:r>
              <a:rPr lang="en-GB" altLang="en-US" b="0"/>
              <a:t> </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18"/>
          <p:cNvSpPr>
            <a:spLocks noGrp="1" noChangeArrowheads="1"/>
          </p:cNvSpPr>
          <p:nvPr>
            <p:ph type="ftr" sz="quarter" idx="11"/>
          </p:nvPr>
        </p:nvSpPr>
        <p:spPr>
          <a:ln/>
        </p:spPr>
        <p:txBody>
          <a:bodyPr/>
          <a:lstStyle>
            <a:lvl1pPr>
              <a:defRPr/>
            </a:lvl1pPr>
          </a:lstStyle>
          <a:p>
            <a:pPr>
              <a:defRPr/>
            </a:pPr>
            <a:r>
              <a:rPr lang="en-GB" altLang="en-US"/>
              <a:t>Headquarters 11 Infantry Brigade and Headquarters South East</a:t>
            </a:r>
            <a:r>
              <a:rPr lang="en-GB" altLang="en-US" b="0"/>
              <a:t> </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043354" y="1557339"/>
            <a:ext cx="3831981" cy="4708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016012" y="1557339"/>
            <a:ext cx="3833446" cy="4708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18"/>
          <p:cNvSpPr>
            <a:spLocks noGrp="1" noChangeArrowheads="1"/>
          </p:cNvSpPr>
          <p:nvPr>
            <p:ph type="ftr" sz="quarter" idx="11"/>
          </p:nvPr>
        </p:nvSpPr>
        <p:spPr>
          <a:ln/>
        </p:spPr>
        <p:txBody>
          <a:bodyPr/>
          <a:lstStyle>
            <a:lvl1pPr>
              <a:defRPr/>
            </a:lvl1pPr>
          </a:lstStyle>
          <a:p>
            <a:pPr>
              <a:defRPr/>
            </a:pPr>
            <a:r>
              <a:rPr lang="en-GB" altLang="en-US"/>
              <a:t>Headquarters 11 Infantry Brigade and Headquarters South East</a:t>
            </a:r>
            <a:r>
              <a:rPr lang="en-GB" altLang="en-US" b="0"/>
              <a:t>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D06C9712-BEBB-0F48-9366-86C62C4CCBF8}" type="datetimeFigureOut">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126814-16BC-5A42-A169-02CB0C387890}" type="slidenum">
              <a:rPr lang="en-US" smtClean="0"/>
              <a:t>‹#›</a:t>
            </a:fld>
            <a:endParaRPr lang="en-US"/>
          </a:p>
        </p:txBody>
      </p:sp>
    </p:spTree>
    <p:extLst>
      <p:ext uri="{BB962C8B-B14F-4D97-AF65-F5344CB8AC3E}">
        <p14:creationId xmlns:p14="http://schemas.microsoft.com/office/powerpoint/2010/main" val="38395721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70"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17"/>
          <p:cNvSpPr>
            <a:spLocks noGrp="1" noChangeArrowheads="1"/>
          </p:cNvSpPr>
          <p:nvPr>
            <p:ph type="dt" sz="half" idx="10"/>
          </p:nvPr>
        </p:nvSpPr>
        <p:spPr>
          <a:ln/>
        </p:spPr>
        <p:txBody>
          <a:bodyPr/>
          <a:lstStyle>
            <a:lvl1pPr>
              <a:defRPr/>
            </a:lvl1pPr>
          </a:lstStyle>
          <a:p>
            <a:pPr>
              <a:defRPr/>
            </a:pPr>
            <a:endParaRPr lang="en-GB" altLang="en-US"/>
          </a:p>
        </p:txBody>
      </p:sp>
      <p:sp>
        <p:nvSpPr>
          <p:cNvPr id="8" name="Rectangle 18"/>
          <p:cNvSpPr>
            <a:spLocks noGrp="1" noChangeArrowheads="1"/>
          </p:cNvSpPr>
          <p:nvPr>
            <p:ph type="ftr" sz="quarter" idx="11"/>
          </p:nvPr>
        </p:nvSpPr>
        <p:spPr>
          <a:ln/>
        </p:spPr>
        <p:txBody>
          <a:bodyPr/>
          <a:lstStyle>
            <a:lvl1pPr>
              <a:defRPr/>
            </a:lvl1pPr>
          </a:lstStyle>
          <a:p>
            <a:pPr>
              <a:defRPr/>
            </a:pPr>
            <a:r>
              <a:rPr lang="en-GB" altLang="en-US"/>
              <a:t>Headquarters 11 Infantry Brigade and Headquarters South East</a:t>
            </a:r>
            <a:r>
              <a:rPr lang="en-GB" altLang="en-US" b="0"/>
              <a:t> </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17"/>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18"/>
          <p:cNvSpPr>
            <a:spLocks noGrp="1" noChangeArrowheads="1"/>
          </p:cNvSpPr>
          <p:nvPr>
            <p:ph type="ftr" sz="quarter" idx="11"/>
          </p:nvPr>
        </p:nvSpPr>
        <p:spPr>
          <a:ln/>
        </p:spPr>
        <p:txBody>
          <a:bodyPr/>
          <a:lstStyle>
            <a:lvl1pPr>
              <a:defRPr/>
            </a:lvl1pPr>
          </a:lstStyle>
          <a:p>
            <a:pPr>
              <a:defRPr/>
            </a:pPr>
            <a:r>
              <a:rPr lang="en-GB" altLang="en-US"/>
              <a:t>Headquarters 11 Infantry Brigade and Headquarters South East</a:t>
            </a:r>
            <a:r>
              <a:rPr lang="en-GB" altLang="en-US" b="0"/>
              <a:t> </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GB" altLang="en-US"/>
          </a:p>
        </p:txBody>
      </p:sp>
      <p:sp>
        <p:nvSpPr>
          <p:cNvPr id="3" name="Rectangle 18"/>
          <p:cNvSpPr>
            <a:spLocks noGrp="1" noChangeArrowheads="1"/>
          </p:cNvSpPr>
          <p:nvPr>
            <p:ph type="ftr" sz="quarter" idx="11"/>
          </p:nvPr>
        </p:nvSpPr>
        <p:spPr>
          <a:ln/>
        </p:spPr>
        <p:txBody>
          <a:bodyPr/>
          <a:lstStyle>
            <a:lvl1pPr>
              <a:defRPr/>
            </a:lvl1pPr>
          </a:lstStyle>
          <a:p>
            <a:pPr>
              <a:defRPr/>
            </a:pPr>
            <a:r>
              <a:rPr lang="en-GB" altLang="en-US"/>
              <a:t>Headquarters 11 Infantry Brigade and Headquarters South East</a:t>
            </a:r>
            <a:r>
              <a:rPr lang="en-GB" altLang="en-US" b="0"/>
              <a:t> </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538" y="273051"/>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18"/>
          <p:cNvSpPr>
            <a:spLocks noGrp="1" noChangeArrowheads="1"/>
          </p:cNvSpPr>
          <p:nvPr>
            <p:ph type="ftr" sz="quarter" idx="11"/>
          </p:nvPr>
        </p:nvSpPr>
        <p:spPr>
          <a:ln/>
        </p:spPr>
        <p:txBody>
          <a:bodyPr/>
          <a:lstStyle>
            <a:lvl1pPr>
              <a:defRPr/>
            </a:lvl1pPr>
          </a:lstStyle>
          <a:p>
            <a:pPr>
              <a:defRPr/>
            </a:pPr>
            <a:r>
              <a:rPr lang="en-GB" altLang="en-US"/>
              <a:t>Headquarters 11 Infantry Brigade and Headquarters South East</a:t>
            </a:r>
            <a:r>
              <a:rPr lang="en-GB" altLang="en-US" b="0"/>
              <a:t> </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GB" altLang="en-US"/>
          </a:p>
        </p:txBody>
      </p:sp>
      <p:sp>
        <p:nvSpPr>
          <p:cNvPr id="6" name="Rectangle 18"/>
          <p:cNvSpPr>
            <a:spLocks noGrp="1" noChangeArrowheads="1"/>
          </p:cNvSpPr>
          <p:nvPr>
            <p:ph type="ftr" sz="quarter" idx="11"/>
          </p:nvPr>
        </p:nvSpPr>
        <p:spPr>
          <a:ln/>
        </p:spPr>
        <p:txBody>
          <a:bodyPr/>
          <a:lstStyle>
            <a:lvl1pPr>
              <a:defRPr/>
            </a:lvl1pPr>
          </a:lstStyle>
          <a:p>
            <a:pPr>
              <a:defRPr/>
            </a:pPr>
            <a:r>
              <a:rPr lang="en-GB" altLang="en-US"/>
              <a:t>Headquarters 11 Infantry Brigade and Headquarters South East</a:t>
            </a:r>
            <a:r>
              <a:rPr lang="en-GB" altLang="en-US" b="0"/>
              <a:t> </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7"/>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18"/>
          <p:cNvSpPr>
            <a:spLocks noGrp="1" noChangeArrowheads="1"/>
          </p:cNvSpPr>
          <p:nvPr>
            <p:ph type="ftr" sz="quarter" idx="11"/>
          </p:nvPr>
        </p:nvSpPr>
        <p:spPr>
          <a:ln/>
        </p:spPr>
        <p:txBody>
          <a:bodyPr/>
          <a:lstStyle>
            <a:lvl1pPr>
              <a:defRPr/>
            </a:lvl1pPr>
          </a:lstStyle>
          <a:p>
            <a:pPr>
              <a:defRPr/>
            </a:pPr>
            <a:r>
              <a:rPr lang="en-GB" altLang="en-US"/>
              <a:t>Headquarters 11 Infantry Brigade and Headquarters South East</a:t>
            </a:r>
            <a:r>
              <a:rPr lang="en-GB" altLang="en-US" b="0"/>
              <a:t> </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18839" y="333375"/>
            <a:ext cx="2025162" cy="59324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043354" y="333375"/>
            <a:ext cx="5934808" cy="59324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17"/>
          <p:cNvSpPr>
            <a:spLocks noGrp="1" noChangeArrowheads="1"/>
          </p:cNvSpPr>
          <p:nvPr>
            <p:ph type="dt" sz="half" idx="10"/>
          </p:nvPr>
        </p:nvSpPr>
        <p:spPr>
          <a:ln/>
        </p:spPr>
        <p:txBody>
          <a:bodyPr/>
          <a:lstStyle>
            <a:lvl1pPr>
              <a:defRPr/>
            </a:lvl1pPr>
          </a:lstStyle>
          <a:p>
            <a:pPr>
              <a:defRPr/>
            </a:pPr>
            <a:endParaRPr lang="en-GB" altLang="en-US"/>
          </a:p>
        </p:txBody>
      </p:sp>
      <p:sp>
        <p:nvSpPr>
          <p:cNvPr id="5" name="Rectangle 18"/>
          <p:cNvSpPr>
            <a:spLocks noGrp="1" noChangeArrowheads="1"/>
          </p:cNvSpPr>
          <p:nvPr>
            <p:ph type="ftr" sz="quarter" idx="11"/>
          </p:nvPr>
        </p:nvSpPr>
        <p:spPr>
          <a:ln/>
        </p:spPr>
        <p:txBody>
          <a:bodyPr/>
          <a:lstStyle>
            <a:lvl1pPr>
              <a:defRPr/>
            </a:lvl1pPr>
          </a:lstStyle>
          <a:p>
            <a:pPr>
              <a:defRPr/>
            </a:pPr>
            <a:r>
              <a:rPr lang="en-GB" altLang="en-US"/>
              <a:t>Headquarters 11 Infantry Brigade and Headquarters South East</a:t>
            </a:r>
            <a:r>
              <a:rPr lang="en-GB" altLang="en-US" b="0"/>
              <a:t> </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403350" y="333375"/>
            <a:ext cx="7740650" cy="738188"/>
          </a:xfrm>
        </p:spPr>
        <p:txBody>
          <a:bodyPr/>
          <a:lstStyle/>
          <a:p>
            <a:r>
              <a:rPr lang="en-US"/>
              <a:t>Click to edit Master title style</a:t>
            </a:r>
            <a:endParaRPr lang="en-GB"/>
          </a:p>
        </p:txBody>
      </p:sp>
      <p:sp>
        <p:nvSpPr>
          <p:cNvPr id="3" name="Content Placeholder 2"/>
          <p:cNvSpPr>
            <a:spLocks noGrp="1"/>
          </p:cNvSpPr>
          <p:nvPr>
            <p:ph sz="quarter" idx="1"/>
          </p:nvPr>
        </p:nvSpPr>
        <p:spPr>
          <a:xfrm>
            <a:off x="1042988" y="1557338"/>
            <a:ext cx="3825875" cy="2278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5021263" y="1557338"/>
            <a:ext cx="3827462" cy="2278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1042988" y="3987800"/>
            <a:ext cx="3825875" cy="2278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5021263" y="3987800"/>
            <a:ext cx="3827462" cy="2278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pPr>
              <a:defRPr/>
            </a:pPr>
            <a:endParaRPr lang="en-US" altLang="en-US"/>
          </a:p>
        </p:txBody>
      </p:sp>
      <p:sp>
        <p:nvSpPr>
          <p:cNvPr id="8" name="Footer Placeholder 7"/>
          <p:cNvSpPr>
            <a:spLocks noGrp="1"/>
          </p:cNvSpPr>
          <p:nvPr>
            <p:ph type="ftr" sz="quarter" idx="11"/>
          </p:nvPr>
        </p:nvSpPr>
        <p:spPr>
          <a:xfrm>
            <a:off x="1403350" y="6524625"/>
            <a:ext cx="7740650" cy="333375"/>
          </a:xfrm>
        </p:spPr>
        <p:txBody>
          <a:bodyPr/>
          <a:lstStyle>
            <a:lvl1pPr>
              <a:defRPr/>
            </a:lvl1pPr>
          </a:lstStyle>
          <a:p>
            <a:pPr>
              <a:defRPr/>
            </a:pPr>
            <a:r>
              <a:rPr lang="en-GB" altLang="en-US"/>
              <a:t>footer</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03350" y="333375"/>
            <a:ext cx="7740650" cy="738188"/>
          </a:xfrm>
        </p:spPr>
        <p:txBody>
          <a:bodyPr/>
          <a:lstStyle/>
          <a:p>
            <a:r>
              <a:rPr lang="en-US"/>
              <a:t>Click to edit Master title style</a:t>
            </a:r>
            <a:endParaRPr lang="en-GB"/>
          </a:p>
        </p:txBody>
      </p:sp>
      <p:sp>
        <p:nvSpPr>
          <p:cNvPr id="3" name="Table Placeholder 2"/>
          <p:cNvSpPr>
            <a:spLocks noGrp="1"/>
          </p:cNvSpPr>
          <p:nvPr>
            <p:ph type="tbl" idx="1"/>
          </p:nvPr>
        </p:nvSpPr>
        <p:spPr>
          <a:xfrm>
            <a:off x="1042988" y="1557338"/>
            <a:ext cx="7805737" cy="4708525"/>
          </a:xfrm>
        </p:spPr>
        <p:txBody>
          <a:bodyPr/>
          <a:lstStyle/>
          <a:p>
            <a:endParaRPr lang="en-GB"/>
          </a:p>
        </p:txBody>
      </p:sp>
      <p:sp>
        <p:nvSpPr>
          <p:cNvPr id="4" name="Date Placeholder 3"/>
          <p:cNvSpPr>
            <a:spLocks noGrp="1"/>
          </p:cNvSpPr>
          <p:nvPr>
            <p:ph type="dt" sz="half" idx="10"/>
          </p:nvPr>
        </p:nvSpPr>
        <p:spPr>
          <a:xfrm>
            <a:off x="1403350" y="115888"/>
            <a:ext cx="7740650" cy="260350"/>
          </a:xfrm>
        </p:spPr>
        <p:txBody>
          <a:bodyPr/>
          <a:lstStyle>
            <a:lvl1pPr>
              <a:defRPr/>
            </a:lvl1pPr>
          </a:lstStyle>
          <a:p>
            <a:endParaRPr lang="en-US" altLang="en-US"/>
          </a:p>
        </p:txBody>
      </p:sp>
      <p:sp>
        <p:nvSpPr>
          <p:cNvPr id="5" name="Footer Placeholder 4"/>
          <p:cNvSpPr>
            <a:spLocks noGrp="1"/>
          </p:cNvSpPr>
          <p:nvPr>
            <p:ph type="ftr" sz="quarter" idx="11"/>
          </p:nvPr>
        </p:nvSpPr>
        <p:spPr>
          <a:xfrm>
            <a:off x="1403350" y="6524625"/>
            <a:ext cx="7740650" cy="333375"/>
          </a:xfrm>
        </p:spPr>
        <p:txBody>
          <a:bodyPr/>
          <a:lstStyle>
            <a:lvl1pPr>
              <a:defRPr/>
            </a:lvl1pPr>
          </a:lstStyle>
          <a:p>
            <a:r>
              <a:rPr lang="en-GB" altLang="en-US"/>
              <a:t>Headquarters 11 (Infantry) Brigade and Headquarters South East</a:t>
            </a:r>
          </a:p>
        </p:txBody>
      </p:sp>
    </p:spTree>
    <p:extLst>
      <p:ext uri="{BB962C8B-B14F-4D97-AF65-F5344CB8AC3E}">
        <p14:creationId xmlns:p14="http://schemas.microsoft.com/office/powerpoint/2010/main" val="10169189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D06C9712-BEBB-0F48-9366-86C62C4CCBF8}" type="datetimeFigureOut">
              <a:rPr lang="en-US" smtClean="0">
                <a:solidFill>
                  <a:prstClr val="black">
                    <a:tint val="75000"/>
                  </a:prstClr>
                </a:solidFill>
              </a:rPr>
              <a:pPr/>
              <a:t>4/26/2019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126814-16BC-5A42-A169-02CB0C3878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931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D06C9712-BEBB-0F48-9366-86C62C4CCBF8}" type="datetimeFigureOut">
              <a:rPr lang="en-US" smtClean="0"/>
              <a:t>4/26/2019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126814-16BC-5A42-A169-02CB0C387890}" type="slidenum">
              <a:rPr lang="en-US" smtClean="0"/>
              <a:t>‹#›</a:t>
            </a:fld>
            <a:endParaRPr lang="en-US"/>
          </a:p>
        </p:txBody>
      </p:sp>
    </p:spTree>
    <p:extLst>
      <p:ext uri="{BB962C8B-B14F-4D97-AF65-F5344CB8AC3E}">
        <p14:creationId xmlns:p14="http://schemas.microsoft.com/office/powerpoint/2010/main" val="5834481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06C9712-BEBB-0F48-9366-86C62C4CCBF8}" type="datetimeFigureOut">
              <a:rPr lang="en-US" smtClean="0">
                <a:solidFill>
                  <a:prstClr val="black">
                    <a:tint val="75000"/>
                  </a:prstClr>
                </a:solidFill>
              </a:rPr>
              <a:pPr/>
              <a:t>4/26/2019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126814-16BC-5A42-A169-02CB0C3878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08867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D06C9712-BEBB-0F48-9366-86C62C4CCBF8}" type="datetimeFigureOut">
              <a:rPr lang="en-US" smtClean="0">
                <a:solidFill>
                  <a:prstClr val="black">
                    <a:tint val="75000"/>
                  </a:prstClr>
                </a:solidFill>
              </a:rPr>
              <a:pPr/>
              <a:t>4/26/2019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126814-16BC-5A42-A169-02CB0C3878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13593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D06C9712-BEBB-0F48-9366-86C62C4CCBF8}" type="datetimeFigureOut">
              <a:rPr lang="en-US" smtClean="0">
                <a:solidFill>
                  <a:prstClr val="black">
                    <a:tint val="75000"/>
                  </a:prstClr>
                </a:solidFill>
              </a:rPr>
              <a:pPr/>
              <a:t>4/26/2019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126814-16BC-5A42-A169-02CB0C3878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5816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D06C9712-BEBB-0F48-9366-86C62C4CCBF8}" type="datetimeFigureOut">
              <a:rPr lang="en-US" smtClean="0">
                <a:solidFill>
                  <a:prstClr val="black">
                    <a:tint val="75000"/>
                  </a:prstClr>
                </a:solidFill>
              </a:rPr>
              <a:pPr/>
              <a:t>4/26/2019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A126814-16BC-5A42-A169-02CB0C3878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19592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D06C9712-BEBB-0F48-9366-86C62C4CCBF8}" type="datetimeFigureOut">
              <a:rPr lang="en-US" smtClean="0">
                <a:solidFill>
                  <a:prstClr val="black">
                    <a:tint val="75000"/>
                  </a:prstClr>
                </a:solidFill>
              </a:rPr>
              <a:pPr/>
              <a:t>4/26/2019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A126814-16BC-5A42-A169-02CB0C3878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8736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6C9712-BEBB-0F48-9366-86C62C4CCBF8}" type="datetimeFigureOut">
              <a:rPr lang="en-US" smtClean="0">
                <a:solidFill>
                  <a:prstClr val="black">
                    <a:tint val="75000"/>
                  </a:prstClr>
                </a:solidFill>
              </a:rPr>
              <a:pPr/>
              <a:t>4/26/2019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A126814-16BC-5A42-A169-02CB0C3878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00878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06C9712-BEBB-0F48-9366-86C62C4CCBF8}" type="datetimeFigureOut">
              <a:rPr lang="en-US" smtClean="0">
                <a:solidFill>
                  <a:prstClr val="black">
                    <a:tint val="75000"/>
                  </a:prstClr>
                </a:solidFill>
              </a:rPr>
              <a:pPr/>
              <a:t>4/26/2019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126814-16BC-5A42-A169-02CB0C3878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3308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06C9712-BEBB-0F48-9366-86C62C4CCBF8}" type="datetimeFigureOut">
              <a:rPr lang="en-US" smtClean="0">
                <a:solidFill>
                  <a:prstClr val="black">
                    <a:tint val="75000"/>
                  </a:prstClr>
                </a:solidFill>
              </a:rPr>
              <a:pPr/>
              <a:t>4/26/2019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126814-16BC-5A42-A169-02CB0C3878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36020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06C9712-BEBB-0F48-9366-86C62C4CCBF8}" type="datetimeFigureOut">
              <a:rPr lang="en-US" smtClean="0">
                <a:solidFill>
                  <a:prstClr val="black">
                    <a:tint val="75000"/>
                  </a:prstClr>
                </a:solidFill>
              </a:rPr>
              <a:pPr/>
              <a:t>4/26/2019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126814-16BC-5A42-A169-02CB0C3878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7231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D06C9712-BEBB-0F48-9366-86C62C4CCBF8}" type="datetimeFigureOut">
              <a:rPr lang="en-US" smtClean="0">
                <a:solidFill>
                  <a:prstClr val="black">
                    <a:tint val="75000"/>
                  </a:prstClr>
                </a:solidFill>
              </a:rPr>
              <a:pPr/>
              <a:t>4/26/2019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126814-16BC-5A42-A169-02CB0C3878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7824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D06C9712-BEBB-0F48-9366-86C62C4CCBF8}" type="datetimeFigureOut">
              <a:rPr lang="en-US" smtClean="0"/>
              <a:t>4/26/2019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126814-16BC-5A42-A169-02CB0C387890}" type="slidenum">
              <a:rPr lang="en-US" smtClean="0"/>
              <a:t>‹#›</a:t>
            </a:fld>
            <a:endParaRPr lang="en-US"/>
          </a:p>
        </p:txBody>
      </p:sp>
    </p:spTree>
    <p:extLst>
      <p:ext uri="{BB962C8B-B14F-4D97-AF65-F5344CB8AC3E}">
        <p14:creationId xmlns:p14="http://schemas.microsoft.com/office/powerpoint/2010/main" val="18810089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980CD5-36E0-4D4C-9F98-583B6124D72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848899CE-55B4-499E-81C1-16F84BE0112A}"/>
              </a:ext>
            </a:extLst>
          </p:cNvPr>
          <p:cNvSpPr>
            <a:spLocks noGrp="1"/>
          </p:cNvSpPr>
          <p:nvPr>
            <p:ph type="dt" sz="half" idx="10"/>
          </p:nvPr>
        </p:nvSpPr>
        <p:spPr/>
        <p:txBody>
          <a:bodyPr/>
          <a:lstStyle/>
          <a:p>
            <a:fld id="{D06C9712-BEBB-0F48-9366-86C62C4CCBF8}" type="datetimeFigureOut">
              <a:rPr lang="en-US" smtClean="0"/>
              <a:t>4/26/2019</a:t>
            </a:fld>
            <a:endParaRPr lang="en-US"/>
          </a:p>
        </p:txBody>
      </p:sp>
      <p:sp>
        <p:nvSpPr>
          <p:cNvPr id="4" name="Footer Placeholder 3">
            <a:extLst>
              <a:ext uri="{FF2B5EF4-FFF2-40B4-BE49-F238E27FC236}">
                <a16:creationId xmlns:a16="http://schemas.microsoft.com/office/drawing/2014/main" xmlns="" id="{70764C2D-DAF2-4770-B2D4-8C9F23A36B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FE5F814-F9DD-4125-826E-5A916DBF5C92}"/>
              </a:ext>
            </a:extLst>
          </p:cNvPr>
          <p:cNvSpPr>
            <a:spLocks noGrp="1"/>
          </p:cNvSpPr>
          <p:nvPr>
            <p:ph type="sldNum" sz="quarter" idx="12"/>
          </p:nvPr>
        </p:nvSpPr>
        <p:spPr/>
        <p:txBody>
          <a:bodyPr/>
          <a:lstStyle/>
          <a:p>
            <a:fld id="{8A126814-16BC-5A42-A169-02CB0C387890}" type="slidenum">
              <a:rPr lang="en-US" smtClean="0"/>
              <a:t>‹#›</a:t>
            </a:fld>
            <a:endParaRPr lang="en-US"/>
          </a:p>
        </p:txBody>
      </p:sp>
    </p:spTree>
    <p:extLst>
      <p:ext uri="{BB962C8B-B14F-4D97-AF65-F5344CB8AC3E}">
        <p14:creationId xmlns:p14="http://schemas.microsoft.com/office/powerpoint/2010/main" val="4229373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6C9712-BEBB-0F48-9366-86C62C4CCBF8}" type="datetimeFigureOut">
              <a:rPr lang="en-US" smtClean="0"/>
              <a:t>4/26/2019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126814-16BC-5A42-A169-02CB0C387890}" type="slidenum">
              <a:rPr lang="en-US" smtClean="0"/>
              <a:t>‹#›</a:t>
            </a:fld>
            <a:endParaRPr lang="en-US"/>
          </a:p>
        </p:txBody>
      </p:sp>
    </p:spTree>
    <p:extLst>
      <p:ext uri="{BB962C8B-B14F-4D97-AF65-F5344CB8AC3E}">
        <p14:creationId xmlns:p14="http://schemas.microsoft.com/office/powerpoint/2010/main" val="3713716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980CD5-36E0-4D4C-9F98-583B6124D72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848899CE-55B4-499E-81C1-16F84BE0112A}"/>
              </a:ext>
            </a:extLst>
          </p:cNvPr>
          <p:cNvSpPr>
            <a:spLocks noGrp="1"/>
          </p:cNvSpPr>
          <p:nvPr>
            <p:ph type="dt" sz="half" idx="10"/>
          </p:nvPr>
        </p:nvSpPr>
        <p:spPr/>
        <p:txBody>
          <a:bodyPr/>
          <a:lstStyle/>
          <a:p>
            <a:fld id="{D06C9712-BEBB-0F48-9366-86C62C4CCBF8}" type="datetimeFigureOut">
              <a:rPr lang="en-US" smtClean="0"/>
              <a:t>4/26/2019</a:t>
            </a:fld>
            <a:endParaRPr lang="en-US"/>
          </a:p>
        </p:txBody>
      </p:sp>
      <p:sp>
        <p:nvSpPr>
          <p:cNvPr id="4" name="Footer Placeholder 3">
            <a:extLst>
              <a:ext uri="{FF2B5EF4-FFF2-40B4-BE49-F238E27FC236}">
                <a16:creationId xmlns:a16="http://schemas.microsoft.com/office/drawing/2014/main" xmlns="" id="{70764C2D-DAF2-4770-B2D4-8C9F23A36B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FE5F814-F9DD-4125-826E-5A916DBF5C92}"/>
              </a:ext>
            </a:extLst>
          </p:cNvPr>
          <p:cNvSpPr>
            <a:spLocks noGrp="1"/>
          </p:cNvSpPr>
          <p:nvPr>
            <p:ph type="sldNum" sz="quarter" idx="12"/>
          </p:nvPr>
        </p:nvSpPr>
        <p:spPr/>
        <p:txBody>
          <a:bodyPr/>
          <a:lstStyle/>
          <a:p>
            <a:fld id="{8A126814-16BC-5A42-A169-02CB0C387890}" type="slidenum">
              <a:rPr lang="en-US" smtClean="0"/>
              <a:t>‹#›</a:t>
            </a:fld>
            <a:endParaRPr lang="en-US"/>
          </a:p>
        </p:txBody>
      </p:sp>
    </p:spTree>
    <p:extLst>
      <p:ext uri="{BB962C8B-B14F-4D97-AF65-F5344CB8AC3E}">
        <p14:creationId xmlns:p14="http://schemas.microsoft.com/office/powerpoint/2010/main" val="3562940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06C9712-BEBB-0F48-9366-86C62C4CCBF8}" type="datetimeFigureOut">
              <a:rPr lang="en-US" smtClean="0"/>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126814-16BC-5A42-A169-02CB0C387890}" type="slidenum">
              <a:rPr lang="en-US" smtClean="0"/>
              <a:t>‹#›</a:t>
            </a:fld>
            <a:endParaRPr lang="en-US"/>
          </a:p>
        </p:txBody>
      </p:sp>
    </p:spTree>
    <p:extLst>
      <p:ext uri="{BB962C8B-B14F-4D97-AF65-F5344CB8AC3E}">
        <p14:creationId xmlns:p14="http://schemas.microsoft.com/office/powerpoint/2010/main" val="2354982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image" Target="../media/image3.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2.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6C9712-BEBB-0F48-9366-86C62C4CCBF8}" type="datetimeFigureOut">
              <a:rPr lang="en-US" smtClean="0"/>
              <a:t>4/26/2019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126814-16BC-5A42-A169-02CB0C387890}" type="slidenum">
              <a:rPr lang="en-US" smtClean="0"/>
              <a:t>‹#›</a:t>
            </a:fld>
            <a:endParaRPr lang="en-US"/>
          </a:p>
        </p:txBody>
      </p:sp>
      <p:pic>
        <p:nvPicPr>
          <p:cNvPr id="7" name="Picture 6"/>
          <p:cNvPicPr>
            <a:picLocks noChangeAspect="1"/>
          </p:cNvPicPr>
          <p:nvPr userDrawn="1"/>
        </p:nvPicPr>
        <p:blipFill>
          <a:blip r:embed="rId14"/>
          <a:stretch>
            <a:fillRect/>
          </a:stretch>
        </p:blipFill>
        <p:spPr>
          <a:xfrm>
            <a:off x="0" y="32757"/>
            <a:ext cx="9179496" cy="6852627"/>
          </a:xfrm>
          <a:prstGeom prst="rect">
            <a:avLst/>
          </a:prstGeom>
        </p:spPr>
      </p:pic>
    </p:spTree>
    <p:extLst>
      <p:ext uri="{BB962C8B-B14F-4D97-AF65-F5344CB8AC3E}">
        <p14:creationId xmlns:p14="http://schemas.microsoft.com/office/powerpoint/2010/main" val="413272680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711" r:id="rId8"/>
    <p:sldLayoutId id="2147483695" r:id="rId9"/>
    <p:sldLayoutId id="2147483696" r:id="rId10"/>
    <p:sldLayoutId id="2147483697" r:id="rId11"/>
    <p:sldLayoutId id="2147483698"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19A843CB-64FC-409C-8006-8C1CE09F3D0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23335B19-A3FF-42DF-8002-E8C30BAE2B1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C624B07-28D9-4BC1-B187-8EA9960540FA}"/>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9E52F-8BF6-4A88-9457-6C1D6994FB01}" type="datetimeFigureOut">
              <a:rPr lang="en-GB" smtClean="0"/>
              <a:t>26/04/2019</a:t>
            </a:fld>
            <a:endParaRPr lang="en-GB"/>
          </a:p>
        </p:txBody>
      </p:sp>
      <p:sp>
        <p:nvSpPr>
          <p:cNvPr id="5" name="Footer Placeholder 4">
            <a:extLst>
              <a:ext uri="{FF2B5EF4-FFF2-40B4-BE49-F238E27FC236}">
                <a16:creationId xmlns:a16="http://schemas.microsoft.com/office/drawing/2014/main" xmlns="" id="{6D0659A7-FF8D-4177-BAC2-77218AEE9D6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9EB97E00-8AB6-44EB-A2D8-93D7EC335DFB}"/>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B66871-988F-4B10-9045-13FC455F7B35}" type="slidenum">
              <a:rPr lang="en-GB" smtClean="0"/>
              <a:t>‹#›</a:t>
            </a:fld>
            <a:endParaRPr lang="en-GB"/>
          </a:p>
        </p:txBody>
      </p:sp>
    </p:spTree>
    <p:extLst>
      <p:ext uri="{BB962C8B-B14F-4D97-AF65-F5344CB8AC3E}">
        <p14:creationId xmlns:p14="http://schemas.microsoft.com/office/powerpoint/2010/main" val="414780301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6C9712-BEBB-0F48-9366-86C62C4CCBF8}" type="datetimeFigureOut">
              <a:rPr lang="en-US" smtClean="0"/>
              <a:t>4/26/2019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126814-16BC-5A42-A169-02CB0C387890}" type="slidenum">
              <a:rPr lang="en-US" smtClean="0"/>
              <a:t>‹#›</a:t>
            </a:fld>
            <a:endParaRPr lang="en-US"/>
          </a:p>
        </p:txBody>
      </p:sp>
      <p:pic>
        <p:nvPicPr>
          <p:cNvPr id="7" name="Picture 6"/>
          <p:cNvPicPr>
            <a:picLocks noChangeAspect="1"/>
          </p:cNvPicPr>
          <p:nvPr userDrawn="1"/>
        </p:nvPicPr>
        <p:blipFill>
          <a:blip r:embed="rId14"/>
          <a:stretch>
            <a:fillRect/>
          </a:stretch>
        </p:blipFill>
        <p:spPr>
          <a:xfrm>
            <a:off x="0" y="32757"/>
            <a:ext cx="9179496" cy="6852627"/>
          </a:xfrm>
          <a:prstGeom prst="rect">
            <a:avLst/>
          </a:prstGeom>
        </p:spPr>
      </p:pic>
    </p:spTree>
    <p:extLst>
      <p:ext uri="{BB962C8B-B14F-4D97-AF65-F5344CB8AC3E}">
        <p14:creationId xmlns:p14="http://schemas.microsoft.com/office/powerpoint/2010/main" val="386797336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71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5D9C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6524625"/>
            <a:ext cx="9144000" cy="333375"/>
            <a:chOff x="0" y="4184"/>
            <a:chExt cx="5760" cy="136"/>
          </a:xfrm>
        </p:grpSpPr>
        <p:grpSp>
          <p:nvGrpSpPr>
            <p:cNvPr id="3" name="Group 3"/>
            <p:cNvGrpSpPr>
              <a:grpSpLocks/>
            </p:cNvGrpSpPr>
            <p:nvPr userDrawn="1"/>
          </p:nvGrpSpPr>
          <p:grpSpPr bwMode="auto">
            <a:xfrm>
              <a:off x="5035" y="4201"/>
              <a:ext cx="635" cy="77"/>
              <a:chOff x="2336" y="300"/>
              <a:chExt cx="929" cy="113"/>
            </a:xfrm>
          </p:grpSpPr>
          <p:sp>
            <p:nvSpPr>
              <p:cNvPr id="17412" name="Rectangle 4"/>
              <p:cNvSpPr>
                <a:spLocks noChangeAspect="1" noChangeArrowheads="1"/>
              </p:cNvSpPr>
              <p:nvPr userDrawn="1"/>
            </p:nvSpPr>
            <p:spPr bwMode="auto">
              <a:xfrm>
                <a:off x="2336" y="300"/>
                <a:ext cx="113" cy="113"/>
              </a:xfrm>
              <a:prstGeom prst="rect">
                <a:avLst/>
              </a:prstGeom>
              <a:solidFill>
                <a:srgbClr val="D3BF96"/>
              </a:solidFill>
              <a:ln>
                <a:noFill/>
              </a:ln>
              <a:effectLst/>
              <a:extLst/>
            </p:spPr>
            <p:txBody>
              <a:bodyPr wrap="none" anchor="ctr"/>
              <a:lstStyle/>
              <a:p>
                <a:pPr defTabSz="914400" fontAlgn="base">
                  <a:spcBef>
                    <a:spcPct val="0"/>
                  </a:spcBef>
                  <a:spcAft>
                    <a:spcPct val="0"/>
                  </a:spcAft>
                  <a:defRPr/>
                </a:pPr>
                <a:endParaRPr lang="en-GB">
                  <a:solidFill>
                    <a:srgbClr val="4D4D4D"/>
                  </a:solidFill>
                  <a:latin typeface="Arial" charset="0"/>
                </a:endParaRPr>
              </a:p>
            </p:txBody>
          </p:sp>
          <p:sp>
            <p:nvSpPr>
              <p:cNvPr id="17413" name="Rectangle 5"/>
              <p:cNvSpPr>
                <a:spLocks noChangeAspect="1" noChangeArrowheads="1"/>
              </p:cNvSpPr>
              <p:nvPr userDrawn="1"/>
            </p:nvSpPr>
            <p:spPr bwMode="auto">
              <a:xfrm>
                <a:off x="2472" y="300"/>
                <a:ext cx="113" cy="113"/>
              </a:xfrm>
              <a:prstGeom prst="rect">
                <a:avLst/>
              </a:prstGeom>
              <a:solidFill>
                <a:srgbClr val="D3BF96"/>
              </a:solidFill>
              <a:ln>
                <a:noFill/>
              </a:ln>
              <a:effectLst/>
              <a:extLst/>
            </p:spPr>
            <p:txBody>
              <a:bodyPr wrap="none" anchor="ctr"/>
              <a:lstStyle/>
              <a:p>
                <a:pPr defTabSz="914400" fontAlgn="base">
                  <a:spcBef>
                    <a:spcPct val="0"/>
                  </a:spcBef>
                  <a:spcAft>
                    <a:spcPct val="0"/>
                  </a:spcAft>
                  <a:defRPr/>
                </a:pPr>
                <a:endParaRPr lang="en-GB">
                  <a:solidFill>
                    <a:srgbClr val="4D4D4D"/>
                  </a:solidFill>
                  <a:latin typeface="Arial" charset="0"/>
                </a:endParaRPr>
              </a:p>
            </p:txBody>
          </p:sp>
          <p:sp>
            <p:nvSpPr>
              <p:cNvPr id="17414" name="Rectangle 6"/>
              <p:cNvSpPr>
                <a:spLocks noChangeAspect="1" noChangeArrowheads="1"/>
              </p:cNvSpPr>
              <p:nvPr userDrawn="1"/>
            </p:nvSpPr>
            <p:spPr bwMode="auto">
              <a:xfrm>
                <a:off x="2608" y="300"/>
                <a:ext cx="113" cy="113"/>
              </a:xfrm>
              <a:prstGeom prst="rect">
                <a:avLst/>
              </a:prstGeom>
              <a:solidFill>
                <a:srgbClr val="D3BF96"/>
              </a:solidFill>
              <a:ln>
                <a:noFill/>
              </a:ln>
              <a:effectLst/>
              <a:extLst/>
            </p:spPr>
            <p:txBody>
              <a:bodyPr wrap="none" anchor="ctr"/>
              <a:lstStyle/>
              <a:p>
                <a:pPr defTabSz="914400" fontAlgn="base">
                  <a:spcBef>
                    <a:spcPct val="0"/>
                  </a:spcBef>
                  <a:spcAft>
                    <a:spcPct val="0"/>
                  </a:spcAft>
                  <a:defRPr/>
                </a:pPr>
                <a:endParaRPr lang="en-GB">
                  <a:solidFill>
                    <a:srgbClr val="4D4D4D"/>
                  </a:solidFill>
                  <a:latin typeface="Arial" charset="0"/>
                </a:endParaRPr>
              </a:p>
            </p:txBody>
          </p:sp>
          <p:sp>
            <p:nvSpPr>
              <p:cNvPr id="17415" name="Rectangle 7"/>
              <p:cNvSpPr>
                <a:spLocks noChangeAspect="1" noChangeArrowheads="1"/>
              </p:cNvSpPr>
              <p:nvPr userDrawn="1"/>
            </p:nvSpPr>
            <p:spPr bwMode="auto">
              <a:xfrm>
                <a:off x="2744" y="300"/>
                <a:ext cx="113" cy="113"/>
              </a:xfrm>
              <a:prstGeom prst="rect">
                <a:avLst/>
              </a:prstGeom>
              <a:solidFill>
                <a:srgbClr val="D3BF96"/>
              </a:solidFill>
              <a:ln>
                <a:noFill/>
              </a:ln>
              <a:effectLst/>
              <a:extLst/>
            </p:spPr>
            <p:txBody>
              <a:bodyPr wrap="none" anchor="ctr"/>
              <a:lstStyle/>
              <a:p>
                <a:pPr defTabSz="914400" fontAlgn="base">
                  <a:spcBef>
                    <a:spcPct val="0"/>
                  </a:spcBef>
                  <a:spcAft>
                    <a:spcPct val="0"/>
                  </a:spcAft>
                  <a:defRPr/>
                </a:pPr>
                <a:endParaRPr lang="en-GB">
                  <a:solidFill>
                    <a:srgbClr val="4D4D4D"/>
                  </a:solidFill>
                  <a:latin typeface="Arial" charset="0"/>
                </a:endParaRPr>
              </a:p>
            </p:txBody>
          </p:sp>
          <p:sp>
            <p:nvSpPr>
              <p:cNvPr id="17416" name="Rectangle 8"/>
              <p:cNvSpPr>
                <a:spLocks noChangeAspect="1" noChangeArrowheads="1"/>
              </p:cNvSpPr>
              <p:nvPr userDrawn="1"/>
            </p:nvSpPr>
            <p:spPr bwMode="auto">
              <a:xfrm>
                <a:off x="2880" y="300"/>
                <a:ext cx="113" cy="113"/>
              </a:xfrm>
              <a:prstGeom prst="rect">
                <a:avLst/>
              </a:prstGeom>
              <a:solidFill>
                <a:srgbClr val="D3BF96"/>
              </a:solidFill>
              <a:ln>
                <a:noFill/>
              </a:ln>
              <a:effectLst/>
              <a:extLst/>
            </p:spPr>
            <p:txBody>
              <a:bodyPr wrap="none" anchor="ctr"/>
              <a:lstStyle/>
              <a:p>
                <a:pPr defTabSz="914400" fontAlgn="base">
                  <a:spcBef>
                    <a:spcPct val="0"/>
                  </a:spcBef>
                  <a:spcAft>
                    <a:spcPct val="0"/>
                  </a:spcAft>
                  <a:defRPr/>
                </a:pPr>
                <a:endParaRPr lang="en-GB">
                  <a:solidFill>
                    <a:srgbClr val="4D4D4D"/>
                  </a:solidFill>
                  <a:latin typeface="Arial" charset="0"/>
                </a:endParaRPr>
              </a:p>
            </p:txBody>
          </p:sp>
          <p:sp>
            <p:nvSpPr>
              <p:cNvPr id="17417" name="Rectangle 9"/>
              <p:cNvSpPr>
                <a:spLocks noChangeAspect="1" noChangeArrowheads="1"/>
              </p:cNvSpPr>
              <p:nvPr userDrawn="1"/>
            </p:nvSpPr>
            <p:spPr bwMode="auto">
              <a:xfrm>
                <a:off x="3016" y="300"/>
                <a:ext cx="113" cy="113"/>
              </a:xfrm>
              <a:prstGeom prst="rect">
                <a:avLst/>
              </a:prstGeom>
              <a:solidFill>
                <a:srgbClr val="D3BF96"/>
              </a:solidFill>
              <a:ln>
                <a:noFill/>
              </a:ln>
              <a:effectLst/>
              <a:extLst/>
            </p:spPr>
            <p:txBody>
              <a:bodyPr wrap="none" anchor="ctr"/>
              <a:lstStyle/>
              <a:p>
                <a:pPr defTabSz="914400" fontAlgn="base">
                  <a:spcBef>
                    <a:spcPct val="0"/>
                  </a:spcBef>
                  <a:spcAft>
                    <a:spcPct val="0"/>
                  </a:spcAft>
                  <a:defRPr/>
                </a:pPr>
                <a:endParaRPr lang="en-GB">
                  <a:solidFill>
                    <a:srgbClr val="4D4D4D"/>
                  </a:solidFill>
                  <a:latin typeface="Arial" charset="0"/>
                </a:endParaRPr>
              </a:p>
            </p:txBody>
          </p:sp>
          <p:sp>
            <p:nvSpPr>
              <p:cNvPr id="17418" name="Rectangle 10"/>
              <p:cNvSpPr>
                <a:spLocks noChangeAspect="1" noChangeArrowheads="1"/>
              </p:cNvSpPr>
              <p:nvPr userDrawn="1"/>
            </p:nvSpPr>
            <p:spPr bwMode="auto">
              <a:xfrm>
                <a:off x="3152" y="300"/>
                <a:ext cx="113" cy="113"/>
              </a:xfrm>
              <a:prstGeom prst="rect">
                <a:avLst/>
              </a:prstGeom>
              <a:solidFill>
                <a:srgbClr val="D3BF96"/>
              </a:solidFill>
              <a:ln>
                <a:noFill/>
              </a:ln>
              <a:effectLst/>
              <a:extLst/>
            </p:spPr>
            <p:txBody>
              <a:bodyPr wrap="none" anchor="ctr"/>
              <a:lstStyle/>
              <a:p>
                <a:pPr defTabSz="914400" fontAlgn="base">
                  <a:spcBef>
                    <a:spcPct val="0"/>
                  </a:spcBef>
                  <a:spcAft>
                    <a:spcPct val="0"/>
                  </a:spcAft>
                  <a:defRPr/>
                </a:pPr>
                <a:endParaRPr lang="en-GB">
                  <a:solidFill>
                    <a:srgbClr val="4D4D4D"/>
                  </a:solidFill>
                  <a:latin typeface="Arial" charset="0"/>
                </a:endParaRPr>
              </a:p>
            </p:txBody>
          </p:sp>
        </p:grpSp>
        <p:sp>
          <p:nvSpPr>
            <p:cNvPr id="17419" name="Rectangle 11"/>
            <p:cNvSpPr>
              <a:spLocks noChangeArrowheads="1"/>
            </p:cNvSpPr>
            <p:nvPr userDrawn="1"/>
          </p:nvSpPr>
          <p:spPr bwMode="auto">
            <a:xfrm>
              <a:off x="0" y="4184"/>
              <a:ext cx="5760" cy="136"/>
            </a:xfrm>
            <a:prstGeom prst="rect">
              <a:avLst/>
            </a:prstGeom>
            <a:solidFill>
              <a:srgbClr val="D3BF96"/>
            </a:solidFill>
            <a:ln>
              <a:noFill/>
            </a:ln>
            <a:effectLst/>
            <a:extLst/>
          </p:spPr>
          <p:txBody>
            <a:bodyPr wrap="none" anchor="ctr"/>
            <a:lstStyle/>
            <a:p>
              <a:pPr defTabSz="914400" fontAlgn="base">
                <a:spcBef>
                  <a:spcPct val="0"/>
                </a:spcBef>
                <a:spcAft>
                  <a:spcPct val="0"/>
                </a:spcAft>
                <a:defRPr/>
              </a:pPr>
              <a:endParaRPr lang="en-GB">
                <a:solidFill>
                  <a:srgbClr val="4D4D4D"/>
                </a:solidFill>
                <a:latin typeface="Arial" charset="0"/>
              </a:endParaRPr>
            </a:p>
          </p:txBody>
        </p:sp>
      </p:grpSp>
      <p:sp>
        <p:nvSpPr>
          <p:cNvPr id="17420" name="Rectangle 12"/>
          <p:cNvSpPr>
            <a:spLocks noChangeArrowheads="1"/>
          </p:cNvSpPr>
          <p:nvPr/>
        </p:nvSpPr>
        <p:spPr bwMode="auto">
          <a:xfrm>
            <a:off x="0" y="0"/>
            <a:ext cx="9144000" cy="1079500"/>
          </a:xfrm>
          <a:prstGeom prst="rect">
            <a:avLst/>
          </a:prstGeom>
          <a:solidFill>
            <a:srgbClr val="4E562B"/>
          </a:solidFill>
          <a:ln>
            <a:noFill/>
          </a:ln>
          <a:effectLst/>
          <a:extLst/>
        </p:spPr>
        <p:txBody>
          <a:bodyPr wrap="none" anchor="ctr"/>
          <a:lstStyle/>
          <a:p>
            <a:pPr defTabSz="914400" fontAlgn="base">
              <a:spcBef>
                <a:spcPct val="0"/>
              </a:spcBef>
              <a:spcAft>
                <a:spcPct val="0"/>
              </a:spcAft>
              <a:defRPr/>
            </a:pPr>
            <a:endParaRPr lang="en-GB">
              <a:solidFill>
                <a:srgbClr val="4D4D4D"/>
              </a:solidFill>
              <a:latin typeface="Arial" charset="0"/>
            </a:endParaRPr>
          </a:p>
        </p:txBody>
      </p:sp>
      <p:sp>
        <p:nvSpPr>
          <p:cNvPr id="17421" name="Rectangle 13"/>
          <p:cNvSpPr>
            <a:spLocks noChangeArrowheads="1"/>
          </p:cNvSpPr>
          <p:nvPr/>
        </p:nvSpPr>
        <p:spPr bwMode="auto">
          <a:xfrm>
            <a:off x="0" y="0"/>
            <a:ext cx="1422400" cy="1079500"/>
          </a:xfrm>
          <a:prstGeom prst="rect">
            <a:avLst/>
          </a:prstGeom>
          <a:solidFill>
            <a:srgbClr val="CDBE96"/>
          </a:solidFill>
          <a:ln>
            <a:noFill/>
          </a:ln>
          <a:effectLst/>
          <a:extLst/>
        </p:spPr>
        <p:txBody>
          <a:bodyPr wrap="none" anchor="ctr"/>
          <a:lstStyle/>
          <a:p>
            <a:pPr algn="ctr" defTabSz="914400" fontAlgn="base">
              <a:spcBef>
                <a:spcPct val="0"/>
              </a:spcBef>
              <a:spcAft>
                <a:spcPct val="0"/>
              </a:spcAft>
              <a:defRPr/>
            </a:pPr>
            <a:endParaRPr lang="en-US" altLang="en-US">
              <a:solidFill>
                <a:srgbClr val="CDBE96"/>
              </a:solidFill>
              <a:latin typeface="Arial" charset="0"/>
            </a:endParaRPr>
          </a:p>
        </p:txBody>
      </p:sp>
      <p:pic>
        <p:nvPicPr>
          <p:cNvPr id="1029" name="Picture 14" descr="BritishArmyBadge_grad"/>
          <p:cNvPicPr>
            <a:picLocks noChangeAspect="1" noChangeArrowheads="1"/>
          </p:cNvPicPr>
          <p:nvPr/>
        </p:nvPicPr>
        <p:blipFill>
          <a:blip r:embed="rId15"/>
          <a:srcRect/>
          <a:stretch>
            <a:fillRect/>
          </a:stretch>
        </p:blipFill>
        <p:spPr bwMode="auto">
          <a:xfrm>
            <a:off x="271463" y="163513"/>
            <a:ext cx="879475" cy="752475"/>
          </a:xfrm>
          <a:prstGeom prst="rect">
            <a:avLst/>
          </a:prstGeom>
          <a:noFill/>
          <a:ln w="9525">
            <a:noFill/>
            <a:miter lim="800000"/>
            <a:headEnd/>
            <a:tailEnd/>
          </a:ln>
        </p:spPr>
      </p:pic>
      <p:sp>
        <p:nvSpPr>
          <p:cNvPr id="1030" name="Rectangle 15"/>
          <p:cNvSpPr>
            <a:spLocks noGrp="1" noChangeArrowheads="1"/>
          </p:cNvSpPr>
          <p:nvPr>
            <p:ph type="title"/>
          </p:nvPr>
        </p:nvSpPr>
        <p:spPr bwMode="auto">
          <a:xfrm>
            <a:off x="1403350" y="333375"/>
            <a:ext cx="7740650" cy="7381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31" name="Rectangle 16"/>
          <p:cNvSpPr>
            <a:spLocks noGrp="1" noChangeArrowheads="1"/>
          </p:cNvSpPr>
          <p:nvPr>
            <p:ph type="body" idx="1"/>
          </p:nvPr>
        </p:nvSpPr>
        <p:spPr bwMode="auto">
          <a:xfrm>
            <a:off x="1042988" y="1557338"/>
            <a:ext cx="7805737"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17425" name="Rectangle 17"/>
          <p:cNvSpPr>
            <a:spLocks noGrp="1" noChangeArrowheads="1"/>
          </p:cNvSpPr>
          <p:nvPr>
            <p:ph type="dt" sz="half" idx="2"/>
          </p:nvPr>
        </p:nvSpPr>
        <p:spPr bwMode="auto">
          <a:xfrm>
            <a:off x="1403350" y="115888"/>
            <a:ext cx="7740650" cy="2603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100">
                <a:solidFill>
                  <a:srgbClr val="D3BF96"/>
                </a:solidFill>
              </a:defRPr>
            </a:lvl1pPr>
          </a:lstStyle>
          <a:p>
            <a:pPr defTabSz="914400" fontAlgn="base">
              <a:spcBef>
                <a:spcPct val="0"/>
              </a:spcBef>
              <a:spcAft>
                <a:spcPct val="0"/>
              </a:spcAft>
              <a:defRPr/>
            </a:pPr>
            <a:endParaRPr lang="en-GB" altLang="en-US">
              <a:latin typeface="Arial" charset="0"/>
            </a:endParaRPr>
          </a:p>
        </p:txBody>
      </p:sp>
      <p:sp>
        <p:nvSpPr>
          <p:cNvPr id="17426" name="Rectangle 18"/>
          <p:cNvSpPr>
            <a:spLocks noGrp="1" noChangeArrowheads="1"/>
          </p:cNvSpPr>
          <p:nvPr>
            <p:ph type="ftr" sz="quarter" idx="3"/>
          </p:nvPr>
        </p:nvSpPr>
        <p:spPr bwMode="auto">
          <a:xfrm>
            <a:off x="127000" y="6524625"/>
            <a:ext cx="9017000" cy="333375"/>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a:defRPr sz="900" b="1">
                <a:solidFill>
                  <a:srgbClr val="000000"/>
                </a:solidFill>
                <a:latin typeface="+mn-lt"/>
              </a:defRPr>
            </a:lvl1pPr>
          </a:lstStyle>
          <a:p>
            <a:pPr defTabSz="914400" fontAlgn="base">
              <a:spcBef>
                <a:spcPct val="0"/>
              </a:spcBef>
              <a:spcAft>
                <a:spcPct val="0"/>
              </a:spcAft>
              <a:defRPr/>
            </a:pPr>
            <a:r>
              <a:rPr lang="en-GB" altLang="en-US"/>
              <a:t>Headquarters 11 Infantry Brigade and Headquarters South East</a:t>
            </a:r>
            <a:r>
              <a:rPr lang="en-GB" altLang="en-US" b="0"/>
              <a:t> </a:t>
            </a:r>
          </a:p>
        </p:txBody>
      </p:sp>
      <p:pic>
        <p:nvPicPr>
          <p:cNvPr id="1034" name="Picture 19"/>
          <p:cNvPicPr>
            <a:picLocks noChangeAspect="1" noChangeArrowheads="1"/>
          </p:cNvPicPr>
          <p:nvPr/>
        </p:nvPicPr>
        <p:blipFill>
          <a:blip r:embed="rId16"/>
          <a:srcRect l="17317" t="7791" r="17317" b="10945"/>
          <a:stretch>
            <a:fillRect/>
          </a:stretch>
        </p:blipFill>
        <p:spPr bwMode="auto">
          <a:xfrm>
            <a:off x="8470900" y="6542088"/>
            <a:ext cx="406400" cy="3159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dt="0"/>
  <p:txStyles>
    <p:titleStyle>
      <a:lvl1pPr algn="l" rtl="0" eaLnBrk="0" fontAlgn="base" hangingPunct="0">
        <a:lnSpc>
          <a:spcPct val="85000"/>
        </a:lnSpc>
        <a:spcBef>
          <a:spcPct val="0"/>
        </a:spcBef>
        <a:spcAft>
          <a:spcPct val="0"/>
        </a:spcAft>
        <a:defRPr sz="2800">
          <a:solidFill>
            <a:schemeClr val="bg1"/>
          </a:solidFill>
          <a:latin typeface="+mj-lt"/>
          <a:ea typeface="+mj-ea"/>
          <a:cs typeface="+mj-cs"/>
        </a:defRPr>
      </a:lvl1pPr>
      <a:lvl2pPr algn="l" rtl="0" eaLnBrk="0" fontAlgn="base" hangingPunct="0">
        <a:lnSpc>
          <a:spcPct val="85000"/>
        </a:lnSpc>
        <a:spcBef>
          <a:spcPct val="0"/>
        </a:spcBef>
        <a:spcAft>
          <a:spcPct val="0"/>
        </a:spcAft>
        <a:defRPr sz="2800">
          <a:solidFill>
            <a:schemeClr val="bg1"/>
          </a:solidFill>
          <a:latin typeface="Arial" charset="0"/>
          <a:cs typeface="Arial" charset="0"/>
        </a:defRPr>
      </a:lvl2pPr>
      <a:lvl3pPr algn="l" rtl="0" eaLnBrk="0" fontAlgn="base" hangingPunct="0">
        <a:lnSpc>
          <a:spcPct val="85000"/>
        </a:lnSpc>
        <a:spcBef>
          <a:spcPct val="0"/>
        </a:spcBef>
        <a:spcAft>
          <a:spcPct val="0"/>
        </a:spcAft>
        <a:defRPr sz="2800">
          <a:solidFill>
            <a:schemeClr val="bg1"/>
          </a:solidFill>
          <a:latin typeface="Arial" charset="0"/>
          <a:cs typeface="Arial" charset="0"/>
        </a:defRPr>
      </a:lvl3pPr>
      <a:lvl4pPr algn="l" rtl="0" eaLnBrk="0" fontAlgn="base" hangingPunct="0">
        <a:lnSpc>
          <a:spcPct val="85000"/>
        </a:lnSpc>
        <a:spcBef>
          <a:spcPct val="0"/>
        </a:spcBef>
        <a:spcAft>
          <a:spcPct val="0"/>
        </a:spcAft>
        <a:defRPr sz="2800">
          <a:solidFill>
            <a:schemeClr val="bg1"/>
          </a:solidFill>
          <a:latin typeface="Arial" charset="0"/>
          <a:cs typeface="Arial" charset="0"/>
        </a:defRPr>
      </a:lvl4pPr>
      <a:lvl5pPr algn="l" rtl="0" eaLnBrk="0" fontAlgn="base" hangingPunct="0">
        <a:lnSpc>
          <a:spcPct val="85000"/>
        </a:lnSpc>
        <a:spcBef>
          <a:spcPct val="0"/>
        </a:spcBef>
        <a:spcAft>
          <a:spcPct val="0"/>
        </a:spcAft>
        <a:defRPr sz="2800">
          <a:solidFill>
            <a:schemeClr val="bg1"/>
          </a:solidFill>
          <a:latin typeface="Arial" charset="0"/>
          <a:cs typeface="Arial" charset="0"/>
        </a:defRPr>
      </a:lvl5pPr>
      <a:lvl6pPr marL="457200" algn="l" rtl="0" fontAlgn="base">
        <a:lnSpc>
          <a:spcPct val="85000"/>
        </a:lnSpc>
        <a:spcBef>
          <a:spcPct val="0"/>
        </a:spcBef>
        <a:spcAft>
          <a:spcPct val="0"/>
        </a:spcAft>
        <a:defRPr sz="2800">
          <a:solidFill>
            <a:schemeClr val="bg1"/>
          </a:solidFill>
          <a:latin typeface="Arial" charset="0"/>
          <a:cs typeface="Arial" charset="0"/>
        </a:defRPr>
      </a:lvl6pPr>
      <a:lvl7pPr marL="914400" algn="l" rtl="0" fontAlgn="base">
        <a:lnSpc>
          <a:spcPct val="85000"/>
        </a:lnSpc>
        <a:spcBef>
          <a:spcPct val="0"/>
        </a:spcBef>
        <a:spcAft>
          <a:spcPct val="0"/>
        </a:spcAft>
        <a:defRPr sz="2800">
          <a:solidFill>
            <a:schemeClr val="bg1"/>
          </a:solidFill>
          <a:latin typeface="Arial" charset="0"/>
          <a:cs typeface="Arial" charset="0"/>
        </a:defRPr>
      </a:lvl7pPr>
      <a:lvl8pPr marL="1371600" algn="l" rtl="0" fontAlgn="base">
        <a:lnSpc>
          <a:spcPct val="85000"/>
        </a:lnSpc>
        <a:spcBef>
          <a:spcPct val="0"/>
        </a:spcBef>
        <a:spcAft>
          <a:spcPct val="0"/>
        </a:spcAft>
        <a:defRPr sz="2800">
          <a:solidFill>
            <a:schemeClr val="bg1"/>
          </a:solidFill>
          <a:latin typeface="Arial" charset="0"/>
          <a:cs typeface="Arial" charset="0"/>
        </a:defRPr>
      </a:lvl8pPr>
      <a:lvl9pPr marL="1828800" algn="l" rtl="0" fontAlgn="base">
        <a:lnSpc>
          <a:spcPct val="85000"/>
        </a:lnSpc>
        <a:spcBef>
          <a:spcPct val="0"/>
        </a:spcBef>
        <a:spcAft>
          <a:spcPct val="0"/>
        </a:spcAft>
        <a:defRPr sz="2800">
          <a:solidFill>
            <a:schemeClr val="bg1"/>
          </a:solidFill>
          <a:latin typeface="Arial" charset="0"/>
          <a:cs typeface="Arial" charset="0"/>
        </a:defRPr>
      </a:lvl9pPr>
    </p:titleStyle>
    <p:bodyStyle>
      <a:lvl1pPr marL="360363" indent="-360363" algn="l" rtl="0" eaLnBrk="0" fontAlgn="base" hangingPunct="0">
        <a:spcBef>
          <a:spcPct val="0"/>
        </a:spcBef>
        <a:spcAft>
          <a:spcPct val="50000"/>
        </a:spcAft>
        <a:buClr>
          <a:srgbClr val="D52B1E"/>
        </a:buClr>
        <a:buFont typeface="Wingdings" pitchFamily="2" charset="2"/>
        <a:buChar char="l"/>
        <a:defRPr sz="2400">
          <a:solidFill>
            <a:schemeClr val="tx2"/>
          </a:solidFill>
          <a:latin typeface="+mn-lt"/>
          <a:ea typeface="+mn-ea"/>
          <a:cs typeface="+mn-cs"/>
        </a:defRPr>
      </a:lvl1pPr>
      <a:lvl2pPr marL="900113" indent="-360363" algn="l" rtl="0" eaLnBrk="0" fontAlgn="base" hangingPunct="0">
        <a:spcBef>
          <a:spcPct val="0"/>
        </a:spcBef>
        <a:spcAft>
          <a:spcPct val="50000"/>
        </a:spcAft>
        <a:buClr>
          <a:srgbClr val="D52B1E"/>
        </a:buClr>
        <a:buFont typeface="Wingdings" pitchFamily="2" charset="2"/>
        <a:buChar char="l"/>
        <a:defRPr sz="2200">
          <a:solidFill>
            <a:schemeClr val="tx2"/>
          </a:solidFill>
          <a:latin typeface="+mn-lt"/>
          <a:cs typeface="+mn-cs"/>
        </a:defRPr>
      </a:lvl2pPr>
      <a:lvl3pPr marL="1433513" indent="-354013" algn="l" rtl="0" eaLnBrk="0" fontAlgn="base" hangingPunct="0">
        <a:spcBef>
          <a:spcPct val="0"/>
        </a:spcBef>
        <a:spcAft>
          <a:spcPct val="50000"/>
        </a:spcAft>
        <a:buClr>
          <a:srgbClr val="D52B1E"/>
        </a:buClr>
        <a:buFont typeface="Wingdings" pitchFamily="2" charset="2"/>
        <a:buChar char="l"/>
        <a:defRPr sz="2000">
          <a:solidFill>
            <a:schemeClr val="tx2"/>
          </a:solidFill>
          <a:latin typeface="+mn-lt"/>
          <a:cs typeface="+mn-cs"/>
        </a:defRPr>
      </a:lvl3pPr>
      <a:lvl4pPr marL="1841500" indent="-228600" algn="l" rtl="0" eaLnBrk="0" fontAlgn="base" hangingPunct="0">
        <a:spcBef>
          <a:spcPct val="20000"/>
        </a:spcBef>
        <a:spcAft>
          <a:spcPct val="20000"/>
        </a:spcAft>
        <a:buChar char="–"/>
        <a:defRPr sz="1600">
          <a:solidFill>
            <a:srgbClr val="4D4D4D"/>
          </a:solidFill>
          <a:latin typeface="+mn-lt"/>
          <a:cs typeface="+mn-cs"/>
        </a:defRPr>
      </a:lvl4pPr>
      <a:lvl5pPr marL="2249488" indent="-228600" algn="l" rtl="0" eaLnBrk="0" fontAlgn="base" hangingPunct="0">
        <a:spcBef>
          <a:spcPct val="20000"/>
        </a:spcBef>
        <a:spcAft>
          <a:spcPct val="0"/>
        </a:spcAft>
        <a:buChar char="»"/>
        <a:defRPr sz="2000">
          <a:solidFill>
            <a:schemeClr val="tx1"/>
          </a:solidFill>
          <a:latin typeface="+mn-lt"/>
          <a:cs typeface="+mn-cs"/>
        </a:defRPr>
      </a:lvl5pPr>
      <a:lvl6pPr marL="2706688" indent="-228600" algn="l" rtl="0" fontAlgn="base">
        <a:spcBef>
          <a:spcPct val="20000"/>
        </a:spcBef>
        <a:spcAft>
          <a:spcPct val="0"/>
        </a:spcAft>
        <a:buChar char="»"/>
        <a:defRPr sz="2000">
          <a:solidFill>
            <a:schemeClr val="tx1"/>
          </a:solidFill>
          <a:latin typeface="+mn-lt"/>
          <a:cs typeface="+mn-cs"/>
        </a:defRPr>
      </a:lvl6pPr>
      <a:lvl7pPr marL="3163888" indent="-228600" algn="l" rtl="0" fontAlgn="base">
        <a:spcBef>
          <a:spcPct val="20000"/>
        </a:spcBef>
        <a:spcAft>
          <a:spcPct val="0"/>
        </a:spcAft>
        <a:buChar char="»"/>
        <a:defRPr sz="2000">
          <a:solidFill>
            <a:schemeClr val="tx1"/>
          </a:solidFill>
          <a:latin typeface="+mn-lt"/>
          <a:cs typeface="+mn-cs"/>
        </a:defRPr>
      </a:lvl7pPr>
      <a:lvl8pPr marL="3621088" indent="-228600" algn="l" rtl="0" fontAlgn="base">
        <a:spcBef>
          <a:spcPct val="20000"/>
        </a:spcBef>
        <a:spcAft>
          <a:spcPct val="0"/>
        </a:spcAft>
        <a:buChar char="»"/>
        <a:defRPr sz="2000">
          <a:solidFill>
            <a:schemeClr val="tx1"/>
          </a:solidFill>
          <a:latin typeface="+mn-lt"/>
          <a:cs typeface="+mn-cs"/>
        </a:defRPr>
      </a:lvl8pPr>
      <a:lvl9pPr marL="4078288"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Forces connect powerpoint.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1714560"/>
            <a:ext cx="9144000" cy="514344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6C9712-BEBB-0F48-9366-86C62C4CCBF8}" type="datetimeFigureOut">
              <a:rPr lang="en-US" smtClean="0">
                <a:solidFill>
                  <a:prstClr val="black">
                    <a:tint val="75000"/>
                  </a:prstClr>
                </a:solidFill>
              </a:rPr>
              <a:pPr/>
              <a:t>4/26/2019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126814-16BC-5A42-A169-02CB0C3878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09204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50.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3" Type="http://schemas.openxmlformats.org/officeDocument/2006/relationships/hyperlink" Target="http://www.armedforcescovenant.gov.uk/" TargetMode="External"/><Relationship Id="rId2" Type="http://schemas.openxmlformats.org/officeDocument/2006/relationships/notesSlide" Target="../notesSlides/notesSlide13.xml"/><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55.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5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5.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3" Type="http://schemas.openxmlformats.org/officeDocument/2006/relationships/hyperlink" Target="http://www.britishlegion.org.uk/" TargetMode="External"/><Relationship Id="rId7"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49.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hyperlink" Target="http://www.ssafa.org.uk/armed-forces"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hyperlink" Target="http://www.veteransgateway.org.uk/" TargetMode="External"/><Relationship Id="rId7"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55.xml"/><Relationship Id="rId6" Type="http://schemas.openxmlformats.org/officeDocument/2006/relationships/hyperlink" Target="http://www.rafbf.org/" TargetMode="External"/><Relationship Id="rId5" Type="http://schemas.openxmlformats.org/officeDocument/2006/relationships/hyperlink" Target="http://www.soldierscharity.org/" TargetMode="External"/><Relationship Id="rId10" Type="http://schemas.openxmlformats.org/officeDocument/2006/relationships/image" Target="../media/image29.png"/><Relationship Id="rId4" Type="http://schemas.openxmlformats.org/officeDocument/2006/relationships/hyperlink" Target="http://www.rnbt.org.uk/" TargetMode="External"/><Relationship Id="rId9"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3" Type="http://schemas.openxmlformats.org/officeDocument/2006/relationships/hyperlink" Target="mailto:FCSE@surreycc.gov.uk" TargetMode="External"/><Relationship Id="rId2" Type="http://schemas.openxmlformats.org/officeDocument/2006/relationships/notesSlide" Target="../notesSlides/notesSlide28.xml"/><Relationship Id="rId1" Type="http://schemas.openxmlformats.org/officeDocument/2006/relationships/slideLayout" Target="../slideLayouts/slideLayout50.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hyperlink" Target="mailto:armedforces@surreycc.gov.uk" TargetMode="External"/><Relationship Id="rId2" Type="http://schemas.openxmlformats.org/officeDocument/2006/relationships/notesSlide" Target="../notesSlides/notesSlide2.xml"/><Relationship Id="rId1" Type="http://schemas.openxmlformats.org/officeDocument/2006/relationships/slideLayout" Target="../slideLayouts/slideLayout55.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9.xml"/><Relationship Id="rId1" Type="http://schemas.openxmlformats.org/officeDocument/2006/relationships/slideLayout" Target="../slideLayouts/slideLayout50.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3" Type="http://schemas.openxmlformats.org/officeDocument/2006/relationships/hyperlink" Target="mailto:armedforces@surreycc.gov.uk" TargetMode="External"/><Relationship Id="rId7"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50.xml"/><Relationship Id="rId6" Type="http://schemas.openxmlformats.org/officeDocument/2006/relationships/hyperlink" Target="http://www.surreycc.gov.uk/armedforces" TargetMode="External"/><Relationship Id="rId5" Type="http://schemas.openxmlformats.org/officeDocument/2006/relationships/hyperlink" Target="mailto:chairmans.office@surreycc.gov.uk" TargetMode="External"/><Relationship Id="rId4" Type="http://schemas.openxmlformats.org/officeDocument/2006/relationships/hyperlink" Target="mailto:canonpeter.Bruinvels@surreycc.gov.uk"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armedforcescovenant.gov.uk/" TargetMode="External"/><Relationship Id="rId7" Type="http://schemas.openxmlformats.org/officeDocument/2006/relationships/hyperlink" Target="https://www.gov.uk/government/uploads/ServiceLeaversGuide" TargetMode="External"/><Relationship Id="rId2" Type="http://schemas.openxmlformats.org/officeDocument/2006/relationships/notesSlide" Target="../notesSlides/notesSlide34.xml"/><Relationship Id="rId1" Type="http://schemas.openxmlformats.org/officeDocument/2006/relationships/slideLayout" Target="../slideLayouts/slideLayout60.xml"/><Relationship Id="rId6" Type="http://schemas.openxmlformats.org/officeDocument/2006/relationships/hyperlink" Target="https://www.ctp.org.uk/" TargetMode="External"/><Relationship Id="rId5" Type="http://schemas.openxmlformats.org/officeDocument/2006/relationships/hyperlink" Target="http://www.serfca.org/" TargetMode="External"/><Relationship Id="rId4" Type="http://schemas.openxmlformats.org/officeDocument/2006/relationships/hyperlink" Target="https://nff.org.uk/service-pupil-premium-guide"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www.covenantfund.org.uk/" TargetMode="External"/><Relationship Id="rId3" Type="http://schemas.openxmlformats.org/officeDocument/2006/relationships/hyperlink" Target="https://www.gov.uk/government/organisations/veterans-uk" TargetMode="External"/><Relationship Id="rId7" Type="http://schemas.openxmlformats.org/officeDocument/2006/relationships/hyperlink" Target="https://www.defencediscountservice.co.uk/" TargetMode="External"/><Relationship Id="rId2" Type="http://schemas.openxmlformats.org/officeDocument/2006/relationships/notesSlide" Target="../notesSlides/notesSlide35.xml"/><Relationship Id="rId1" Type="http://schemas.openxmlformats.org/officeDocument/2006/relationships/slideLayout" Target="../slideLayouts/slideLayout49.xml"/><Relationship Id="rId6" Type="http://schemas.openxmlformats.org/officeDocument/2006/relationships/hyperlink" Target="https://www.raf-ff.org.uk/" TargetMode="External"/><Relationship Id="rId5" Type="http://schemas.openxmlformats.org/officeDocument/2006/relationships/hyperlink" Target="https://aff.org.uk/" TargetMode="External"/><Relationship Id="rId4" Type="http://schemas.openxmlformats.org/officeDocument/2006/relationships/hyperlink" Target="https://nff.org.uk/" TargetMode="External"/><Relationship Id="rId9"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hyperlink" Target="mailto:armedforces@surreycc.gov.uk" TargetMode="External"/><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166" y="530352"/>
            <a:ext cx="9158166" cy="1143000"/>
          </a:xfrm>
        </p:spPr>
        <p:txBody>
          <a:bodyPr>
            <a:normAutofit fontScale="90000"/>
          </a:bodyPr>
          <a:lstStyle/>
          <a:p>
            <a:r>
              <a:rPr lang="en-GB" sz="4800" b="1" dirty="0" smtClean="0">
                <a:solidFill>
                  <a:srgbClr val="1C307E"/>
                </a:solidFill>
              </a:rPr>
              <a:t>Slides that need local information, speaker notes and logos </a:t>
            </a:r>
            <a:endParaRPr lang="en-GB" sz="4800" b="1" dirty="0">
              <a:solidFill>
                <a:srgbClr val="1C307E"/>
              </a:solidFill>
            </a:endParaRPr>
          </a:p>
        </p:txBody>
      </p:sp>
      <p:sp>
        <p:nvSpPr>
          <p:cNvPr id="6" name="Subtitle 2"/>
          <p:cNvSpPr txBox="1">
            <a:spLocks/>
          </p:cNvSpPr>
          <p:nvPr/>
        </p:nvSpPr>
        <p:spPr>
          <a:xfrm>
            <a:off x="1664208" y="2404241"/>
            <a:ext cx="6400800" cy="17526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smtClean="0"/>
              <a:t>2, 4, 7, 17, 18, 22, 23, 24, and 33</a:t>
            </a:r>
            <a:endParaRPr lang="en-US" dirty="0"/>
          </a:p>
        </p:txBody>
      </p:sp>
    </p:spTree>
    <p:extLst>
      <p:ext uri="{BB962C8B-B14F-4D97-AF65-F5344CB8AC3E}">
        <p14:creationId xmlns:p14="http://schemas.microsoft.com/office/powerpoint/2010/main" val="3404789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143000"/>
            <a:ext cx="7872413" cy="5434013"/>
          </a:xfrm>
        </p:spPr>
        <p:txBody>
          <a:bodyPr>
            <a:normAutofit/>
          </a:bodyPr>
          <a:lstStyle/>
          <a:p>
            <a:pPr marL="0" indent="0" algn="ctr">
              <a:buNone/>
            </a:pPr>
            <a:r>
              <a:rPr lang="en-GB" sz="2400" i="1" dirty="0">
                <a:latin typeface="Verdana" panose="020B0604030504040204" pitchFamily="34" charset="0"/>
                <a:ea typeface="Verdana" panose="020B0604030504040204" pitchFamily="34" charset="0"/>
                <a:cs typeface="Verdana" panose="020B0604030504040204" pitchFamily="34" charset="0"/>
              </a:rPr>
              <a:t>The Armed Forces Covenant is a promise from the nation ensuring that those who serve or who have served, and their families, are treated fairly.</a:t>
            </a:r>
          </a:p>
          <a:p>
            <a:pPr marL="0" indent="0">
              <a:buNone/>
            </a:pPr>
            <a:endParaRPr lang="en-US" sz="1050"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2400" i="1" dirty="0">
                <a:latin typeface="Verdana" panose="020B0604030504040204" pitchFamily="34" charset="0"/>
                <a:ea typeface="Verdana" panose="020B0604030504040204" pitchFamily="34" charset="0"/>
                <a:cs typeface="Verdana" panose="020B0604030504040204" pitchFamily="34" charset="0"/>
              </a:rPr>
              <a:t>“To those who proudly protect our nation, who do so with honour, courage and commitment, the Armed Forces Covenant is the nation’s commitment to you”</a:t>
            </a:r>
          </a:p>
          <a:p>
            <a:pPr marL="0" indent="0">
              <a:buNone/>
            </a:pPr>
            <a:endParaRPr lang="en-US" sz="1100" b="1" i="1"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2400" dirty="0">
                <a:latin typeface="Verdana" panose="020B0604030504040204" pitchFamily="34" charset="0"/>
                <a:ea typeface="Verdana" panose="020B0604030504040204" pitchFamily="34" charset="0"/>
                <a:cs typeface="Verdana" panose="020B0604030504040204" pitchFamily="34" charset="0"/>
              </a:rPr>
              <a:t>“Parity not priority”</a:t>
            </a:r>
          </a:p>
        </p:txBody>
      </p:sp>
      <p:sp>
        <p:nvSpPr>
          <p:cNvPr id="5" name="Title 1"/>
          <p:cNvSpPr>
            <a:spLocks noGrp="1"/>
          </p:cNvSpPr>
          <p:nvPr>
            <p:ph type="title" idx="4294967295"/>
          </p:nvPr>
        </p:nvSpPr>
        <p:spPr>
          <a:xfrm>
            <a:off x="-14288" y="0"/>
            <a:ext cx="9158288" cy="1143000"/>
          </a:xfrm>
        </p:spPr>
        <p:txBody>
          <a:bodyPr>
            <a:normAutofit/>
          </a:bodyPr>
          <a:lstStyle/>
          <a:p>
            <a:r>
              <a:rPr lang="en-GB" sz="4000" b="1" dirty="0">
                <a:solidFill>
                  <a:srgbClr val="1C307E"/>
                </a:solidFill>
                <a:latin typeface="Verdana" panose="020B0604030504040204" pitchFamily="34" charset="0"/>
                <a:ea typeface="Verdana" panose="020B0604030504040204" pitchFamily="34" charset="0"/>
                <a:cs typeface="Verdana" panose="020B0604030504040204" pitchFamily="34" charset="0"/>
              </a:rPr>
              <a:t>The Armed Forces Covenant</a:t>
            </a:r>
          </a:p>
        </p:txBody>
      </p:sp>
      <p:pic>
        <p:nvPicPr>
          <p:cNvPr id="6" name="Picture 59" descr="http://www.jtolds.com/images/equality-vs-equ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174" y="4766364"/>
            <a:ext cx="4105079" cy="1810176"/>
          </a:xfrm>
          <a:prstGeom prst="rect">
            <a:avLst/>
          </a:prstGeom>
          <a:noFill/>
          <a:ln w="25400">
            <a:solidFill>
              <a:srgbClr val="99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24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0" y="298106"/>
            <a:ext cx="9158166" cy="1143000"/>
          </a:xfrm>
        </p:spPr>
        <p:txBody>
          <a:bodyPr>
            <a:noAutofit/>
          </a:bodyPr>
          <a:lstStyle/>
          <a:p>
            <a:r>
              <a:rPr lang="en-GB" sz="4000" b="1" dirty="0">
                <a:solidFill>
                  <a:srgbClr val="1C307E"/>
                </a:solidFill>
                <a:latin typeface="Verdana" panose="020B0604030504040204" pitchFamily="34" charset="0"/>
                <a:ea typeface="Verdana" panose="020B0604030504040204" pitchFamily="34" charset="0"/>
                <a:cs typeface="Verdana" panose="020B0604030504040204" pitchFamily="34" charset="0"/>
              </a:rPr>
              <a:t>Who are the Armed Forces Community?</a:t>
            </a:r>
          </a:p>
        </p:txBody>
      </p:sp>
      <p:pic>
        <p:nvPicPr>
          <p:cNvPr id="11" name="Picture 2" descr="S:\Armed Forces Network\Communications and Documents\Pictures\Injured veteran in garden centre.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481959" y="3637883"/>
            <a:ext cx="2750283" cy="1882660"/>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9"/>
          <p:cNvPicPr>
            <a:picLocks noChangeAspect="1"/>
          </p:cNvPicPr>
          <p:nvPr/>
        </p:nvPicPr>
        <p:blipFill>
          <a:blip r:embed="rId4"/>
          <a:stretch>
            <a:fillRect/>
          </a:stretch>
        </p:blipFill>
        <p:spPr>
          <a:xfrm>
            <a:off x="1481959" y="1618346"/>
            <a:ext cx="2750283" cy="1848017"/>
          </a:xfrm>
          <a:prstGeom prst="rect">
            <a:avLst/>
          </a:prstGeom>
        </p:spPr>
      </p:pic>
      <p:pic>
        <p:nvPicPr>
          <p:cNvPr id="12" name="Picture 3" descr="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9083" y="1618346"/>
            <a:ext cx="2430954" cy="1850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xmlns="" id="{35CE429E-9546-476D-93AB-F0FF7056BB49}"/>
              </a:ext>
            </a:extLst>
          </p:cNvPr>
          <p:cNvPicPr>
            <a:picLocks noChangeAspect="1"/>
          </p:cNvPicPr>
          <p:nvPr/>
        </p:nvPicPr>
        <p:blipFill rotWithShape="1">
          <a:blip r:embed="rId6"/>
          <a:srcRect r="6171" b="130"/>
          <a:stretch/>
        </p:blipFill>
        <p:spPr>
          <a:xfrm>
            <a:off x="4579083" y="3647061"/>
            <a:ext cx="2430954" cy="1873482"/>
          </a:xfrm>
          <a:prstGeom prst="rect">
            <a:avLst/>
          </a:prstGeom>
        </p:spPr>
      </p:pic>
    </p:spTree>
    <p:extLst>
      <p:ext uri="{BB962C8B-B14F-4D97-AF65-F5344CB8AC3E}">
        <p14:creationId xmlns:p14="http://schemas.microsoft.com/office/powerpoint/2010/main" val="3826720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166" y="0"/>
            <a:ext cx="9158166" cy="1143000"/>
          </a:xfrm>
        </p:spPr>
        <p:txBody>
          <a:bodyPr>
            <a:normAutofit/>
          </a:bodyPr>
          <a:lstStyle/>
          <a:p>
            <a:r>
              <a:rPr lang="en-GB" sz="4000" b="1" dirty="0">
                <a:solidFill>
                  <a:srgbClr val="1C307E"/>
                </a:solidFill>
                <a:latin typeface="Verdana" panose="020B0604030504040204" pitchFamily="34" charset="0"/>
                <a:ea typeface="Verdana" panose="020B0604030504040204" pitchFamily="34" charset="0"/>
                <a:cs typeface="Verdana" panose="020B0604030504040204" pitchFamily="34" charset="0"/>
              </a:rPr>
              <a:t>Armed Forces</a:t>
            </a:r>
          </a:p>
        </p:txBody>
      </p:sp>
      <p:sp>
        <p:nvSpPr>
          <p:cNvPr id="3" name="Content Placeholder 2"/>
          <p:cNvSpPr>
            <a:spLocks noGrp="1"/>
          </p:cNvSpPr>
          <p:nvPr>
            <p:ph idx="1"/>
          </p:nvPr>
        </p:nvSpPr>
        <p:spPr>
          <a:xfrm>
            <a:off x="3114037" y="5553393"/>
            <a:ext cx="2901760" cy="858128"/>
          </a:xfrm>
        </p:spPr>
        <p:txBody>
          <a:bodyPr>
            <a:normAutofit/>
          </a:bodyPr>
          <a:lstStyle/>
          <a:p>
            <a:pPr marL="0" indent="0" algn="ctr">
              <a:buNone/>
              <a:defRPr/>
            </a:pPr>
            <a:r>
              <a:rPr lang="en-GB" sz="2400" dirty="0">
                <a:latin typeface="Verdana" panose="020B0604030504040204" pitchFamily="34" charset="0"/>
                <a:ea typeface="Verdana" panose="020B0604030504040204" pitchFamily="34" charset="0"/>
                <a:cs typeface="Verdana" panose="020B0604030504040204" pitchFamily="34" charset="0"/>
              </a:rPr>
              <a:t>Tri-Service on Parade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7672" y="1293126"/>
            <a:ext cx="6154490" cy="4104997"/>
          </a:xfrm>
          <a:prstGeom prst="rect">
            <a:avLst/>
          </a:prstGeom>
        </p:spPr>
      </p:pic>
    </p:spTree>
    <p:extLst>
      <p:ext uri="{BB962C8B-B14F-4D97-AF65-F5344CB8AC3E}">
        <p14:creationId xmlns:p14="http://schemas.microsoft.com/office/powerpoint/2010/main" val="2836139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64FD007-0275-480A-BA6F-53049FA13EC9}"/>
              </a:ext>
            </a:extLst>
          </p:cNvPr>
          <p:cNvSpPr/>
          <p:nvPr/>
        </p:nvSpPr>
        <p:spPr>
          <a:xfrm>
            <a:off x="424069" y="213559"/>
            <a:ext cx="7911547" cy="5878532"/>
          </a:xfrm>
          <a:prstGeom prst="rect">
            <a:avLst/>
          </a:prstGeom>
        </p:spPr>
        <p:txBody>
          <a:bodyPr wrap="square">
            <a:spAutoFit/>
          </a:bodyPr>
          <a:lstStyle/>
          <a:p>
            <a:pPr algn="ctr">
              <a:spcAft>
                <a:spcPts val="375"/>
              </a:spcAft>
            </a:pPr>
            <a:r>
              <a:rPr lang="en-GB" sz="4000" b="1" dirty="0">
                <a:solidFill>
                  <a:srgbClr val="1C307E"/>
                </a:solidFill>
                <a:latin typeface="Verdana" panose="020B0604030504040204" pitchFamily="34" charset="0"/>
                <a:ea typeface="Verdana" panose="020B0604030504040204" pitchFamily="34" charset="0"/>
                <a:cs typeface="Verdana" panose="020B0604030504040204" pitchFamily="34" charset="0"/>
              </a:rPr>
              <a:t>What is being done?</a:t>
            </a:r>
          </a:p>
          <a:p>
            <a:pPr>
              <a:spcAft>
                <a:spcPts val="375"/>
              </a:spcAft>
            </a:pPr>
            <a:endParaRPr lang="en-GB" b="1" dirty="0">
              <a:latin typeface="Verdana" panose="020B0604030504040204" pitchFamily="34" charset="0"/>
              <a:ea typeface="Verdana" panose="020B0604030504040204" pitchFamily="34" charset="0"/>
              <a:cs typeface="Verdana" panose="020B0604030504040204" pitchFamily="34" charset="0"/>
            </a:endParaRPr>
          </a:p>
          <a:p>
            <a:pPr>
              <a:spcAft>
                <a:spcPts val="375"/>
              </a:spcAft>
            </a:pPr>
            <a:r>
              <a:rPr lang="en-GB" sz="2400" dirty="0">
                <a:solidFill>
                  <a:srgbClr val="333333"/>
                </a:solidFill>
                <a:latin typeface="Verdana" panose="020B0604030504040204" pitchFamily="34" charset="0"/>
                <a:ea typeface="Verdana" panose="020B0604030504040204" pitchFamily="34" charset="0"/>
                <a:cs typeface="Verdana" panose="020B0604030504040204" pitchFamily="34" charset="0"/>
              </a:rPr>
              <a:t>The Covenant focusses on helping members of the armed forces community have the same access to government and commercial services and products as any other citizen.</a:t>
            </a:r>
            <a:endParaRPr lang="en-GB" sz="2400" dirty="0">
              <a:latin typeface="Verdana" panose="020B0604030504040204" pitchFamily="34" charset="0"/>
              <a:ea typeface="Verdana" panose="020B0604030504040204" pitchFamily="34" charset="0"/>
              <a:cs typeface="Verdana" panose="020B0604030504040204" pitchFamily="34" charset="0"/>
            </a:endParaRPr>
          </a:p>
          <a:p>
            <a:pPr>
              <a:spcAft>
                <a:spcPts val="375"/>
              </a:spcAft>
            </a:pPr>
            <a:r>
              <a:rPr lang="en-GB" sz="2400" dirty="0">
                <a:solidFill>
                  <a:srgbClr val="333333"/>
                </a:solidFill>
                <a:latin typeface="Verdana" panose="020B0604030504040204" pitchFamily="34" charset="0"/>
                <a:ea typeface="Verdana" panose="020B0604030504040204" pitchFamily="34" charset="0"/>
                <a:cs typeface="Verdana" panose="020B0604030504040204" pitchFamily="34" charset="0"/>
              </a:rPr>
              <a:t>This support</a:t>
            </a:r>
            <a:r>
              <a:rPr lang="en-GB" sz="24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GB" sz="2400" dirty="0">
                <a:solidFill>
                  <a:srgbClr val="333333"/>
                </a:solidFill>
                <a:latin typeface="Verdana" panose="020B0604030504040204" pitchFamily="34" charset="0"/>
                <a:ea typeface="Verdana" panose="020B0604030504040204" pitchFamily="34" charset="0"/>
                <a:cs typeface="Verdana" panose="020B0604030504040204" pitchFamily="34" charset="0"/>
              </a:rPr>
              <a:t>is provided in a number of areas including:</a:t>
            </a:r>
            <a:endParaRPr lang="en-GB" sz="2400" dirty="0">
              <a:latin typeface="Verdana" panose="020B0604030504040204" pitchFamily="34" charset="0"/>
              <a:ea typeface="Verdana" panose="020B0604030504040204" pitchFamily="34" charset="0"/>
              <a:cs typeface="Verdana" panose="020B0604030504040204" pitchFamily="34" charset="0"/>
            </a:endParaRPr>
          </a:p>
          <a:p>
            <a:pPr marL="342900" lvl="0" indent="-342900">
              <a:spcAft>
                <a:spcPts val="375"/>
              </a:spcAft>
              <a:buSzPts val="1000"/>
              <a:buFont typeface="Symbol" panose="05050102010706020507" pitchFamily="18" charset="2"/>
              <a:buChar char=""/>
              <a:tabLst>
                <a:tab pos="457200" algn="l"/>
              </a:tabLst>
            </a:pPr>
            <a:r>
              <a:rPr lang="en-GB" sz="2400" dirty="0">
                <a:solidFill>
                  <a:srgbClr val="333333"/>
                </a:solidFill>
                <a:latin typeface="Verdana" panose="020B0604030504040204" pitchFamily="34" charset="0"/>
                <a:ea typeface="Verdana" panose="020B0604030504040204" pitchFamily="34" charset="0"/>
                <a:cs typeface="Verdana" panose="020B0604030504040204" pitchFamily="34" charset="0"/>
              </a:rPr>
              <a:t>Education and family well-being – school places</a:t>
            </a:r>
          </a:p>
          <a:p>
            <a:pPr marL="342900" lvl="0" indent="-342900">
              <a:spcAft>
                <a:spcPts val="375"/>
              </a:spcAft>
              <a:buSzPts val="1000"/>
              <a:buFont typeface="Symbol" panose="05050102010706020507" pitchFamily="18" charset="2"/>
              <a:buChar char=""/>
              <a:tabLst>
                <a:tab pos="457200" algn="l"/>
              </a:tabLst>
            </a:pPr>
            <a:r>
              <a:rPr lang="en-GB" sz="2400" dirty="0">
                <a:solidFill>
                  <a:srgbClr val="333333"/>
                </a:solidFill>
                <a:latin typeface="Verdana" panose="020B0604030504040204" pitchFamily="34" charset="0"/>
                <a:ea typeface="Verdana" panose="020B0604030504040204" pitchFamily="34" charset="0"/>
                <a:cs typeface="Verdana" panose="020B0604030504040204" pitchFamily="34" charset="0"/>
              </a:rPr>
              <a:t>Home owning</a:t>
            </a:r>
          </a:p>
          <a:p>
            <a:pPr marL="342900" lvl="0" indent="-342900">
              <a:spcAft>
                <a:spcPts val="375"/>
              </a:spcAft>
              <a:buSzPts val="1000"/>
              <a:buFont typeface="Symbol" panose="05050102010706020507" pitchFamily="18" charset="2"/>
              <a:buChar char=""/>
              <a:tabLst>
                <a:tab pos="457200" algn="l"/>
              </a:tabLst>
            </a:pPr>
            <a:r>
              <a:rPr lang="en-GB" sz="2400" dirty="0">
                <a:solidFill>
                  <a:srgbClr val="333333"/>
                </a:solidFill>
                <a:latin typeface="Verdana" panose="020B0604030504040204" pitchFamily="34" charset="0"/>
                <a:ea typeface="Verdana" panose="020B0604030504040204" pitchFamily="34" charset="0"/>
                <a:cs typeface="Verdana" panose="020B0604030504040204" pitchFamily="34" charset="0"/>
              </a:rPr>
              <a:t>Employment advice – starting a new career</a:t>
            </a:r>
          </a:p>
          <a:p>
            <a:pPr marL="342900" lvl="0" indent="-342900">
              <a:spcAft>
                <a:spcPts val="375"/>
              </a:spcAft>
              <a:buSzPts val="1000"/>
              <a:buFont typeface="Symbol" panose="05050102010706020507" pitchFamily="18" charset="2"/>
              <a:buChar char=""/>
              <a:tabLst>
                <a:tab pos="457200" algn="l"/>
              </a:tabLst>
            </a:pPr>
            <a:r>
              <a:rPr lang="en-GB" sz="2400" dirty="0">
                <a:solidFill>
                  <a:srgbClr val="333333"/>
                </a:solidFill>
                <a:latin typeface="Verdana" panose="020B0604030504040204" pitchFamily="34" charset="0"/>
                <a:ea typeface="Verdana" panose="020B0604030504040204" pitchFamily="34" charset="0"/>
                <a:cs typeface="Verdana" panose="020B0604030504040204" pitchFamily="34" charset="0"/>
              </a:rPr>
              <a:t>Access to Healthcare – waiting lists</a:t>
            </a:r>
          </a:p>
          <a:p>
            <a:pPr marL="342900" lvl="0" indent="-342900">
              <a:spcAft>
                <a:spcPts val="375"/>
              </a:spcAft>
              <a:buSzPts val="1000"/>
              <a:buFont typeface="Symbol" panose="05050102010706020507" pitchFamily="18" charset="2"/>
              <a:buChar char=""/>
              <a:tabLst>
                <a:tab pos="457200" algn="l"/>
              </a:tabLst>
            </a:pPr>
            <a:r>
              <a:rPr lang="en-GB" sz="2400" dirty="0">
                <a:solidFill>
                  <a:srgbClr val="333333"/>
                </a:solidFill>
                <a:latin typeface="Verdana" panose="020B0604030504040204" pitchFamily="34" charset="0"/>
                <a:ea typeface="Verdana" panose="020B0604030504040204" pitchFamily="34" charset="0"/>
                <a:cs typeface="Verdana" panose="020B0604030504040204" pitchFamily="34" charset="0"/>
              </a:rPr>
              <a:t>Financial assistance </a:t>
            </a:r>
          </a:p>
          <a:p>
            <a:pPr marL="342900" lvl="0" indent="-342900">
              <a:spcAft>
                <a:spcPts val="375"/>
              </a:spcAft>
              <a:buSzPts val="1000"/>
              <a:buFont typeface="Symbol" panose="05050102010706020507" pitchFamily="18" charset="2"/>
              <a:buChar char=""/>
              <a:tabLst>
                <a:tab pos="457200" algn="l"/>
              </a:tabLst>
            </a:pPr>
            <a:r>
              <a:rPr lang="en-GB" sz="2400" dirty="0">
                <a:solidFill>
                  <a:srgbClr val="333333"/>
                </a:solidFill>
                <a:latin typeface="Verdana" panose="020B0604030504040204" pitchFamily="34" charset="0"/>
                <a:ea typeface="Verdana" panose="020B0604030504040204" pitchFamily="34" charset="0"/>
                <a:cs typeface="Verdana" panose="020B0604030504040204" pitchFamily="34" charset="0"/>
              </a:rPr>
              <a:t>Discount schemes</a:t>
            </a:r>
            <a:endParaRPr lang="en-GB" sz="2400" dirty="0">
              <a:solidFill>
                <a:srgbClr val="333333"/>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17537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8869B78F-4E66-42E4-ABF8-B4A3494F1FD8}"/>
              </a:ext>
            </a:extLst>
          </p:cNvPr>
          <p:cNvSpPr/>
          <p:nvPr/>
        </p:nvSpPr>
        <p:spPr>
          <a:xfrm>
            <a:off x="821635" y="398649"/>
            <a:ext cx="7991061" cy="5273238"/>
          </a:xfrm>
          <a:prstGeom prst="rect">
            <a:avLst/>
          </a:prstGeom>
        </p:spPr>
        <p:txBody>
          <a:bodyPr wrap="square">
            <a:spAutoFit/>
          </a:bodyPr>
          <a:lstStyle/>
          <a:p>
            <a:pPr algn="ctr">
              <a:spcBef>
                <a:spcPts val="1315"/>
              </a:spcBef>
              <a:spcAft>
                <a:spcPts val="375"/>
              </a:spcAft>
            </a:pPr>
            <a:r>
              <a:rPr lang="en-GB" sz="4000" b="1" dirty="0">
                <a:solidFill>
                  <a:srgbClr val="1C307E"/>
                </a:solidFill>
                <a:latin typeface="Verdana" panose="020B0604030504040204" pitchFamily="34" charset="0"/>
                <a:ea typeface="Verdana" panose="020B0604030504040204" pitchFamily="34" charset="0"/>
                <a:cs typeface="Verdana" panose="020B0604030504040204" pitchFamily="34" charset="0"/>
              </a:rPr>
              <a:t>Who is involved?</a:t>
            </a:r>
          </a:p>
          <a:p>
            <a:pPr>
              <a:spcAft>
                <a:spcPts val="375"/>
              </a:spcAft>
            </a:pPr>
            <a:endParaRPr lang="en-GB" sz="2400" dirty="0">
              <a:latin typeface="Verdana" panose="020B0604030504040204" pitchFamily="34" charset="0"/>
              <a:ea typeface="Verdana" panose="020B0604030504040204" pitchFamily="34" charset="0"/>
              <a:cs typeface="Verdana" panose="020B0604030504040204" pitchFamily="34" charset="0"/>
            </a:endParaRPr>
          </a:p>
          <a:p>
            <a:pPr marL="342900" lvl="0" indent="-342900">
              <a:spcAft>
                <a:spcPts val="375"/>
              </a:spcAft>
              <a:buSzPts val="1000"/>
              <a:buFont typeface="Symbol" panose="05050102010706020507" pitchFamily="18" charset="2"/>
              <a:buChar char=""/>
              <a:tabLst>
                <a:tab pos="457200" algn="l"/>
              </a:tabLst>
            </a:pPr>
            <a:r>
              <a:rPr lang="en-GB" sz="2400" dirty="0">
                <a:solidFill>
                  <a:srgbClr val="333333"/>
                </a:solidFill>
                <a:latin typeface="Verdana" panose="020B0604030504040204" pitchFamily="34" charset="0"/>
                <a:ea typeface="Verdana" panose="020B0604030504040204" pitchFamily="34" charset="0"/>
                <a:cs typeface="Verdana" panose="020B0604030504040204" pitchFamily="34" charset="0"/>
              </a:rPr>
              <a:t>Central Government</a:t>
            </a:r>
          </a:p>
          <a:p>
            <a:pPr marL="342900" lvl="0" indent="-342900">
              <a:spcAft>
                <a:spcPts val="375"/>
              </a:spcAft>
              <a:buSzPts val="1000"/>
              <a:buFont typeface="Symbol" panose="05050102010706020507" pitchFamily="18" charset="2"/>
              <a:buChar char=""/>
              <a:tabLst>
                <a:tab pos="457200" algn="l"/>
              </a:tabLst>
            </a:pPr>
            <a:r>
              <a:rPr lang="en-GB" sz="2400" dirty="0">
                <a:solidFill>
                  <a:srgbClr val="333333"/>
                </a:solidFill>
                <a:latin typeface="Verdana" panose="020B0604030504040204" pitchFamily="34" charset="0"/>
                <a:ea typeface="Verdana" panose="020B0604030504040204" pitchFamily="34" charset="0"/>
                <a:cs typeface="Verdana" panose="020B0604030504040204" pitchFamily="34" charset="0"/>
              </a:rPr>
              <a:t>Royal Navy, British Army, Royal Air Force</a:t>
            </a:r>
          </a:p>
          <a:p>
            <a:pPr marL="342900" lvl="0" indent="-342900">
              <a:spcAft>
                <a:spcPts val="375"/>
              </a:spcAft>
              <a:buSzPts val="1000"/>
              <a:buFont typeface="Symbol" panose="05050102010706020507" pitchFamily="18" charset="2"/>
              <a:buChar char=""/>
              <a:tabLst>
                <a:tab pos="457200" algn="l"/>
              </a:tabLst>
            </a:pPr>
            <a:r>
              <a:rPr lang="en-GB" sz="2400" dirty="0" smtClean="0">
                <a:solidFill>
                  <a:srgbClr val="333333"/>
                </a:solidFill>
                <a:latin typeface="Verdana" panose="020B0604030504040204" pitchFamily="34" charset="0"/>
                <a:ea typeface="Verdana" panose="020B0604030504040204" pitchFamily="34" charset="0"/>
                <a:cs typeface="Verdana" panose="020B0604030504040204" pitchFamily="34" charset="0"/>
              </a:rPr>
              <a:t>3,000+ Businesses </a:t>
            </a:r>
            <a:r>
              <a:rPr lang="en-GB" sz="2400" dirty="0">
                <a:solidFill>
                  <a:srgbClr val="333333"/>
                </a:solidFill>
                <a:latin typeface="Verdana" panose="020B0604030504040204" pitchFamily="34" charset="0"/>
                <a:ea typeface="Verdana" panose="020B0604030504040204" pitchFamily="34" charset="0"/>
                <a:cs typeface="Verdana" panose="020B0604030504040204" pitchFamily="34" charset="0"/>
              </a:rPr>
              <a:t>of all sizes</a:t>
            </a:r>
          </a:p>
          <a:p>
            <a:pPr marL="342900" lvl="0" indent="-342900">
              <a:spcAft>
                <a:spcPts val="375"/>
              </a:spcAft>
              <a:buSzPts val="1000"/>
              <a:buFont typeface="Symbol" panose="05050102010706020507" pitchFamily="18" charset="2"/>
              <a:buChar char=""/>
              <a:tabLst>
                <a:tab pos="457200" algn="l"/>
              </a:tabLst>
            </a:pPr>
            <a:r>
              <a:rPr lang="en-GB" sz="2400" dirty="0">
                <a:solidFill>
                  <a:srgbClr val="333333"/>
                </a:solidFill>
                <a:latin typeface="Verdana" panose="020B0604030504040204" pitchFamily="34" charset="0"/>
                <a:ea typeface="Verdana" panose="020B0604030504040204" pitchFamily="34" charset="0"/>
                <a:cs typeface="Verdana" panose="020B0604030504040204" pitchFamily="34" charset="0"/>
              </a:rPr>
              <a:t>Local Government</a:t>
            </a:r>
          </a:p>
          <a:p>
            <a:pPr marL="342900" lvl="0" indent="-342900">
              <a:spcAft>
                <a:spcPts val="375"/>
              </a:spcAft>
              <a:buSzPts val="1000"/>
              <a:buFont typeface="Symbol" panose="05050102010706020507" pitchFamily="18" charset="2"/>
              <a:buChar char=""/>
              <a:tabLst>
                <a:tab pos="457200" algn="l"/>
              </a:tabLst>
            </a:pPr>
            <a:r>
              <a:rPr lang="en-GB" sz="2400" dirty="0">
                <a:solidFill>
                  <a:srgbClr val="333333"/>
                </a:solidFill>
                <a:latin typeface="Verdana" panose="020B0604030504040204" pitchFamily="34" charset="0"/>
                <a:ea typeface="Verdana" panose="020B0604030504040204" pitchFamily="34" charset="0"/>
                <a:cs typeface="Verdana" panose="020B0604030504040204" pitchFamily="34" charset="0"/>
              </a:rPr>
              <a:t>Service Charities</a:t>
            </a:r>
          </a:p>
          <a:p>
            <a:pPr marL="342900" lvl="0" indent="-342900">
              <a:spcAft>
                <a:spcPts val="375"/>
              </a:spcAft>
              <a:buSzPts val="1000"/>
              <a:buFont typeface="Symbol" panose="05050102010706020507" pitchFamily="18" charset="2"/>
              <a:buChar char=""/>
              <a:tabLst>
                <a:tab pos="457200" algn="l"/>
              </a:tabLst>
            </a:pPr>
            <a:r>
              <a:rPr lang="en-GB" sz="2400" dirty="0">
                <a:solidFill>
                  <a:srgbClr val="333333"/>
                </a:solidFill>
                <a:latin typeface="Verdana" panose="020B0604030504040204" pitchFamily="34" charset="0"/>
                <a:ea typeface="Verdana" panose="020B0604030504040204" pitchFamily="34" charset="0"/>
                <a:cs typeface="Verdana" panose="020B0604030504040204" pitchFamily="34" charset="0"/>
              </a:rPr>
              <a:t>Communities</a:t>
            </a:r>
          </a:p>
          <a:p>
            <a:pPr marL="342900" lvl="0" indent="-342900">
              <a:spcAft>
                <a:spcPts val="375"/>
              </a:spcAft>
              <a:buSzPts val="1000"/>
              <a:buFont typeface="Symbol" panose="05050102010706020507" pitchFamily="18" charset="2"/>
              <a:buChar char=""/>
              <a:tabLst>
                <a:tab pos="457200" algn="l"/>
              </a:tabLst>
            </a:pPr>
            <a:r>
              <a:rPr lang="en-GB" sz="2400" dirty="0">
                <a:solidFill>
                  <a:srgbClr val="333333"/>
                </a:solidFill>
                <a:latin typeface="Verdana" panose="020B0604030504040204" pitchFamily="34" charset="0"/>
                <a:ea typeface="Verdana" panose="020B0604030504040204" pitchFamily="34" charset="0"/>
                <a:cs typeface="Verdana" panose="020B0604030504040204" pitchFamily="34" charset="0"/>
              </a:rPr>
              <a:t>Cadet forces and their adult volunteers</a:t>
            </a:r>
          </a:p>
          <a:p>
            <a:pPr marL="342900" lvl="0" indent="-342900">
              <a:spcAft>
                <a:spcPts val="375"/>
              </a:spcAft>
              <a:buSzPts val="1000"/>
              <a:buFont typeface="Symbol" panose="05050102010706020507" pitchFamily="18" charset="2"/>
              <a:buChar char=""/>
              <a:tabLst>
                <a:tab pos="457200" algn="l"/>
              </a:tabLst>
            </a:pPr>
            <a:endParaRPr lang="en-GB" sz="2400" dirty="0">
              <a:solidFill>
                <a:srgbClr val="333333"/>
              </a:solidFill>
              <a:effectLst/>
              <a:latin typeface="Verdana" panose="020B0604030504040204" pitchFamily="34" charset="0"/>
              <a:ea typeface="Verdana" panose="020B0604030504040204" pitchFamily="34" charset="0"/>
              <a:cs typeface="Verdana" panose="020B0604030504040204" pitchFamily="34" charset="0"/>
            </a:endParaRPr>
          </a:p>
          <a:p>
            <a:pPr marL="342900" lvl="0" indent="-342900">
              <a:spcAft>
                <a:spcPts val="375"/>
              </a:spcAft>
              <a:buSzPts val="1000"/>
              <a:buFont typeface="Symbol" panose="05050102010706020507" pitchFamily="18" charset="2"/>
              <a:buChar char=""/>
              <a:tabLst>
                <a:tab pos="457200" algn="l"/>
              </a:tabLst>
            </a:pPr>
            <a:r>
              <a:rPr lang="en-GB" sz="2400" b="1" dirty="0">
                <a:solidFill>
                  <a:srgbClr val="333333"/>
                </a:solidFill>
                <a:latin typeface="Verdana" panose="020B0604030504040204" pitchFamily="34" charset="0"/>
                <a:ea typeface="Verdana" panose="020B0604030504040204" pitchFamily="34" charset="0"/>
                <a:cs typeface="Verdana" panose="020B0604030504040204" pitchFamily="34" charset="0"/>
                <a:hlinkClick r:id="rId3"/>
              </a:rPr>
              <a:t>www.armedforcescovenant.gov.uk</a:t>
            </a:r>
            <a:endParaRPr lang="en-GB" sz="2400" b="1" dirty="0">
              <a:solidFill>
                <a:srgbClr val="333333"/>
              </a:solidFill>
              <a:latin typeface="Verdana" panose="020B0604030504040204" pitchFamily="34" charset="0"/>
              <a:ea typeface="Verdana" panose="020B0604030504040204" pitchFamily="34" charset="0"/>
              <a:cs typeface="Verdana" panose="020B0604030504040204" pitchFamily="34" charset="0"/>
            </a:endParaRPr>
          </a:p>
          <a:p>
            <a:pPr marL="342900" lvl="0" indent="-342900">
              <a:spcAft>
                <a:spcPts val="375"/>
              </a:spcAft>
              <a:buSzPts val="1000"/>
              <a:buFont typeface="Symbol" panose="05050102010706020507" pitchFamily="18" charset="2"/>
              <a:buChar char=""/>
              <a:tabLst>
                <a:tab pos="457200" algn="l"/>
              </a:tabLst>
            </a:pPr>
            <a:endParaRPr lang="en-GB" sz="2000" dirty="0">
              <a:solidFill>
                <a:srgbClr val="333333"/>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53130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98FABDD0-9F39-40FF-979F-681801561AA2}"/>
              </a:ext>
            </a:extLst>
          </p:cNvPr>
          <p:cNvSpPr/>
          <p:nvPr/>
        </p:nvSpPr>
        <p:spPr>
          <a:xfrm>
            <a:off x="530087" y="263887"/>
            <a:ext cx="8136835" cy="6594113"/>
          </a:xfrm>
          <a:prstGeom prst="rect">
            <a:avLst/>
          </a:prstGeom>
        </p:spPr>
        <p:txBody>
          <a:bodyPr wrap="square">
            <a:spAutoFit/>
          </a:bodyPr>
          <a:lstStyle/>
          <a:p>
            <a:pPr algn="ctr"/>
            <a:r>
              <a:rPr lang="en-GB" sz="4000" b="1" dirty="0">
                <a:solidFill>
                  <a:srgbClr val="1C307E"/>
                </a:solidFill>
                <a:latin typeface="Verdana" panose="020B0604030504040204" pitchFamily="34" charset="0"/>
                <a:ea typeface="Verdana" panose="020B0604030504040204" pitchFamily="34" charset="0"/>
                <a:cs typeface="Verdana" panose="020B0604030504040204" pitchFamily="34" charset="0"/>
              </a:rPr>
              <a:t>Civilian-Military Partnership Boards</a:t>
            </a:r>
          </a:p>
          <a:p>
            <a:pPr marL="571500" indent="-571500">
              <a:buFont typeface="Arial" panose="020B0604020202020204" pitchFamily="34" charset="0"/>
              <a:buChar char="•"/>
            </a:pPr>
            <a:endParaRPr lang="en-GB" sz="1050" b="1" dirty="0">
              <a:solidFill>
                <a:srgbClr val="1C307E"/>
              </a:solidFill>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GB" dirty="0">
                <a:latin typeface="Verdana" panose="020B0604030504040204" pitchFamily="34" charset="0"/>
                <a:ea typeface="Verdana" panose="020B0604030504040204" pitchFamily="34" charset="0"/>
                <a:cs typeface="Verdana" panose="020B0604030504040204" pitchFamily="34" charset="0"/>
              </a:rPr>
              <a:t>Provide a strategic link within partner organisations with regard to the Armed Forces Covenant</a:t>
            </a:r>
          </a:p>
          <a:p>
            <a:pPr marL="285750" lvl="0" indent="-285750">
              <a:buFont typeface="Arial" panose="020B0604020202020204" pitchFamily="34" charset="0"/>
              <a:buChar char="•"/>
            </a:pPr>
            <a:r>
              <a:rPr lang="en-GB" dirty="0">
                <a:latin typeface="Verdana" panose="020B0604030504040204" pitchFamily="34" charset="0"/>
                <a:ea typeface="Verdana" panose="020B0604030504040204" pitchFamily="34" charset="0"/>
                <a:cs typeface="Verdana" panose="020B0604030504040204" pitchFamily="34" charset="0"/>
              </a:rPr>
              <a:t>Give strategic direction in order to strengthen links between communities and the Military</a:t>
            </a:r>
          </a:p>
          <a:p>
            <a:pPr marL="285750" lvl="0" indent="-285750">
              <a:buFont typeface="Arial" panose="020B0604020202020204" pitchFamily="34" charset="0"/>
              <a:buChar char="•"/>
            </a:pPr>
            <a:r>
              <a:rPr lang="en-GB" dirty="0">
                <a:latin typeface="Verdana" panose="020B0604030504040204" pitchFamily="34" charset="0"/>
                <a:ea typeface="Verdana" panose="020B0604030504040204" pitchFamily="34" charset="0"/>
                <a:cs typeface="Verdana" panose="020B0604030504040204" pitchFamily="34" charset="0"/>
              </a:rPr>
              <a:t>Champion the Armed Forces and honour the commitment given by the men and women of the Armed Forces</a:t>
            </a:r>
          </a:p>
          <a:p>
            <a:pPr marL="285750" lvl="0" indent="-285750">
              <a:buFont typeface="Arial" panose="020B0604020202020204" pitchFamily="34" charset="0"/>
              <a:buChar char="•"/>
            </a:pPr>
            <a:r>
              <a:rPr lang="en-GB" dirty="0">
                <a:latin typeface="Verdana" panose="020B0604030504040204" pitchFamily="34" charset="0"/>
                <a:ea typeface="Verdana" panose="020B0604030504040204" pitchFamily="34" charset="0"/>
                <a:cs typeface="Verdana" panose="020B0604030504040204" pitchFamily="34" charset="0"/>
              </a:rPr>
              <a:t>Review the work of the Armed Forces Covenant on an annual basis</a:t>
            </a:r>
          </a:p>
          <a:p>
            <a:pPr marL="285750" lvl="0" indent="-285750">
              <a:buFont typeface="Arial" panose="020B0604020202020204" pitchFamily="34" charset="0"/>
              <a:buChar char="•"/>
            </a:pPr>
            <a:r>
              <a:rPr lang="en-GB" dirty="0">
                <a:latin typeface="Verdana" panose="020B0604030504040204" pitchFamily="34" charset="0"/>
                <a:ea typeface="Verdana" panose="020B0604030504040204" pitchFamily="34" charset="0"/>
                <a:cs typeface="Verdana" panose="020B0604030504040204" pitchFamily="34" charset="0"/>
              </a:rPr>
              <a:t>Acknowledge and promote the valued role Reservists play within the community</a:t>
            </a:r>
          </a:p>
          <a:p>
            <a:pPr marL="285750" lvl="0" indent="-285750">
              <a:buFont typeface="Arial" panose="020B0604020202020204" pitchFamily="34" charset="0"/>
              <a:buChar char="•"/>
            </a:pPr>
            <a:r>
              <a:rPr lang="en-GB" dirty="0">
                <a:latin typeface="Verdana" panose="020B0604030504040204" pitchFamily="34" charset="0"/>
                <a:ea typeface="Verdana" panose="020B0604030504040204" pitchFamily="34" charset="0"/>
                <a:cs typeface="Verdana" panose="020B0604030504040204" pitchFamily="34" charset="0"/>
              </a:rPr>
              <a:t>Encourage recognition and remembrance of the role played by the Armed Forces</a:t>
            </a:r>
          </a:p>
          <a:p>
            <a:pPr marL="285750" lvl="0" indent="-285750">
              <a:buFont typeface="Arial" panose="020B0604020202020204" pitchFamily="34" charset="0"/>
              <a:buChar char="•"/>
            </a:pPr>
            <a:r>
              <a:rPr lang="en-GB" dirty="0">
                <a:latin typeface="Verdana" panose="020B0604030504040204" pitchFamily="34" charset="0"/>
                <a:ea typeface="Verdana" panose="020B0604030504040204" pitchFamily="34" charset="0"/>
                <a:cs typeface="Verdana" panose="020B0604030504040204" pitchFamily="34" charset="0"/>
              </a:rPr>
              <a:t>Work collaboratively with the task groups and act as final arbiter </a:t>
            </a:r>
          </a:p>
          <a:p>
            <a:pPr marL="571500" indent="-571500">
              <a:buFont typeface="Arial" panose="020B0604020202020204" pitchFamily="34" charset="0"/>
              <a:buChar char="•"/>
            </a:pPr>
            <a:endParaRPr lang="en-GB" b="1" dirty="0">
              <a:solidFill>
                <a:srgbClr val="1C307E"/>
              </a:solidFill>
              <a:latin typeface="Verdana" panose="020B0604030504040204" pitchFamily="34" charset="0"/>
              <a:ea typeface="Verdana" panose="020B0604030504040204" pitchFamily="34" charset="0"/>
              <a:cs typeface="Verdana" panose="020B0604030504040204" pitchFamily="34" charset="0"/>
            </a:endParaRPr>
          </a:p>
          <a:p>
            <a:pPr marL="571500" indent="-571500">
              <a:buFont typeface="Arial" panose="020B0604020202020204" pitchFamily="34" charset="0"/>
              <a:buChar char="•"/>
            </a:pPr>
            <a:endParaRPr lang="en-GB" sz="4000" b="1" dirty="0">
              <a:solidFill>
                <a:srgbClr val="1C307E"/>
              </a:solidFill>
              <a:latin typeface="Verdana" panose="020B0604030504040204" pitchFamily="34" charset="0"/>
              <a:ea typeface="Verdana" panose="020B0604030504040204" pitchFamily="34" charset="0"/>
              <a:cs typeface="Verdana" panose="020B0604030504040204" pitchFamily="34" charset="0"/>
            </a:endParaRPr>
          </a:p>
          <a:p>
            <a:pPr marL="571500" indent="-571500">
              <a:buFont typeface="Arial" panose="020B0604020202020204" pitchFamily="34" charset="0"/>
              <a:buChar char="•"/>
            </a:pPr>
            <a:endParaRPr lang="en-GB" sz="4000" b="1" dirty="0">
              <a:solidFill>
                <a:srgbClr val="1C307E"/>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2" descr="image001">
            <a:extLst>
              <a:ext uri="{FF2B5EF4-FFF2-40B4-BE49-F238E27FC236}">
                <a16:creationId xmlns:a16="http://schemas.microsoft.com/office/drawing/2014/main" xmlns="" id="{1184CFEF-442E-499E-8941-100F556D52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1781" y="5511748"/>
            <a:ext cx="2691394" cy="121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xmlns="" id="{70781F29-42C1-47A3-945B-9DD55084AE44}"/>
              </a:ext>
            </a:extLst>
          </p:cNvPr>
          <p:cNvPicPr>
            <a:picLocks noChangeAspect="1"/>
          </p:cNvPicPr>
          <p:nvPr/>
        </p:nvPicPr>
        <p:blipFill>
          <a:blip r:embed="rId4"/>
          <a:stretch>
            <a:fillRect/>
          </a:stretch>
        </p:blipFill>
        <p:spPr>
          <a:xfrm>
            <a:off x="223024" y="5511748"/>
            <a:ext cx="2691393" cy="1213918"/>
          </a:xfrm>
          <a:prstGeom prst="rect">
            <a:avLst/>
          </a:prstGeom>
        </p:spPr>
      </p:pic>
    </p:spTree>
    <p:extLst>
      <p:ext uri="{BB962C8B-B14F-4D97-AF65-F5344CB8AC3E}">
        <p14:creationId xmlns:p14="http://schemas.microsoft.com/office/powerpoint/2010/main" val="261349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166" y="0"/>
            <a:ext cx="9158166" cy="1143000"/>
          </a:xfrm>
        </p:spPr>
        <p:txBody>
          <a:bodyPr>
            <a:noAutofit/>
          </a:bodyPr>
          <a:lstStyle/>
          <a:p>
            <a:r>
              <a:rPr lang="en-GB" sz="3400" b="1" dirty="0">
                <a:solidFill>
                  <a:srgbClr val="1C307E"/>
                </a:solidFill>
                <a:latin typeface="Verdana" panose="020B0604030504040204" pitchFamily="34" charset="0"/>
                <a:ea typeface="Verdana" panose="020B0604030504040204" pitchFamily="34" charset="0"/>
                <a:cs typeface="Verdana" panose="020B0604030504040204" pitchFamily="34" charset="0"/>
              </a:rPr>
              <a:t>Armed Forces Personnel Restructure</a:t>
            </a:r>
          </a:p>
        </p:txBody>
      </p:sp>
      <p:sp>
        <p:nvSpPr>
          <p:cNvPr id="6" name="TextBox 5"/>
          <p:cNvSpPr txBox="1"/>
          <p:nvPr/>
        </p:nvSpPr>
        <p:spPr>
          <a:xfrm>
            <a:off x="7463195" y="1548972"/>
            <a:ext cx="1028931" cy="362062"/>
          </a:xfrm>
          <a:prstGeom prst="rect">
            <a:avLst/>
          </a:prstGeom>
          <a:solidFill>
            <a:srgbClr val="FFFFFF"/>
          </a:solidFill>
        </p:spPr>
        <p:txBody>
          <a:bodyPr wrap="none" lIns="114996" tIns="57360" rIns="114996" bIns="57360" rtlCol="0">
            <a:spAutoFit/>
          </a:bodyPr>
          <a:lstStyle/>
          <a:p>
            <a:pPr algn="ctr" defTabSz="914400" fontAlgn="base">
              <a:spcBef>
                <a:spcPct val="50000"/>
              </a:spcBef>
              <a:spcAft>
                <a:spcPct val="0"/>
              </a:spcAft>
              <a:defRPr/>
            </a:pPr>
            <a:r>
              <a:rPr lang="en-GB" sz="1600" b="1" kern="0" dirty="0">
                <a:solidFill>
                  <a:prstClr val="black"/>
                </a:solidFill>
                <a:latin typeface="Arial" charset="0"/>
              </a:rPr>
              <a:t>Reserve</a:t>
            </a:r>
            <a:endParaRPr lang="en-GB" sz="2100" b="1" kern="0" dirty="0">
              <a:solidFill>
                <a:prstClr val="black"/>
              </a:solidFill>
              <a:latin typeface="Arial" charset="0"/>
            </a:endParaRPr>
          </a:p>
        </p:txBody>
      </p:sp>
      <p:sp>
        <p:nvSpPr>
          <p:cNvPr id="7" name="TextBox 6"/>
          <p:cNvSpPr txBox="1"/>
          <p:nvPr/>
        </p:nvSpPr>
        <p:spPr>
          <a:xfrm>
            <a:off x="5911210" y="1542219"/>
            <a:ext cx="995267" cy="362062"/>
          </a:xfrm>
          <a:prstGeom prst="rect">
            <a:avLst/>
          </a:prstGeom>
          <a:solidFill>
            <a:srgbClr val="FFFFFF"/>
          </a:solidFill>
        </p:spPr>
        <p:txBody>
          <a:bodyPr wrap="none" lIns="114996" tIns="57360" rIns="114996" bIns="57360" rtlCol="0">
            <a:spAutoFit/>
          </a:bodyPr>
          <a:lstStyle/>
          <a:p>
            <a:pPr algn="r" defTabSz="914400" fontAlgn="base">
              <a:spcBef>
                <a:spcPct val="50000"/>
              </a:spcBef>
              <a:spcAft>
                <a:spcPct val="0"/>
              </a:spcAft>
              <a:defRPr/>
            </a:pPr>
            <a:r>
              <a:rPr lang="en-GB" sz="1600" b="1" kern="0" dirty="0">
                <a:solidFill>
                  <a:prstClr val="black"/>
                </a:solidFill>
                <a:latin typeface="Arial" charset="0"/>
              </a:rPr>
              <a:t>Regular</a:t>
            </a:r>
            <a:endParaRPr lang="en-GB" sz="2100" b="1" kern="0" dirty="0">
              <a:solidFill>
                <a:prstClr val="black"/>
              </a:solidFill>
              <a:latin typeface="Arial" charset="0"/>
            </a:endParaRPr>
          </a:p>
        </p:txBody>
      </p:sp>
      <p:sp>
        <p:nvSpPr>
          <p:cNvPr id="8" name="TextBox 7"/>
          <p:cNvSpPr txBox="1"/>
          <p:nvPr/>
        </p:nvSpPr>
        <p:spPr>
          <a:xfrm>
            <a:off x="3182073" y="4773194"/>
            <a:ext cx="1094653" cy="362062"/>
          </a:xfrm>
          <a:prstGeom prst="rect">
            <a:avLst/>
          </a:prstGeom>
          <a:solidFill>
            <a:srgbClr val="FFFFFF"/>
          </a:solidFill>
        </p:spPr>
        <p:txBody>
          <a:bodyPr wrap="square" lIns="114996" tIns="57360" rIns="114996" bIns="57360" rtlCol="0">
            <a:spAutoFit/>
          </a:bodyPr>
          <a:lstStyle/>
          <a:p>
            <a:pPr algn="ctr" defTabSz="914400" fontAlgn="base">
              <a:spcBef>
                <a:spcPct val="50000"/>
              </a:spcBef>
              <a:spcAft>
                <a:spcPct val="0"/>
              </a:spcAft>
              <a:defRPr/>
            </a:pPr>
            <a:r>
              <a:rPr lang="en-GB" sz="1600" b="1" kern="0" dirty="0">
                <a:solidFill>
                  <a:prstClr val="black"/>
                </a:solidFill>
                <a:latin typeface="Arial" charset="0"/>
              </a:rPr>
              <a:t>42,500</a:t>
            </a:r>
            <a:endParaRPr lang="en-GB" sz="2100" b="1" kern="0" dirty="0">
              <a:solidFill>
                <a:prstClr val="black"/>
              </a:solidFill>
              <a:latin typeface="Arial" charset="0"/>
            </a:endParaRPr>
          </a:p>
        </p:txBody>
      </p:sp>
      <p:sp>
        <p:nvSpPr>
          <p:cNvPr id="9" name="TextBox 8"/>
          <p:cNvSpPr txBox="1"/>
          <p:nvPr/>
        </p:nvSpPr>
        <p:spPr>
          <a:xfrm>
            <a:off x="2937933" y="1026963"/>
            <a:ext cx="1144979" cy="362062"/>
          </a:xfrm>
          <a:prstGeom prst="rect">
            <a:avLst/>
          </a:prstGeom>
          <a:solidFill>
            <a:srgbClr val="FFFFFF"/>
          </a:solidFill>
        </p:spPr>
        <p:txBody>
          <a:bodyPr wrap="square" lIns="114996" tIns="57360" rIns="114996" bIns="57360" rtlCol="0">
            <a:spAutoFit/>
          </a:bodyPr>
          <a:lstStyle/>
          <a:p>
            <a:pPr algn="ctr" defTabSz="914400" fontAlgn="base">
              <a:spcBef>
                <a:spcPct val="50000"/>
              </a:spcBef>
              <a:spcAft>
                <a:spcPct val="0"/>
              </a:spcAft>
              <a:defRPr/>
            </a:pPr>
            <a:r>
              <a:rPr lang="en-GB" sz="1600" b="1" kern="0" dirty="0">
                <a:solidFill>
                  <a:prstClr val="black"/>
                </a:solidFill>
                <a:latin typeface="Arial" charset="0"/>
              </a:rPr>
              <a:t>38,000</a:t>
            </a:r>
            <a:endParaRPr lang="en-GB" sz="2100" b="1" kern="0" dirty="0">
              <a:solidFill>
                <a:prstClr val="black"/>
              </a:solidFill>
              <a:latin typeface="Arial" charset="0"/>
            </a:endParaRPr>
          </a:p>
        </p:txBody>
      </p:sp>
      <p:sp>
        <p:nvSpPr>
          <p:cNvPr id="10" name="TextBox 9"/>
          <p:cNvSpPr txBox="1"/>
          <p:nvPr/>
        </p:nvSpPr>
        <p:spPr>
          <a:xfrm>
            <a:off x="4189549" y="4787893"/>
            <a:ext cx="1165208" cy="362062"/>
          </a:xfrm>
          <a:prstGeom prst="rect">
            <a:avLst/>
          </a:prstGeom>
          <a:solidFill>
            <a:srgbClr val="FFFFFF"/>
          </a:solidFill>
        </p:spPr>
        <p:txBody>
          <a:bodyPr wrap="square" lIns="114996" tIns="57360" rIns="114996" bIns="57360" rtlCol="0">
            <a:spAutoFit/>
          </a:bodyPr>
          <a:lstStyle/>
          <a:p>
            <a:pPr algn="ctr" defTabSz="914400" fontAlgn="base">
              <a:spcBef>
                <a:spcPct val="50000"/>
              </a:spcBef>
              <a:spcAft>
                <a:spcPct val="0"/>
              </a:spcAft>
              <a:defRPr/>
            </a:pPr>
            <a:r>
              <a:rPr lang="en-GB" sz="1600" b="1" kern="0" dirty="0">
                <a:solidFill>
                  <a:prstClr val="black"/>
                </a:solidFill>
                <a:latin typeface="Arial" charset="0"/>
              </a:rPr>
              <a:t>1,500</a:t>
            </a:r>
            <a:endParaRPr lang="en-GB" sz="2100" b="1" kern="0" dirty="0">
              <a:solidFill>
                <a:prstClr val="black"/>
              </a:solidFill>
              <a:latin typeface="Arial" charset="0"/>
            </a:endParaRPr>
          </a:p>
        </p:txBody>
      </p:sp>
      <p:sp>
        <p:nvSpPr>
          <p:cNvPr id="11" name="TextBox 10"/>
          <p:cNvSpPr txBox="1"/>
          <p:nvPr/>
        </p:nvSpPr>
        <p:spPr>
          <a:xfrm>
            <a:off x="4046052" y="1024870"/>
            <a:ext cx="796240" cy="362062"/>
          </a:xfrm>
          <a:prstGeom prst="rect">
            <a:avLst/>
          </a:prstGeom>
          <a:solidFill>
            <a:srgbClr val="FFFFFF"/>
          </a:solidFill>
        </p:spPr>
        <p:txBody>
          <a:bodyPr wrap="square" lIns="114996" tIns="57360" rIns="114996" bIns="57360" rtlCol="0">
            <a:spAutoFit/>
          </a:bodyPr>
          <a:lstStyle/>
          <a:p>
            <a:pPr algn="ctr" defTabSz="914400" fontAlgn="base">
              <a:spcBef>
                <a:spcPct val="50000"/>
              </a:spcBef>
              <a:spcAft>
                <a:spcPct val="0"/>
              </a:spcAft>
              <a:defRPr/>
            </a:pPr>
            <a:r>
              <a:rPr lang="en-GB" sz="1600" b="1" kern="0" dirty="0">
                <a:solidFill>
                  <a:prstClr val="black"/>
                </a:solidFill>
                <a:latin typeface="Arial" charset="0"/>
              </a:rPr>
              <a:t>2,930</a:t>
            </a:r>
            <a:endParaRPr lang="en-GB" sz="2100" b="1" kern="0" dirty="0">
              <a:solidFill>
                <a:prstClr val="black"/>
              </a:solidFill>
              <a:latin typeface="Arial" charset="0"/>
            </a:endParaRPr>
          </a:p>
        </p:txBody>
      </p:sp>
      <p:sp>
        <p:nvSpPr>
          <p:cNvPr id="12" name="TextBox 11"/>
          <p:cNvSpPr txBox="1"/>
          <p:nvPr/>
        </p:nvSpPr>
        <p:spPr>
          <a:xfrm>
            <a:off x="7011171" y="2863399"/>
            <a:ext cx="1243829" cy="362062"/>
          </a:xfrm>
          <a:prstGeom prst="rect">
            <a:avLst/>
          </a:prstGeom>
          <a:solidFill>
            <a:srgbClr val="FFFFFF"/>
          </a:solidFill>
        </p:spPr>
        <p:txBody>
          <a:bodyPr wrap="square" lIns="114996" tIns="57360" rIns="114996" bIns="57360" rtlCol="0">
            <a:spAutoFit/>
          </a:bodyPr>
          <a:lstStyle/>
          <a:p>
            <a:pPr algn="ctr" defTabSz="914400" fontAlgn="base">
              <a:spcBef>
                <a:spcPct val="50000"/>
              </a:spcBef>
              <a:spcAft>
                <a:spcPct val="0"/>
              </a:spcAft>
              <a:defRPr/>
            </a:pPr>
            <a:r>
              <a:rPr lang="en-GB" sz="1600" b="1" kern="0" dirty="0">
                <a:solidFill>
                  <a:prstClr val="black"/>
                </a:solidFill>
                <a:latin typeface="Arial" charset="0"/>
              </a:rPr>
              <a:t>19,000</a:t>
            </a:r>
            <a:endParaRPr lang="en-GB" sz="2100" b="1" kern="0" dirty="0">
              <a:solidFill>
                <a:prstClr val="black"/>
              </a:solidFill>
              <a:latin typeface="Arial" charset="0"/>
            </a:endParaRPr>
          </a:p>
        </p:txBody>
      </p:sp>
      <p:sp>
        <p:nvSpPr>
          <p:cNvPr id="13" name="TextBox 12"/>
          <p:cNvSpPr txBox="1"/>
          <p:nvPr/>
        </p:nvSpPr>
        <p:spPr>
          <a:xfrm>
            <a:off x="5911210" y="2863399"/>
            <a:ext cx="1152579" cy="362062"/>
          </a:xfrm>
          <a:prstGeom prst="rect">
            <a:avLst/>
          </a:prstGeom>
          <a:solidFill>
            <a:srgbClr val="FFFFFF"/>
          </a:solidFill>
        </p:spPr>
        <p:txBody>
          <a:bodyPr wrap="square" lIns="114996" tIns="57360" rIns="114996" bIns="57360" rtlCol="0">
            <a:spAutoFit/>
          </a:bodyPr>
          <a:lstStyle/>
          <a:p>
            <a:pPr algn="ctr" defTabSz="914400" fontAlgn="base">
              <a:spcBef>
                <a:spcPct val="50000"/>
              </a:spcBef>
              <a:spcAft>
                <a:spcPct val="0"/>
              </a:spcAft>
              <a:defRPr/>
            </a:pPr>
            <a:r>
              <a:rPr lang="en-GB" sz="1600" b="1" kern="0" dirty="0">
                <a:solidFill>
                  <a:prstClr val="black"/>
                </a:solidFill>
                <a:latin typeface="Arial" charset="0"/>
              </a:rPr>
              <a:t>104,000</a:t>
            </a:r>
            <a:endParaRPr lang="en-GB" sz="2100" b="1" kern="0" dirty="0">
              <a:solidFill>
                <a:prstClr val="black"/>
              </a:solidFill>
              <a:latin typeface="Arial" charset="0"/>
            </a:endParaRPr>
          </a:p>
        </p:txBody>
      </p:sp>
      <p:pic>
        <p:nvPicPr>
          <p:cNvPr id="14" name="Picture 6"/>
          <p:cNvPicPr>
            <a:picLocks noChangeArrowheads="1"/>
          </p:cNvPicPr>
          <p:nvPr/>
        </p:nvPicPr>
        <p:blipFill>
          <a:blip r:embed="rId3" cstate="print"/>
          <a:srcRect t="5052" b="73982"/>
          <a:stretch>
            <a:fillRect/>
          </a:stretch>
        </p:blipFill>
        <p:spPr bwMode="auto">
          <a:xfrm>
            <a:off x="2548791" y="3459698"/>
            <a:ext cx="4914404" cy="1353792"/>
          </a:xfrm>
          <a:prstGeom prst="rect">
            <a:avLst/>
          </a:prstGeom>
          <a:noFill/>
          <a:ln w="9525">
            <a:noFill/>
            <a:miter lim="800000"/>
            <a:headEnd/>
            <a:tailEnd/>
          </a:ln>
        </p:spPr>
      </p:pic>
      <p:pic>
        <p:nvPicPr>
          <p:cNvPr id="15" name="Picture 7"/>
          <p:cNvPicPr>
            <a:picLocks noChangeArrowheads="1"/>
          </p:cNvPicPr>
          <p:nvPr/>
        </p:nvPicPr>
        <p:blipFill>
          <a:blip r:embed="rId3" cstate="print"/>
          <a:srcRect t="37793" r="60120" b="36456"/>
          <a:stretch>
            <a:fillRect/>
          </a:stretch>
        </p:blipFill>
        <p:spPr bwMode="auto">
          <a:xfrm>
            <a:off x="2548791" y="1318962"/>
            <a:ext cx="1938149" cy="1728000"/>
          </a:xfrm>
          <a:prstGeom prst="rect">
            <a:avLst/>
          </a:prstGeom>
          <a:noFill/>
          <a:ln w="9525">
            <a:noFill/>
            <a:miter lim="800000"/>
            <a:headEnd/>
            <a:tailEnd/>
          </a:ln>
        </p:spPr>
      </p:pic>
      <p:pic>
        <p:nvPicPr>
          <p:cNvPr id="16" name="Picture 8"/>
          <p:cNvPicPr>
            <a:picLocks noChangeArrowheads="1"/>
          </p:cNvPicPr>
          <p:nvPr/>
        </p:nvPicPr>
        <p:blipFill>
          <a:blip r:embed="rId3" cstate="print"/>
          <a:srcRect t="75197" r="55772"/>
          <a:stretch>
            <a:fillRect/>
          </a:stretch>
        </p:blipFill>
        <p:spPr bwMode="auto">
          <a:xfrm>
            <a:off x="2548791" y="5072848"/>
            <a:ext cx="2149456" cy="1584000"/>
          </a:xfrm>
          <a:prstGeom prst="rect">
            <a:avLst/>
          </a:prstGeom>
          <a:noFill/>
          <a:ln w="9525">
            <a:noFill/>
            <a:miter lim="800000"/>
            <a:headEnd/>
            <a:tailEnd/>
          </a:ln>
        </p:spPr>
      </p:pic>
      <p:sp>
        <p:nvSpPr>
          <p:cNvPr id="17" name="TextBox 16"/>
          <p:cNvSpPr txBox="1"/>
          <p:nvPr/>
        </p:nvSpPr>
        <p:spPr>
          <a:xfrm>
            <a:off x="4766734" y="3445519"/>
            <a:ext cx="1176046" cy="362062"/>
          </a:xfrm>
          <a:prstGeom prst="rect">
            <a:avLst/>
          </a:prstGeom>
          <a:solidFill>
            <a:srgbClr val="FFFFFF"/>
          </a:solidFill>
        </p:spPr>
        <p:txBody>
          <a:bodyPr wrap="square" lIns="114996" tIns="57360" rIns="114996" bIns="57360" rtlCol="0">
            <a:spAutoFit/>
          </a:bodyPr>
          <a:lstStyle/>
          <a:p>
            <a:pPr algn="ctr" defTabSz="914400" fontAlgn="base">
              <a:spcBef>
                <a:spcPct val="50000"/>
              </a:spcBef>
              <a:spcAft>
                <a:spcPct val="0"/>
              </a:spcAft>
              <a:defRPr/>
            </a:pPr>
            <a:r>
              <a:rPr lang="en-GB" sz="1600" b="1" kern="0" dirty="0">
                <a:solidFill>
                  <a:prstClr val="black"/>
                </a:solidFill>
                <a:latin typeface="Arial" charset="0"/>
              </a:rPr>
              <a:t>82,000</a:t>
            </a:r>
            <a:endParaRPr lang="en-GB" sz="2100" b="1" kern="0" dirty="0">
              <a:solidFill>
                <a:prstClr val="black"/>
              </a:solidFill>
              <a:latin typeface="Arial" charset="0"/>
            </a:endParaRPr>
          </a:p>
        </p:txBody>
      </p:sp>
      <p:sp>
        <p:nvSpPr>
          <p:cNvPr id="18" name="TextBox 17"/>
          <p:cNvSpPr txBox="1"/>
          <p:nvPr/>
        </p:nvSpPr>
        <p:spPr>
          <a:xfrm>
            <a:off x="6057070" y="3442886"/>
            <a:ext cx="1006719" cy="362062"/>
          </a:xfrm>
          <a:prstGeom prst="rect">
            <a:avLst/>
          </a:prstGeom>
          <a:solidFill>
            <a:srgbClr val="FFFFFF"/>
          </a:solidFill>
        </p:spPr>
        <p:txBody>
          <a:bodyPr wrap="square" lIns="114996" tIns="57360" rIns="114996" bIns="57360" rtlCol="0">
            <a:spAutoFit/>
          </a:bodyPr>
          <a:lstStyle/>
          <a:p>
            <a:pPr algn="ctr" defTabSz="914400" fontAlgn="base">
              <a:spcBef>
                <a:spcPct val="50000"/>
              </a:spcBef>
              <a:spcAft>
                <a:spcPct val="0"/>
              </a:spcAft>
              <a:defRPr/>
            </a:pPr>
            <a:r>
              <a:rPr lang="en-GB" sz="1600" b="1" kern="0" dirty="0">
                <a:solidFill>
                  <a:prstClr val="black"/>
                </a:solidFill>
                <a:latin typeface="Arial" charset="0"/>
              </a:rPr>
              <a:t>22,000</a:t>
            </a:r>
            <a:endParaRPr lang="en-GB" sz="2100" b="1" kern="0" dirty="0">
              <a:solidFill>
                <a:prstClr val="black"/>
              </a:solidFill>
              <a:latin typeface="Arial" charset="0"/>
            </a:endParaRPr>
          </a:p>
        </p:txBody>
      </p:sp>
      <p:sp>
        <p:nvSpPr>
          <p:cNvPr id="19" name="TextBox 18"/>
          <p:cNvSpPr txBox="1"/>
          <p:nvPr/>
        </p:nvSpPr>
        <p:spPr>
          <a:xfrm>
            <a:off x="5005994" y="4088938"/>
            <a:ext cx="934114" cy="362062"/>
          </a:xfrm>
          <a:prstGeom prst="rect">
            <a:avLst/>
          </a:prstGeom>
          <a:solidFill>
            <a:srgbClr val="FFFFFF"/>
          </a:solidFill>
        </p:spPr>
        <p:txBody>
          <a:bodyPr wrap="square" lIns="114996" tIns="57360" rIns="114996" bIns="57360" rtlCol="0">
            <a:spAutoFit/>
          </a:bodyPr>
          <a:lstStyle/>
          <a:p>
            <a:pPr algn="ctr" defTabSz="914400" fontAlgn="base">
              <a:spcBef>
                <a:spcPct val="50000"/>
              </a:spcBef>
              <a:spcAft>
                <a:spcPct val="0"/>
              </a:spcAft>
              <a:defRPr/>
            </a:pPr>
            <a:r>
              <a:rPr lang="en-GB" sz="1600" b="1" kern="0" dirty="0">
                <a:solidFill>
                  <a:prstClr val="black"/>
                </a:solidFill>
                <a:latin typeface="Arial" charset="0"/>
              </a:rPr>
              <a:t>82,000</a:t>
            </a:r>
            <a:endParaRPr lang="en-GB" sz="2100" b="1" kern="0" dirty="0">
              <a:solidFill>
                <a:prstClr val="black"/>
              </a:solidFill>
              <a:latin typeface="Arial" charset="0"/>
            </a:endParaRPr>
          </a:p>
        </p:txBody>
      </p:sp>
      <p:sp>
        <p:nvSpPr>
          <p:cNvPr id="20" name="TextBox 19"/>
          <p:cNvSpPr txBox="1"/>
          <p:nvPr/>
        </p:nvSpPr>
        <p:spPr>
          <a:xfrm>
            <a:off x="6057070" y="4088938"/>
            <a:ext cx="1283530" cy="362062"/>
          </a:xfrm>
          <a:prstGeom prst="rect">
            <a:avLst/>
          </a:prstGeom>
          <a:solidFill>
            <a:srgbClr val="FFFFFF"/>
          </a:solidFill>
        </p:spPr>
        <p:txBody>
          <a:bodyPr wrap="square" lIns="114996" tIns="57360" rIns="114996" bIns="57360" rtlCol="0">
            <a:spAutoFit/>
          </a:bodyPr>
          <a:lstStyle/>
          <a:p>
            <a:pPr algn="ctr" defTabSz="914400" fontAlgn="base">
              <a:spcBef>
                <a:spcPct val="50000"/>
              </a:spcBef>
              <a:spcAft>
                <a:spcPct val="0"/>
              </a:spcAft>
              <a:defRPr/>
            </a:pPr>
            <a:r>
              <a:rPr lang="en-GB" sz="1600" b="1" kern="0" dirty="0">
                <a:solidFill>
                  <a:prstClr val="black"/>
                </a:solidFill>
                <a:latin typeface="Arial" charset="0"/>
              </a:rPr>
              <a:t>30,000</a:t>
            </a:r>
            <a:endParaRPr lang="en-GB" sz="2100" b="1" kern="0" dirty="0">
              <a:solidFill>
                <a:prstClr val="black"/>
              </a:solidFill>
              <a:latin typeface="Arial" charset="0"/>
            </a:endParaRPr>
          </a:p>
        </p:txBody>
      </p:sp>
      <p:sp>
        <p:nvSpPr>
          <p:cNvPr id="21" name="TextBox 20"/>
          <p:cNvSpPr txBox="1"/>
          <p:nvPr/>
        </p:nvSpPr>
        <p:spPr>
          <a:xfrm>
            <a:off x="1881595" y="4966814"/>
            <a:ext cx="709933" cy="1511094"/>
          </a:xfrm>
          <a:prstGeom prst="rect">
            <a:avLst/>
          </a:prstGeom>
          <a:noFill/>
        </p:spPr>
        <p:txBody>
          <a:bodyPr wrap="none" lIns="114996" tIns="57360" rIns="114996" bIns="57360" rtlCol="0">
            <a:spAutoFit/>
          </a:bodyPr>
          <a:lstStyle/>
          <a:p>
            <a:pPr algn="r" defTabSz="914400" fontAlgn="base">
              <a:spcBef>
                <a:spcPts val="1066"/>
              </a:spcBef>
              <a:spcAft>
                <a:spcPts val="1066"/>
              </a:spcAft>
            </a:pPr>
            <a:r>
              <a:rPr lang="en-GB" dirty="0">
                <a:solidFill>
                  <a:prstClr val="black"/>
                </a:solidFill>
                <a:latin typeface="Impact" pitchFamily="34" charset="0"/>
              </a:rPr>
              <a:t>2010</a:t>
            </a:r>
          </a:p>
          <a:p>
            <a:pPr algn="r" defTabSz="914400" fontAlgn="base">
              <a:spcBef>
                <a:spcPts val="1066"/>
              </a:spcBef>
              <a:spcAft>
                <a:spcPts val="1066"/>
              </a:spcAft>
            </a:pPr>
            <a:r>
              <a:rPr lang="en-GB" dirty="0">
                <a:solidFill>
                  <a:prstClr val="black"/>
                </a:solidFill>
                <a:latin typeface="Impact" pitchFamily="34" charset="0"/>
              </a:rPr>
              <a:t>2015</a:t>
            </a:r>
          </a:p>
          <a:p>
            <a:pPr algn="r" defTabSz="914400" fontAlgn="base">
              <a:spcBef>
                <a:spcPts val="1066"/>
              </a:spcBef>
              <a:spcAft>
                <a:spcPts val="1066"/>
              </a:spcAft>
            </a:pPr>
            <a:r>
              <a:rPr lang="en-GB" dirty="0">
                <a:solidFill>
                  <a:prstClr val="black"/>
                </a:solidFill>
                <a:latin typeface="Impact" pitchFamily="34" charset="0"/>
              </a:rPr>
              <a:t>2020</a:t>
            </a:r>
          </a:p>
        </p:txBody>
      </p:sp>
      <p:sp>
        <p:nvSpPr>
          <p:cNvPr id="22" name="TextBox 21"/>
          <p:cNvSpPr txBox="1"/>
          <p:nvPr/>
        </p:nvSpPr>
        <p:spPr>
          <a:xfrm>
            <a:off x="1881595" y="3078049"/>
            <a:ext cx="709933" cy="1511094"/>
          </a:xfrm>
          <a:prstGeom prst="rect">
            <a:avLst/>
          </a:prstGeom>
          <a:noFill/>
        </p:spPr>
        <p:txBody>
          <a:bodyPr wrap="none" lIns="114996" tIns="57360" rIns="114996" bIns="57360" rtlCol="0">
            <a:spAutoFit/>
          </a:bodyPr>
          <a:lstStyle/>
          <a:p>
            <a:pPr algn="r" defTabSz="914400" fontAlgn="base">
              <a:spcBef>
                <a:spcPts val="1066"/>
              </a:spcBef>
              <a:spcAft>
                <a:spcPts val="1066"/>
              </a:spcAft>
            </a:pPr>
            <a:r>
              <a:rPr lang="en-GB" dirty="0">
                <a:solidFill>
                  <a:prstClr val="black"/>
                </a:solidFill>
                <a:latin typeface="Impact" pitchFamily="34" charset="0"/>
              </a:rPr>
              <a:t>2010</a:t>
            </a:r>
          </a:p>
          <a:p>
            <a:pPr algn="r" defTabSz="914400" fontAlgn="base">
              <a:spcBef>
                <a:spcPts val="1066"/>
              </a:spcBef>
              <a:spcAft>
                <a:spcPts val="1066"/>
              </a:spcAft>
            </a:pPr>
            <a:r>
              <a:rPr lang="en-GB" dirty="0">
                <a:solidFill>
                  <a:prstClr val="black"/>
                </a:solidFill>
                <a:latin typeface="Impact" pitchFamily="34" charset="0"/>
              </a:rPr>
              <a:t>2015</a:t>
            </a:r>
          </a:p>
          <a:p>
            <a:pPr algn="r" defTabSz="914400" fontAlgn="base">
              <a:spcBef>
                <a:spcPts val="1066"/>
              </a:spcBef>
              <a:spcAft>
                <a:spcPts val="1066"/>
              </a:spcAft>
            </a:pPr>
            <a:r>
              <a:rPr lang="en-GB" dirty="0">
                <a:solidFill>
                  <a:prstClr val="black"/>
                </a:solidFill>
                <a:latin typeface="Impact" pitchFamily="34" charset="0"/>
              </a:rPr>
              <a:t>2020</a:t>
            </a:r>
          </a:p>
        </p:txBody>
      </p:sp>
      <p:sp>
        <p:nvSpPr>
          <p:cNvPr id="23" name="TextBox 22"/>
          <p:cNvSpPr txBox="1"/>
          <p:nvPr/>
        </p:nvSpPr>
        <p:spPr>
          <a:xfrm>
            <a:off x="1881595" y="1254815"/>
            <a:ext cx="709933" cy="1511094"/>
          </a:xfrm>
          <a:prstGeom prst="rect">
            <a:avLst/>
          </a:prstGeom>
          <a:noFill/>
        </p:spPr>
        <p:txBody>
          <a:bodyPr wrap="none" lIns="114996" tIns="57360" rIns="114996" bIns="57360" rtlCol="0">
            <a:spAutoFit/>
          </a:bodyPr>
          <a:lstStyle/>
          <a:p>
            <a:pPr algn="r" defTabSz="914400" fontAlgn="base">
              <a:spcBef>
                <a:spcPts val="1066"/>
              </a:spcBef>
              <a:spcAft>
                <a:spcPts val="1066"/>
              </a:spcAft>
            </a:pPr>
            <a:r>
              <a:rPr lang="en-GB" dirty="0">
                <a:solidFill>
                  <a:prstClr val="black"/>
                </a:solidFill>
                <a:latin typeface="Impact" pitchFamily="34" charset="0"/>
              </a:rPr>
              <a:t>2010</a:t>
            </a:r>
          </a:p>
          <a:p>
            <a:pPr algn="r" defTabSz="914400" fontAlgn="base">
              <a:spcBef>
                <a:spcPts val="1066"/>
              </a:spcBef>
              <a:spcAft>
                <a:spcPts val="1066"/>
              </a:spcAft>
            </a:pPr>
            <a:r>
              <a:rPr lang="en-GB" dirty="0">
                <a:solidFill>
                  <a:prstClr val="black"/>
                </a:solidFill>
                <a:latin typeface="Impact" pitchFamily="34" charset="0"/>
              </a:rPr>
              <a:t>2015</a:t>
            </a:r>
          </a:p>
          <a:p>
            <a:pPr algn="r" defTabSz="914400" fontAlgn="base">
              <a:spcBef>
                <a:spcPts val="1066"/>
              </a:spcBef>
              <a:spcAft>
                <a:spcPts val="1066"/>
              </a:spcAft>
            </a:pPr>
            <a:r>
              <a:rPr lang="en-GB" dirty="0">
                <a:solidFill>
                  <a:prstClr val="black"/>
                </a:solidFill>
                <a:latin typeface="Impact" pitchFamily="34" charset="0"/>
              </a:rPr>
              <a:t>2020</a:t>
            </a:r>
          </a:p>
        </p:txBody>
      </p:sp>
      <p:pic>
        <p:nvPicPr>
          <p:cNvPr id="24" name="Picture 10"/>
          <p:cNvPicPr>
            <a:picLocks noChangeAspect="1" noChangeArrowheads="1"/>
          </p:cNvPicPr>
          <p:nvPr/>
        </p:nvPicPr>
        <p:blipFill>
          <a:blip r:embed="rId4" cstate="print"/>
          <a:srcRect l="32817" t="14497" r="28852" b="15158"/>
          <a:stretch>
            <a:fillRect/>
          </a:stretch>
        </p:blipFill>
        <p:spPr bwMode="auto">
          <a:xfrm>
            <a:off x="4109703" y="1323495"/>
            <a:ext cx="105930" cy="336000"/>
          </a:xfrm>
          <a:prstGeom prst="rect">
            <a:avLst/>
          </a:prstGeom>
          <a:noFill/>
          <a:ln w="9525">
            <a:noFill/>
            <a:miter lim="800000"/>
            <a:headEnd/>
            <a:tailEnd/>
          </a:ln>
        </p:spPr>
      </p:pic>
      <p:pic>
        <p:nvPicPr>
          <p:cNvPr id="25" name="Picture 12"/>
          <p:cNvPicPr>
            <a:picLocks noChangeAspect="1" noChangeArrowheads="1"/>
          </p:cNvPicPr>
          <p:nvPr/>
        </p:nvPicPr>
        <p:blipFill>
          <a:blip r:embed="rId5" cstate="print"/>
          <a:srcRect/>
          <a:stretch>
            <a:fillRect/>
          </a:stretch>
        </p:blipFill>
        <p:spPr bwMode="auto">
          <a:xfrm>
            <a:off x="4306512" y="5072367"/>
            <a:ext cx="45719" cy="284134"/>
          </a:xfrm>
          <a:prstGeom prst="rect">
            <a:avLst/>
          </a:prstGeom>
          <a:noFill/>
          <a:ln w="9525">
            <a:noFill/>
            <a:miter lim="800000"/>
            <a:headEnd/>
            <a:tailEnd/>
          </a:ln>
        </p:spPr>
      </p:pic>
      <p:sp>
        <p:nvSpPr>
          <p:cNvPr id="26" name="TextBox 25"/>
          <p:cNvSpPr txBox="1"/>
          <p:nvPr/>
        </p:nvSpPr>
        <p:spPr>
          <a:xfrm>
            <a:off x="3805083" y="5350062"/>
            <a:ext cx="1192444" cy="362062"/>
          </a:xfrm>
          <a:prstGeom prst="rect">
            <a:avLst/>
          </a:prstGeom>
          <a:solidFill>
            <a:srgbClr val="FFFFFF"/>
          </a:solidFill>
        </p:spPr>
        <p:txBody>
          <a:bodyPr wrap="square" lIns="114996" tIns="57360" rIns="114996" bIns="57360" rtlCol="0">
            <a:spAutoFit/>
          </a:bodyPr>
          <a:lstStyle/>
          <a:p>
            <a:pPr algn="ctr" defTabSz="914400" fontAlgn="base">
              <a:spcBef>
                <a:spcPct val="50000"/>
              </a:spcBef>
              <a:spcAft>
                <a:spcPct val="0"/>
              </a:spcAft>
              <a:defRPr/>
            </a:pPr>
            <a:r>
              <a:rPr lang="en-GB" sz="1600" b="1" kern="0" dirty="0">
                <a:solidFill>
                  <a:prstClr val="black"/>
                </a:solidFill>
                <a:latin typeface="Arial" charset="0"/>
              </a:rPr>
              <a:t>1,740</a:t>
            </a:r>
            <a:endParaRPr lang="en-GB" sz="2100" b="1" kern="0" dirty="0">
              <a:solidFill>
                <a:prstClr val="black"/>
              </a:solidFill>
              <a:latin typeface="Arial" charset="0"/>
            </a:endParaRPr>
          </a:p>
        </p:txBody>
      </p:sp>
      <p:sp>
        <p:nvSpPr>
          <p:cNvPr id="27" name="TextBox 26"/>
          <p:cNvSpPr txBox="1"/>
          <p:nvPr/>
        </p:nvSpPr>
        <p:spPr>
          <a:xfrm>
            <a:off x="2709333" y="5341595"/>
            <a:ext cx="1082951" cy="362062"/>
          </a:xfrm>
          <a:prstGeom prst="rect">
            <a:avLst/>
          </a:prstGeom>
          <a:solidFill>
            <a:srgbClr val="FFFFFF"/>
          </a:solidFill>
        </p:spPr>
        <p:txBody>
          <a:bodyPr wrap="square" lIns="114996" tIns="57360" rIns="114996" bIns="57360" rtlCol="0">
            <a:spAutoFit/>
          </a:bodyPr>
          <a:lstStyle/>
          <a:p>
            <a:pPr algn="ctr" defTabSz="914400" fontAlgn="base">
              <a:spcBef>
                <a:spcPct val="50000"/>
              </a:spcBef>
              <a:spcAft>
                <a:spcPct val="0"/>
              </a:spcAft>
              <a:defRPr/>
            </a:pPr>
            <a:r>
              <a:rPr lang="en-GB" sz="1600" b="1" kern="0" dirty="0">
                <a:solidFill>
                  <a:prstClr val="black"/>
                </a:solidFill>
                <a:latin typeface="Arial" charset="0"/>
              </a:rPr>
              <a:t>31,250</a:t>
            </a:r>
            <a:endParaRPr lang="en-GB" sz="2100" b="1" kern="0" dirty="0">
              <a:solidFill>
                <a:prstClr val="black"/>
              </a:solidFill>
              <a:latin typeface="Arial" charset="0"/>
            </a:endParaRPr>
          </a:p>
        </p:txBody>
      </p:sp>
      <p:sp>
        <p:nvSpPr>
          <p:cNvPr id="28" name="TextBox 27"/>
          <p:cNvSpPr txBox="1"/>
          <p:nvPr/>
        </p:nvSpPr>
        <p:spPr>
          <a:xfrm>
            <a:off x="2785535" y="5970116"/>
            <a:ext cx="1049282" cy="362062"/>
          </a:xfrm>
          <a:prstGeom prst="rect">
            <a:avLst/>
          </a:prstGeom>
          <a:solidFill>
            <a:srgbClr val="FFFFFF"/>
          </a:solidFill>
        </p:spPr>
        <p:txBody>
          <a:bodyPr wrap="square" lIns="114996" tIns="57360" rIns="114996" bIns="57360" rtlCol="0">
            <a:spAutoFit/>
          </a:bodyPr>
          <a:lstStyle/>
          <a:p>
            <a:pPr algn="ctr" defTabSz="914400" fontAlgn="base">
              <a:spcBef>
                <a:spcPct val="50000"/>
              </a:spcBef>
              <a:spcAft>
                <a:spcPct val="0"/>
              </a:spcAft>
              <a:defRPr/>
            </a:pPr>
            <a:r>
              <a:rPr lang="en-GB" sz="1600" b="1" kern="0" dirty="0">
                <a:solidFill>
                  <a:prstClr val="black"/>
                </a:solidFill>
                <a:latin typeface="Arial" charset="0"/>
              </a:rPr>
              <a:t>31,750</a:t>
            </a:r>
            <a:endParaRPr lang="en-GB" sz="2100" b="1" kern="0" dirty="0">
              <a:solidFill>
                <a:prstClr val="black"/>
              </a:solidFill>
              <a:latin typeface="Arial" charset="0"/>
            </a:endParaRPr>
          </a:p>
        </p:txBody>
      </p:sp>
      <p:sp>
        <p:nvSpPr>
          <p:cNvPr id="29" name="TextBox 28"/>
          <p:cNvSpPr txBox="1"/>
          <p:nvPr/>
        </p:nvSpPr>
        <p:spPr>
          <a:xfrm>
            <a:off x="2785534" y="1631140"/>
            <a:ext cx="949742" cy="362062"/>
          </a:xfrm>
          <a:prstGeom prst="rect">
            <a:avLst/>
          </a:prstGeom>
          <a:solidFill>
            <a:srgbClr val="FFFFFF"/>
          </a:solidFill>
        </p:spPr>
        <p:txBody>
          <a:bodyPr wrap="square" lIns="114996" tIns="57360" rIns="114996" bIns="57360" rtlCol="0">
            <a:spAutoFit/>
          </a:bodyPr>
          <a:lstStyle/>
          <a:p>
            <a:pPr algn="ctr" defTabSz="914400" fontAlgn="base">
              <a:spcBef>
                <a:spcPct val="50000"/>
              </a:spcBef>
              <a:spcAft>
                <a:spcPct val="0"/>
              </a:spcAft>
              <a:defRPr/>
            </a:pPr>
            <a:r>
              <a:rPr lang="en-GB" sz="1600" b="1" kern="0" dirty="0">
                <a:solidFill>
                  <a:prstClr val="black"/>
                </a:solidFill>
                <a:latin typeface="Arial" charset="0"/>
              </a:rPr>
              <a:t>29,710</a:t>
            </a:r>
            <a:endParaRPr lang="en-GB" sz="2100" b="1" kern="0" dirty="0">
              <a:solidFill>
                <a:prstClr val="black"/>
              </a:solidFill>
              <a:latin typeface="Arial" charset="0"/>
            </a:endParaRPr>
          </a:p>
        </p:txBody>
      </p:sp>
      <p:sp>
        <p:nvSpPr>
          <p:cNvPr id="30" name="TextBox 29"/>
          <p:cNvSpPr txBox="1"/>
          <p:nvPr/>
        </p:nvSpPr>
        <p:spPr>
          <a:xfrm>
            <a:off x="2709333" y="2282455"/>
            <a:ext cx="1036575" cy="362062"/>
          </a:xfrm>
          <a:prstGeom prst="rect">
            <a:avLst/>
          </a:prstGeom>
          <a:solidFill>
            <a:srgbClr val="FFFFFF"/>
          </a:solidFill>
        </p:spPr>
        <p:txBody>
          <a:bodyPr wrap="square" lIns="114996" tIns="57360" rIns="114996" bIns="57360" rtlCol="0">
            <a:spAutoFit/>
          </a:bodyPr>
          <a:lstStyle/>
          <a:p>
            <a:pPr algn="ctr" defTabSz="914400" fontAlgn="base">
              <a:spcBef>
                <a:spcPct val="50000"/>
              </a:spcBef>
              <a:spcAft>
                <a:spcPct val="0"/>
              </a:spcAft>
              <a:defRPr/>
            </a:pPr>
            <a:r>
              <a:rPr lang="en-GB" sz="1600" b="1" kern="0" dirty="0">
                <a:solidFill>
                  <a:prstClr val="black"/>
                </a:solidFill>
                <a:latin typeface="Arial" charset="0"/>
              </a:rPr>
              <a:t>30,600</a:t>
            </a:r>
            <a:endParaRPr lang="en-GB" sz="2100" b="1" kern="0" dirty="0">
              <a:solidFill>
                <a:prstClr val="black"/>
              </a:solidFill>
              <a:latin typeface="Arial" charset="0"/>
            </a:endParaRPr>
          </a:p>
        </p:txBody>
      </p:sp>
      <p:sp>
        <p:nvSpPr>
          <p:cNvPr id="31" name="TextBox 30"/>
          <p:cNvSpPr txBox="1"/>
          <p:nvPr/>
        </p:nvSpPr>
        <p:spPr>
          <a:xfrm>
            <a:off x="3815664" y="2277192"/>
            <a:ext cx="1026628" cy="362062"/>
          </a:xfrm>
          <a:prstGeom prst="rect">
            <a:avLst/>
          </a:prstGeom>
          <a:solidFill>
            <a:srgbClr val="FFFFFF"/>
          </a:solidFill>
        </p:spPr>
        <p:txBody>
          <a:bodyPr wrap="square" lIns="114996" tIns="57360" rIns="114996" bIns="57360" rtlCol="0">
            <a:spAutoFit/>
          </a:bodyPr>
          <a:lstStyle/>
          <a:p>
            <a:pPr algn="ctr" defTabSz="914400" fontAlgn="base">
              <a:spcBef>
                <a:spcPct val="50000"/>
              </a:spcBef>
              <a:spcAft>
                <a:spcPct val="0"/>
              </a:spcAft>
              <a:defRPr/>
            </a:pPr>
            <a:r>
              <a:rPr lang="en-GB" sz="1600" b="1" kern="0" dirty="0">
                <a:solidFill>
                  <a:prstClr val="black"/>
                </a:solidFill>
                <a:latin typeface="Arial" charset="0"/>
              </a:rPr>
              <a:t>3,100</a:t>
            </a:r>
            <a:endParaRPr lang="en-GB" sz="2100" b="1" kern="0" dirty="0">
              <a:solidFill>
                <a:prstClr val="black"/>
              </a:solidFill>
              <a:latin typeface="Arial" charset="0"/>
            </a:endParaRPr>
          </a:p>
        </p:txBody>
      </p:sp>
      <p:sp>
        <p:nvSpPr>
          <p:cNvPr id="32" name="TextBox 31"/>
          <p:cNvSpPr txBox="1"/>
          <p:nvPr/>
        </p:nvSpPr>
        <p:spPr>
          <a:xfrm>
            <a:off x="3826297" y="1625034"/>
            <a:ext cx="940436" cy="362062"/>
          </a:xfrm>
          <a:prstGeom prst="rect">
            <a:avLst/>
          </a:prstGeom>
          <a:solidFill>
            <a:srgbClr val="FFFFFF"/>
          </a:solidFill>
        </p:spPr>
        <p:txBody>
          <a:bodyPr wrap="square" lIns="114996" tIns="57360" rIns="114996" bIns="57360" rtlCol="0">
            <a:spAutoFit/>
          </a:bodyPr>
          <a:lstStyle/>
          <a:p>
            <a:pPr algn="ctr" defTabSz="914400" fontAlgn="base">
              <a:spcBef>
                <a:spcPct val="50000"/>
              </a:spcBef>
              <a:spcAft>
                <a:spcPct val="0"/>
              </a:spcAft>
              <a:defRPr/>
            </a:pPr>
            <a:r>
              <a:rPr lang="en-GB" sz="1600" b="1" kern="0" dirty="0">
                <a:solidFill>
                  <a:prstClr val="black"/>
                </a:solidFill>
                <a:latin typeface="Arial" charset="0"/>
              </a:rPr>
              <a:t>2,190</a:t>
            </a:r>
            <a:endParaRPr lang="en-GB" sz="2100" b="1" kern="0" dirty="0">
              <a:solidFill>
                <a:prstClr val="black"/>
              </a:solidFill>
              <a:latin typeface="Arial" charset="0"/>
            </a:endParaRPr>
          </a:p>
        </p:txBody>
      </p:sp>
      <p:sp>
        <p:nvSpPr>
          <p:cNvPr id="33" name="TextBox 32"/>
          <p:cNvSpPr txBox="1"/>
          <p:nvPr/>
        </p:nvSpPr>
        <p:spPr>
          <a:xfrm>
            <a:off x="3969507" y="5987050"/>
            <a:ext cx="1036486" cy="362062"/>
          </a:xfrm>
          <a:prstGeom prst="rect">
            <a:avLst/>
          </a:prstGeom>
          <a:solidFill>
            <a:srgbClr val="FFFFFF"/>
          </a:solidFill>
        </p:spPr>
        <p:txBody>
          <a:bodyPr wrap="square" lIns="114996" tIns="57360" rIns="114996" bIns="57360" rtlCol="0">
            <a:spAutoFit/>
          </a:bodyPr>
          <a:lstStyle/>
          <a:p>
            <a:pPr algn="ctr" defTabSz="914400" fontAlgn="base">
              <a:spcBef>
                <a:spcPct val="50000"/>
              </a:spcBef>
              <a:spcAft>
                <a:spcPct val="0"/>
              </a:spcAft>
              <a:defRPr/>
            </a:pPr>
            <a:r>
              <a:rPr lang="en-GB" sz="1600" b="1" kern="0" dirty="0">
                <a:solidFill>
                  <a:prstClr val="black"/>
                </a:solidFill>
                <a:latin typeface="Arial" charset="0"/>
              </a:rPr>
              <a:t>1,860</a:t>
            </a:r>
            <a:endParaRPr lang="en-GB" sz="2100" b="1" kern="0" dirty="0">
              <a:solidFill>
                <a:prstClr val="black"/>
              </a:solidFill>
              <a:latin typeface="Arial" charset="0"/>
            </a:endParaRPr>
          </a:p>
        </p:txBody>
      </p:sp>
      <p:pic>
        <p:nvPicPr>
          <p:cNvPr id="34" name="Picture 13"/>
          <p:cNvPicPr>
            <a:picLocks noChangeAspect="1" noChangeArrowheads="1"/>
          </p:cNvPicPr>
          <p:nvPr/>
        </p:nvPicPr>
        <p:blipFill>
          <a:blip r:embed="rId6" cstate="print">
            <a:grayscl/>
          </a:blip>
          <a:srcRect/>
          <a:stretch>
            <a:fillRect/>
          </a:stretch>
        </p:blipFill>
        <p:spPr bwMode="auto">
          <a:xfrm>
            <a:off x="6872499" y="1468995"/>
            <a:ext cx="696116" cy="525371"/>
          </a:xfrm>
          <a:prstGeom prst="rect">
            <a:avLst/>
          </a:prstGeom>
          <a:noFill/>
          <a:ln w="9525">
            <a:noFill/>
            <a:miter lim="800000"/>
            <a:headEnd/>
            <a:tailEnd/>
          </a:ln>
        </p:spPr>
      </p:pic>
      <p:pic>
        <p:nvPicPr>
          <p:cNvPr id="35" name="Picture 14"/>
          <p:cNvPicPr>
            <a:picLocks noChangeAspect="1" noChangeArrowheads="1"/>
          </p:cNvPicPr>
          <p:nvPr/>
        </p:nvPicPr>
        <p:blipFill>
          <a:blip r:embed="rId7" cstate="print"/>
          <a:srcRect/>
          <a:stretch>
            <a:fillRect/>
          </a:stretch>
        </p:blipFill>
        <p:spPr bwMode="auto">
          <a:xfrm>
            <a:off x="2591323" y="3163030"/>
            <a:ext cx="5119460" cy="297396"/>
          </a:xfrm>
          <a:prstGeom prst="rect">
            <a:avLst/>
          </a:prstGeom>
          <a:noFill/>
          <a:ln w="9525">
            <a:noFill/>
            <a:miter lim="800000"/>
            <a:headEnd/>
            <a:tailEnd/>
          </a:ln>
        </p:spPr>
      </p:pic>
      <p:pic>
        <p:nvPicPr>
          <p:cNvPr id="36" name="Picture 2"/>
          <p:cNvPicPr>
            <a:picLocks noChangeAspect="1" noChangeArrowheads="1"/>
          </p:cNvPicPr>
          <p:nvPr/>
        </p:nvPicPr>
        <p:blipFill>
          <a:blip r:embed="rId8" cstate="print">
            <a:lum/>
          </a:blip>
          <a:srcRect/>
          <a:stretch>
            <a:fillRect/>
          </a:stretch>
        </p:blipFill>
        <p:spPr bwMode="auto">
          <a:xfrm>
            <a:off x="548" y="1181075"/>
            <a:ext cx="1825955" cy="5439274"/>
          </a:xfrm>
          <a:prstGeom prst="rect">
            <a:avLst/>
          </a:prstGeom>
          <a:noFill/>
          <a:ln w="9525">
            <a:noFill/>
            <a:miter lim="800000"/>
            <a:headEnd/>
            <a:tailEnd/>
          </a:ln>
        </p:spPr>
      </p:pic>
      <p:sp>
        <p:nvSpPr>
          <p:cNvPr id="37" name="TextBox 36"/>
          <p:cNvSpPr txBox="1"/>
          <p:nvPr/>
        </p:nvSpPr>
        <p:spPr>
          <a:xfrm>
            <a:off x="7613235" y="3984202"/>
            <a:ext cx="1283530" cy="608283"/>
          </a:xfrm>
          <a:prstGeom prst="rect">
            <a:avLst/>
          </a:prstGeom>
          <a:solidFill>
            <a:srgbClr val="FFFFFF"/>
          </a:solidFill>
          <a:ln>
            <a:solidFill>
              <a:srgbClr val="00B050"/>
            </a:solidFill>
          </a:ln>
        </p:spPr>
        <p:txBody>
          <a:bodyPr wrap="square" lIns="114996" tIns="57360" rIns="114996" bIns="57360" rtlCol="0">
            <a:spAutoFit/>
          </a:bodyPr>
          <a:lstStyle/>
          <a:p>
            <a:pPr algn="ctr" defTabSz="914400" fontAlgn="base">
              <a:spcBef>
                <a:spcPct val="50000"/>
              </a:spcBef>
              <a:spcAft>
                <a:spcPct val="0"/>
              </a:spcAft>
              <a:defRPr/>
            </a:pPr>
            <a:r>
              <a:rPr lang="en-GB" sz="1600" b="1" kern="0" dirty="0" smtClean="0">
                <a:solidFill>
                  <a:prstClr val="black"/>
                </a:solidFill>
                <a:latin typeface="Arial" charset="0"/>
              </a:rPr>
              <a:t>29,415 (2019)</a:t>
            </a:r>
            <a:endParaRPr lang="en-GB" sz="2100" b="1" kern="0" dirty="0">
              <a:solidFill>
                <a:prstClr val="black"/>
              </a:solidFill>
              <a:latin typeface="Arial" charset="0"/>
            </a:endParaRPr>
          </a:p>
        </p:txBody>
      </p:sp>
    </p:spTree>
    <p:extLst>
      <p:ext uri="{BB962C8B-B14F-4D97-AF65-F5344CB8AC3E}">
        <p14:creationId xmlns:p14="http://schemas.microsoft.com/office/powerpoint/2010/main" val="2700684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User\Desktop\StationsMap.jpg"/>
          <p:cNvPicPr>
            <a:picLocks noChangeAspect="1" noChangeArrowheads="1"/>
          </p:cNvPicPr>
          <p:nvPr/>
        </p:nvPicPr>
        <p:blipFill>
          <a:blip r:embed="rId3" cstate="print"/>
          <a:srcRect/>
          <a:stretch>
            <a:fillRect/>
          </a:stretch>
        </p:blipFill>
        <p:spPr bwMode="auto">
          <a:xfrm>
            <a:off x="0" y="1081256"/>
            <a:ext cx="8051596" cy="5776744"/>
          </a:xfrm>
          <a:prstGeom prst="rect">
            <a:avLst/>
          </a:prstGeom>
          <a:noFill/>
          <a:ln w="9525">
            <a:noFill/>
            <a:miter lim="800000"/>
            <a:headEnd/>
            <a:tailEnd/>
          </a:ln>
        </p:spPr>
      </p:pic>
      <p:sp>
        <p:nvSpPr>
          <p:cNvPr id="5" name="Title 1"/>
          <p:cNvSpPr>
            <a:spLocks noGrp="1"/>
          </p:cNvSpPr>
          <p:nvPr>
            <p:ph type="title"/>
          </p:nvPr>
        </p:nvSpPr>
        <p:spPr>
          <a:xfrm>
            <a:off x="-14166" y="0"/>
            <a:ext cx="9158166" cy="1143000"/>
          </a:xfrm>
        </p:spPr>
        <p:txBody>
          <a:bodyPr>
            <a:normAutofit/>
          </a:bodyPr>
          <a:lstStyle/>
          <a:p>
            <a:r>
              <a:rPr lang="en-GB" sz="4000" b="1" dirty="0">
                <a:solidFill>
                  <a:srgbClr val="1C307E"/>
                </a:solidFill>
                <a:latin typeface="Verdana" panose="020B0604030504040204" pitchFamily="34" charset="0"/>
                <a:ea typeface="Verdana" panose="020B0604030504040204" pitchFamily="34" charset="0"/>
                <a:cs typeface="Verdana" panose="020B0604030504040204" pitchFamily="34" charset="0"/>
              </a:rPr>
              <a:t>Military Presence </a:t>
            </a:r>
            <a:r>
              <a:rPr lang="en-GB" sz="4000" b="1">
                <a:solidFill>
                  <a:srgbClr val="1C307E"/>
                </a:solidFill>
                <a:latin typeface="Verdana" panose="020B0604030504040204" pitchFamily="34" charset="0"/>
                <a:ea typeface="Verdana" panose="020B0604030504040204" pitchFamily="34" charset="0"/>
                <a:cs typeface="Verdana" panose="020B0604030504040204" pitchFamily="34" charset="0"/>
              </a:rPr>
              <a:t>In Surrey</a:t>
            </a:r>
            <a:endParaRPr lang="en-GB" sz="4000" b="1" dirty="0">
              <a:solidFill>
                <a:srgbClr val="1C307E"/>
              </a:solidFill>
              <a:latin typeface="Verdana" panose="020B0604030504040204" pitchFamily="34" charset="0"/>
              <a:ea typeface="Verdana" panose="020B0604030504040204" pitchFamily="34" charset="0"/>
              <a:cs typeface="Verdana" panose="020B0604030504040204" pitchFamily="34" charset="0"/>
            </a:endParaRPr>
          </a:p>
        </p:txBody>
      </p:sp>
      <p:sp>
        <p:nvSpPr>
          <p:cNvPr id="6" name="Oval 22"/>
          <p:cNvSpPr>
            <a:spLocks noChangeArrowheads="1"/>
          </p:cNvSpPr>
          <p:nvPr/>
        </p:nvSpPr>
        <p:spPr bwMode="auto">
          <a:xfrm>
            <a:off x="322718" y="4516218"/>
            <a:ext cx="215900" cy="215900"/>
          </a:xfrm>
          <a:prstGeom prst="ellipse">
            <a:avLst/>
          </a:prstGeom>
          <a:solidFill>
            <a:srgbClr val="0000FF"/>
          </a:solidFill>
          <a:ln w="9525">
            <a:solidFill>
              <a:schemeClr val="tx1"/>
            </a:solidFill>
            <a:round/>
            <a:headEnd/>
            <a:tailEnd/>
          </a:ln>
          <a:effectLst/>
        </p:spPr>
        <p:txBody>
          <a:bodyPr wrap="none" lIns="91422" tIns="45712" rIns="91422" bIns="45712" anchor="ctr"/>
          <a:lstStyle/>
          <a:p>
            <a:pPr algn="r" defTabSz="914400" fontAlgn="base">
              <a:spcBef>
                <a:spcPct val="0"/>
              </a:spcBef>
              <a:spcAft>
                <a:spcPct val="0"/>
              </a:spcAft>
            </a:pPr>
            <a:endParaRPr lang="en-GB">
              <a:solidFill>
                <a:srgbClr val="4D4D4D"/>
              </a:solidFill>
            </a:endParaRPr>
          </a:p>
        </p:txBody>
      </p:sp>
      <p:sp>
        <p:nvSpPr>
          <p:cNvPr id="9" name="Oval 22"/>
          <p:cNvSpPr>
            <a:spLocks noChangeArrowheads="1"/>
          </p:cNvSpPr>
          <p:nvPr/>
        </p:nvSpPr>
        <p:spPr bwMode="auto">
          <a:xfrm>
            <a:off x="5253946" y="2685373"/>
            <a:ext cx="215900" cy="215900"/>
          </a:xfrm>
          <a:prstGeom prst="ellipse">
            <a:avLst/>
          </a:prstGeom>
          <a:solidFill>
            <a:srgbClr val="0000FF"/>
          </a:solidFill>
          <a:ln w="9525">
            <a:solidFill>
              <a:schemeClr val="tx1"/>
            </a:solidFill>
            <a:round/>
            <a:headEnd/>
            <a:tailEnd/>
          </a:ln>
          <a:effectLst/>
        </p:spPr>
        <p:txBody>
          <a:bodyPr wrap="none" lIns="91422" tIns="45712" rIns="91422" bIns="45712" anchor="ctr"/>
          <a:lstStyle/>
          <a:p>
            <a:pPr algn="r" defTabSz="914400" fontAlgn="base">
              <a:spcBef>
                <a:spcPct val="0"/>
              </a:spcBef>
              <a:spcAft>
                <a:spcPct val="0"/>
              </a:spcAft>
            </a:pPr>
            <a:endParaRPr lang="en-GB">
              <a:solidFill>
                <a:srgbClr val="4D4D4D"/>
              </a:solidFill>
            </a:endParaRPr>
          </a:p>
        </p:txBody>
      </p:sp>
      <p:sp>
        <p:nvSpPr>
          <p:cNvPr id="10" name="Oval 22"/>
          <p:cNvSpPr>
            <a:spLocks noChangeArrowheads="1"/>
          </p:cNvSpPr>
          <p:nvPr/>
        </p:nvSpPr>
        <p:spPr bwMode="auto">
          <a:xfrm>
            <a:off x="5907089" y="4255911"/>
            <a:ext cx="215900" cy="215900"/>
          </a:xfrm>
          <a:prstGeom prst="ellipse">
            <a:avLst/>
          </a:prstGeom>
          <a:solidFill>
            <a:srgbClr val="0000FF"/>
          </a:solidFill>
          <a:ln w="9525">
            <a:solidFill>
              <a:schemeClr val="tx1"/>
            </a:solidFill>
            <a:round/>
            <a:headEnd/>
            <a:tailEnd/>
          </a:ln>
          <a:effectLst/>
        </p:spPr>
        <p:txBody>
          <a:bodyPr wrap="none" lIns="91422" tIns="45712" rIns="91422" bIns="45712" anchor="ctr"/>
          <a:lstStyle/>
          <a:p>
            <a:pPr algn="r" defTabSz="914400" fontAlgn="base">
              <a:spcBef>
                <a:spcPct val="0"/>
              </a:spcBef>
              <a:spcAft>
                <a:spcPct val="0"/>
              </a:spcAft>
            </a:pPr>
            <a:endParaRPr lang="en-GB">
              <a:solidFill>
                <a:srgbClr val="4D4D4D"/>
              </a:solidFill>
            </a:endParaRPr>
          </a:p>
        </p:txBody>
      </p:sp>
      <p:sp>
        <p:nvSpPr>
          <p:cNvPr id="11" name="Oval 22"/>
          <p:cNvSpPr>
            <a:spLocks noChangeArrowheads="1"/>
          </p:cNvSpPr>
          <p:nvPr/>
        </p:nvSpPr>
        <p:spPr bwMode="auto">
          <a:xfrm>
            <a:off x="5577796" y="4232274"/>
            <a:ext cx="215900" cy="215900"/>
          </a:xfrm>
          <a:prstGeom prst="ellipse">
            <a:avLst/>
          </a:prstGeom>
          <a:solidFill>
            <a:srgbClr val="0000FF"/>
          </a:solidFill>
          <a:ln w="9525">
            <a:solidFill>
              <a:schemeClr val="tx1"/>
            </a:solidFill>
            <a:round/>
            <a:headEnd/>
            <a:tailEnd/>
          </a:ln>
          <a:effectLst/>
        </p:spPr>
        <p:txBody>
          <a:bodyPr wrap="none" lIns="91422" tIns="45712" rIns="91422" bIns="45712" anchor="ctr"/>
          <a:lstStyle/>
          <a:p>
            <a:pPr algn="r" defTabSz="914400" fontAlgn="base">
              <a:spcBef>
                <a:spcPct val="0"/>
              </a:spcBef>
              <a:spcAft>
                <a:spcPct val="0"/>
              </a:spcAft>
            </a:pPr>
            <a:endParaRPr lang="en-GB">
              <a:solidFill>
                <a:srgbClr val="4D4D4D"/>
              </a:solidFill>
            </a:endParaRPr>
          </a:p>
        </p:txBody>
      </p:sp>
      <p:sp>
        <p:nvSpPr>
          <p:cNvPr id="12" name="Oval 18"/>
          <p:cNvSpPr>
            <a:spLocks noChangeArrowheads="1"/>
          </p:cNvSpPr>
          <p:nvPr/>
        </p:nvSpPr>
        <p:spPr bwMode="auto">
          <a:xfrm>
            <a:off x="795117" y="2788585"/>
            <a:ext cx="215900" cy="215900"/>
          </a:xfrm>
          <a:prstGeom prst="ellipse">
            <a:avLst/>
          </a:prstGeom>
          <a:solidFill>
            <a:srgbClr val="FF0000"/>
          </a:solidFill>
          <a:ln w="9525">
            <a:solidFill>
              <a:schemeClr val="tx1"/>
            </a:solidFill>
            <a:round/>
            <a:headEnd/>
            <a:tailEnd/>
          </a:ln>
          <a:effectLst/>
        </p:spPr>
        <p:txBody>
          <a:bodyPr wrap="none" lIns="91422" tIns="45712" rIns="91422" bIns="45712" anchor="ctr"/>
          <a:lstStyle/>
          <a:p>
            <a:pPr algn="r" defTabSz="914400" fontAlgn="base">
              <a:spcBef>
                <a:spcPct val="0"/>
              </a:spcBef>
              <a:spcAft>
                <a:spcPct val="0"/>
              </a:spcAft>
            </a:pPr>
            <a:endParaRPr lang="en-GB">
              <a:solidFill>
                <a:srgbClr val="4D4D4D"/>
              </a:solidFill>
            </a:endParaRPr>
          </a:p>
        </p:txBody>
      </p:sp>
      <p:sp>
        <p:nvSpPr>
          <p:cNvPr id="13" name="Oval 18"/>
          <p:cNvSpPr>
            <a:spLocks noChangeArrowheads="1"/>
          </p:cNvSpPr>
          <p:nvPr/>
        </p:nvSpPr>
        <p:spPr bwMode="auto">
          <a:xfrm>
            <a:off x="4538335" y="3676650"/>
            <a:ext cx="215900" cy="215900"/>
          </a:xfrm>
          <a:prstGeom prst="ellipse">
            <a:avLst/>
          </a:prstGeom>
          <a:solidFill>
            <a:srgbClr val="FF0000"/>
          </a:solidFill>
          <a:ln w="9525">
            <a:solidFill>
              <a:schemeClr val="tx1"/>
            </a:solidFill>
            <a:round/>
            <a:headEnd/>
            <a:tailEnd/>
          </a:ln>
          <a:effectLst/>
        </p:spPr>
        <p:txBody>
          <a:bodyPr wrap="none" lIns="91422" tIns="45712" rIns="91422" bIns="45712" anchor="ctr"/>
          <a:lstStyle/>
          <a:p>
            <a:pPr algn="r" defTabSz="914400" fontAlgn="base">
              <a:spcBef>
                <a:spcPct val="0"/>
              </a:spcBef>
              <a:spcAft>
                <a:spcPct val="0"/>
              </a:spcAft>
            </a:pPr>
            <a:endParaRPr lang="en-GB">
              <a:solidFill>
                <a:srgbClr val="4D4D4D"/>
              </a:solidFill>
            </a:endParaRPr>
          </a:p>
        </p:txBody>
      </p:sp>
      <p:sp>
        <p:nvSpPr>
          <p:cNvPr id="14" name="Oval 18"/>
          <p:cNvSpPr>
            <a:spLocks noChangeArrowheads="1"/>
          </p:cNvSpPr>
          <p:nvPr/>
        </p:nvSpPr>
        <p:spPr bwMode="auto">
          <a:xfrm>
            <a:off x="1838385" y="3801072"/>
            <a:ext cx="215900" cy="215900"/>
          </a:xfrm>
          <a:prstGeom prst="ellipse">
            <a:avLst/>
          </a:prstGeom>
          <a:solidFill>
            <a:srgbClr val="FF0000"/>
          </a:solidFill>
          <a:ln w="9525">
            <a:solidFill>
              <a:schemeClr val="tx1"/>
            </a:solidFill>
            <a:round/>
            <a:headEnd/>
            <a:tailEnd/>
          </a:ln>
          <a:effectLst/>
        </p:spPr>
        <p:txBody>
          <a:bodyPr wrap="none" lIns="91422" tIns="45712" rIns="91422" bIns="45712" anchor="ctr"/>
          <a:lstStyle/>
          <a:p>
            <a:pPr algn="r" defTabSz="914400" fontAlgn="base">
              <a:spcBef>
                <a:spcPct val="0"/>
              </a:spcBef>
              <a:spcAft>
                <a:spcPct val="0"/>
              </a:spcAft>
            </a:pPr>
            <a:endParaRPr lang="en-GB">
              <a:solidFill>
                <a:srgbClr val="4D4D4D"/>
              </a:solidFill>
            </a:endParaRPr>
          </a:p>
        </p:txBody>
      </p:sp>
      <p:sp>
        <p:nvSpPr>
          <p:cNvPr id="15" name="Oval 18"/>
          <p:cNvSpPr>
            <a:spLocks noChangeArrowheads="1"/>
          </p:cNvSpPr>
          <p:nvPr/>
        </p:nvSpPr>
        <p:spPr bwMode="auto">
          <a:xfrm>
            <a:off x="1166767" y="3950352"/>
            <a:ext cx="215900" cy="215900"/>
          </a:xfrm>
          <a:prstGeom prst="ellipse">
            <a:avLst/>
          </a:prstGeom>
          <a:solidFill>
            <a:srgbClr val="FF0000"/>
          </a:solidFill>
          <a:ln w="9525">
            <a:solidFill>
              <a:schemeClr val="tx1"/>
            </a:solidFill>
            <a:round/>
            <a:headEnd/>
            <a:tailEnd/>
          </a:ln>
          <a:effectLst/>
        </p:spPr>
        <p:txBody>
          <a:bodyPr wrap="none" lIns="91422" tIns="45712" rIns="91422" bIns="45712" anchor="ctr"/>
          <a:lstStyle/>
          <a:p>
            <a:pPr algn="r" defTabSz="914400" fontAlgn="base">
              <a:spcBef>
                <a:spcPct val="0"/>
              </a:spcBef>
              <a:spcAft>
                <a:spcPct val="0"/>
              </a:spcAft>
            </a:pPr>
            <a:endParaRPr lang="en-GB">
              <a:solidFill>
                <a:srgbClr val="4D4D4D"/>
              </a:solidFill>
            </a:endParaRPr>
          </a:p>
        </p:txBody>
      </p:sp>
      <p:sp>
        <p:nvSpPr>
          <p:cNvPr id="16" name="Oval 18"/>
          <p:cNvSpPr>
            <a:spLocks noChangeArrowheads="1"/>
          </p:cNvSpPr>
          <p:nvPr/>
        </p:nvSpPr>
        <p:spPr bwMode="auto">
          <a:xfrm>
            <a:off x="5361896" y="6098497"/>
            <a:ext cx="215900" cy="215900"/>
          </a:xfrm>
          <a:prstGeom prst="ellipse">
            <a:avLst/>
          </a:prstGeom>
          <a:solidFill>
            <a:srgbClr val="FF0000"/>
          </a:solidFill>
          <a:ln w="9525">
            <a:solidFill>
              <a:schemeClr val="tx1"/>
            </a:solidFill>
            <a:round/>
            <a:headEnd/>
            <a:tailEnd/>
          </a:ln>
          <a:effectLst/>
        </p:spPr>
        <p:txBody>
          <a:bodyPr wrap="none" lIns="91422" tIns="45712" rIns="91422" bIns="45712" anchor="ctr"/>
          <a:lstStyle/>
          <a:p>
            <a:pPr algn="r" defTabSz="914400" fontAlgn="base">
              <a:spcBef>
                <a:spcPct val="0"/>
              </a:spcBef>
              <a:spcAft>
                <a:spcPct val="0"/>
              </a:spcAft>
            </a:pPr>
            <a:endParaRPr lang="en-GB">
              <a:solidFill>
                <a:srgbClr val="4D4D4D"/>
              </a:solidFill>
            </a:endParaRPr>
          </a:p>
        </p:txBody>
      </p:sp>
      <p:sp>
        <p:nvSpPr>
          <p:cNvPr id="17" name="Oval 22"/>
          <p:cNvSpPr>
            <a:spLocks noChangeArrowheads="1"/>
          </p:cNvSpPr>
          <p:nvPr/>
        </p:nvSpPr>
        <p:spPr bwMode="auto">
          <a:xfrm>
            <a:off x="5361896" y="6478248"/>
            <a:ext cx="215900" cy="215900"/>
          </a:xfrm>
          <a:prstGeom prst="ellipse">
            <a:avLst/>
          </a:prstGeom>
          <a:solidFill>
            <a:srgbClr val="0000FF"/>
          </a:solidFill>
          <a:ln w="9525">
            <a:solidFill>
              <a:schemeClr val="tx1"/>
            </a:solidFill>
            <a:round/>
            <a:headEnd/>
            <a:tailEnd/>
          </a:ln>
          <a:effectLst/>
        </p:spPr>
        <p:txBody>
          <a:bodyPr wrap="none" lIns="91422" tIns="45712" rIns="91422" bIns="45712" anchor="ctr"/>
          <a:lstStyle/>
          <a:p>
            <a:pPr algn="r" defTabSz="914400" fontAlgn="base">
              <a:spcBef>
                <a:spcPct val="0"/>
              </a:spcBef>
              <a:spcAft>
                <a:spcPct val="0"/>
              </a:spcAft>
            </a:pPr>
            <a:endParaRPr lang="en-GB">
              <a:solidFill>
                <a:srgbClr val="4D4D4D"/>
              </a:solidFill>
            </a:endParaRPr>
          </a:p>
        </p:txBody>
      </p:sp>
      <p:sp>
        <p:nvSpPr>
          <p:cNvPr id="3" name="TextBox 2"/>
          <p:cNvSpPr txBox="1"/>
          <p:nvPr/>
        </p:nvSpPr>
        <p:spPr>
          <a:xfrm>
            <a:off x="5685746" y="5975614"/>
            <a:ext cx="1400854" cy="461665"/>
          </a:xfrm>
          <a:prstGeom prst="rect">
            <a:avLst/>
          </a:prstGeom>
          <a:noFill/>
        </p:spPr>
        <p:txBody>
          <a:bodyPr wrap="square" rtlCol="0">
            <a:spAutoFit/>
          </a:bodyPr>
          <a:lstStyle/>
          <a:p>
            <a:r>
              <a:rPr lang="en-GB" sz="2400" dirty="0">
                <a:latin typeface="Verdana" panose="020B0604030504040204" pitchFamily="34" charset="0"/>
                <a:ea typeface="Verdana" panose="020B0604030504040204" pitchFamily="34" charset="0"/>
                <a:cs typeface="Verdana" panose="020B0604030504040204" pitchFamily="34" charset="0"/>
              </a:rPr>
              <a:t>Regular</a:t>
            </a:r>
          </a:p>
        </p:txBody>
      </p:sp>
      <p:sp>
        <p:nvSpPr>
          <p:cNvPr id="18" name="TextBox 17"/>
          <p:cNvSpPr txBox="1"/>
          <p:nvPr/>
        </p:nvSpPr>
        <p:spPr>
          <a:xfrm>
            <a:off x="5685746" y="6355365"/>
            <a:ext cx="1400854" cy="461665"/>
          </a:xfrm>
          <a:prstGeom prst="rect">
            <a:avLst/>
          </a:prstGeom>
          <a:noFill/>
        </p:spPr>
        <p:txBody>
          <a:bodyPr wrap="square" rtlCol="0">
            <a:spAutoFit/>
          </a:bodyPr>
          <a:lstStyle/>
          <a:p>
            <a:r>
              <a:rPr lang="en-GB" sz="2400" dirty="0">
                <a:latin typeface="Verdana" panose="020B0604030504040204" pitchFamily="34" charset="0"/>
                <a:ea typeface="Verdana" panose="020B0604030504040204" pitchFamily="34" charset="0"/>
                <a:cs typeface="Verdana" panose="020B0604030504040204" pitchFamily="34" charset="0"/>
              </a:rPr>
              <a:t>Reserve</a:t>
            </a:r>
          </a:p>
        </p:txBody>
      </p:sp>
      <p:sp>
        <p:nvSpPr>
          <p:cNvPr id="19" name="Oval 18"/>
          <p:cNvSpPr>
            <a:spLocks noChangeArrowheads="1"/>
          </p:cNvSpPr>
          <p:nvPr/>
        </p:nvSpPr>
        <p:spPr bwMode="auto">
          <a:xfrm>
            <a:off x="1209032" y="3451357"/>
            <a:ext cx="215900" cy="215900"/>
          </a:xfrm>
          <a:prstGeom prst="ellipse">
            <a:avLst/>
          </a:prstGeom>
          <a:solidFill>
            <a:srgbClr val="FF0000"/>
          </a:solidFill>
          <a:ln w="9525">
            <a:solidFill>
              <a:schemeClr val="tx1"/>
            </a:solidFill>
            <a:round/>
            <a:headEnd/>
            <a:tailEnd/>
          </a:ln>
          <a:effectLst/>
        </p:spPr>
        <p:txBody>
          <a:bodyPr wrap="none" lIns="91422" tIns="45712" rIns="91422" bIns="45712" anchor="ctr"/>
          <a:lstStyle/>
          <a:p>
            <a:pPr algn="r" defTabSz="914400" fontAlgn="base">
              <a:spcBef>
                <a:spcPct val="0"/>
              </a:spcBef>
              <a:spcAft>
                <a:spcPct val="0"/>
              </a:spcAft>
            </a:pPr>
            <a:endParaRPr lang="en-GB">
              <a:solidFill>
                <a:srgbClr val="4D4D4D"/>
              </a:solidFill>
            </a:endParaRPr>
          </a:p>
        </p:txBody>
      </p:sp>
      <p:sp>
        <p:nvSpPr>
          <p:cNvPr id="20" name="TextBox 19"/>
          <p:cNvSpPr txBox="1"/>
          <p:nvPr/>
        </p:nvSpPr>
        <p:spPr>
          <a:xfrm>
            <a:off x="4646285" y="1308537"/>
            <a:ext cx="4150243" cy="523220"/>
          </a:xfrm>
          <a:prstGeom prst="rect">
            <a:avLst/>
          </a:prstGeom>
          <a:noFill/>
          <a:ln>
            <a:solidFill>
              <a:schemeClr val="tx1"/>
            </a:solidFill>
          </a:ln>
        </p:spPr>
        <p:txBody>
          <a:bodyPr wrap="square" rtlCol="0">
            <a:spAutoFit/>
          </a:bodyPr>
          <a:lstStyle/>
          <a:p>
            <a:r>
              <a:rPr lang="en-GB" sz="2800" b="1" dirty="0" smtClean="0">
                <a:solidFill>
                  <a:srgbClr val="FF0000"/>
                </a:solidFill>
              </a:rPr>
              <a:t>Insert Local Information</a:t>
            </a:r>
            <a:endParaRPr lang="en-GB" sz="2800" b="1" dirty="0">
              <a:solidFill>
                <a:srgbClr val="FF0000"/>
              </a:solidFill>
            </a:endParaRPr>
          </a:p>
        </p:txBody>
      </p:sp>
    </p:spTree>
    <p:extLst>
      <p:ext uri="{BB962C8B-B14F-4D97-AF65-F5344CB8AC3E}">
        <p14:creationId xmlns:p14="http://schemas.microsoft.com/office/powerpoint/2010/main" val="3258747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vert="horz" wrap="square" lIns="68567" tIns="34284" rIns="68567" bIns="34284" numCol="1" anchor="ctr" anchorCtr="0" compatLnSpc="1">
            <a:prstTxWarp prst="textNoShape">
              <a:avLst/>
            </a:prstTxWarp>
            <a:normAutofit/>
          </a:bodyPr>
          <a:lstStyle/>
          <a:p>
            <a:r>
              <a:rPr lang="en-GB" sz="4000" b="1" dirty="0">
                <a:solidFill>
                  <a:srgbClr val="1C307E"/>
                </a:solidFill>
                <a:latin typeface="Verdana" panose="020B0604030504040204" pitchFamily="34" charset="0"/>
                <a:ea typeface="Verdana" panose="020B0604030504040204" pitchFamily="34" charset="0"/>
                <a:cs typeface="Verdana" panose="020B0604030504040204" pitchFamily="34" charset="0"/>
              </a:rPr>
              <a:t>Armed Forces Community</a:t>
            </a:r>
            <a:endParaRPr lang="en-GB" altLang="en-US" sz="4000" dirty="0"/>
          </a:p>
        </p:txBody>
      </p:sp>
      <p:graphicFrame>
        <p:nvGraphicFramePr>
          <p:cNvPr id="91169" name="Group 33"/>
          <p:cNvGraphicFramePr>
            <a:graphicFrameLocks noGrp="1"/>
          </p:cNvGraphicFramePr>
          <p:nvPr>
            <p:ph idx="1"/>
            <p:extLst>
              <p:ext uri="{D42A27DB-BD31-4B8C-83A1-F6EECF244321}">
                <p14:modId xmlns:p14="http://schemas.microsoft.com/office/powerpoint/2010/main" val="2511238609"/>
              </p:ext>
            </p:extLst>
          </p:nvPr>
        </p:nvGraphicFramePr>
        <p:xfrm>
          <a:off x="457200" y="1268008"/>
          <a:ext cx="8420793" cy="4151889"/>
        </p:xfrm>
        <a:graphic>
          <a:graphicData uri="http://schemas.openxmlformats.org/drawingml/2006/table">
            <a:tbl>
              <a:tblPr/>
              <a:tblGrid>
                <a:gridCol w="1811733">
                  <a:extLst>
                    <a:ext uri="{9D8B030D-6E8A-4147-A177-3AD203B41FA5}">
                      <a16:colId xmlns:a16="http://schemas.microsoft.com/office/drawing/2014/main" xmlns="" val="20000"/>
                    </a:ext>
                  </a:extLst>
                </a:gridCol>
                <a:gridCol w="2988730">
                  <a:extLst>
                    <a:ext uri="{9D8B030D-6E8A-4147-A177-3AD203B41FA5}">
                      <a16:colId xmlns:a16="http://schemas.microsoft.com/office/drawing/2014/main" xmlns="" val="20001"/>
                    </a:ext>
                  </a:extLst>
                </a:gridCol>
                <a:gridCol w="3620330">
                  <a:extLst>
                    <a:ext uri="{9D8B030D-6E8A-4147-A177-3AD203B41FA5}">
                      <a16:colId xmlns:a16="http://schemas.microsoft.com/office/drawing/2014/main" xmlns="" val="20002"/>
                    </a:ext>
                  </a:extLst>
                </a:gridCol>
              </a:tblGrid>
              <a:tr h="309259">
                <a:tc>
                  <a:txBody>
                    <a:bodyPr/>
                    <a:lstStyle/>
                    <a:p>
                      <a:pPr marL="0" marR="0" lvl="0" indent="0" algn="ctr" defTabSz="914400" rtl="0" eaLnBrk="1" fontAlgn="base" latinLnBrk="0" hangingPunct="1">
                        <a:lnSpc>
                          <a:spcPct val="100000"/>
                        </a:lnSpc>
                        <a:spcBef>
                          <a:spcPct val="0"/>
                        </a:spcBef>
                        <a:spcAft>
                          <a:spcPct val="0"/>
                        </a:spcAft>
                        <a:buClr>
                          <a:srgbClr val="D52B1E"/>
                        </a:buClr>
                        <a:buSzTx/>
                        <a:buFont typeface="Wingdings" pitchFamily="2" charset="2"/>
                        <a:buNone/>
                        <a:tabLst/>
                      </a:pPr>
                      <a:r>
                        <a:rPr kumimoji="0" lang="en-US" altLang="en-US" sz="1200" b="1" i="0" u="none" strike="noStrike" cap="none" normalizeH="0" baseline="0" dirty="0">
                          <a:ln>
                            <a:noFill/>
                          </a:ln>
                          <a:solidFill>
                            <a:schemeClr val="tx2"/>
                          </a:solidFill>
                          <a:effectLst/>
                          <a:latin typeface="Verdana" pitchFamily="34" charset="0"/>
                          <a:cs typeface="Arial" charset="0"/>
                        </a:rPr>
                        <a:t>SURREY</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D52B1E"/>
                        </a:buClr>
                        <a:buSzTx/>
                        <a:buFont typeface="Wingdings" pitchFamily="2" charset="2"/>
                        <a:buNone/>
                        <a:tabLst/>
                      </a:pPr>
                      <a:r>
                        <a:rPr kumimoji="0" lang="en-GB" altLang="en-US" sz="1200" b="1" i="0" u="none" strike="noStrike" cap="none" normalizeH="0" baseline="0" dirty="0">
                          <a:ln>
                            <a:noFill/>
                          </a:ln>
                          <a:solidFill>
                            <a:schemeClr val="tx2"/>
                          </a:solidFill>
                          <a:effectLst/>
                          <a:latin typeface="Verdana" pitchFamily="34" charset="0"/>
                          <a:cs typeface="Arial" charset="0"/>
                        </a:rPr>
                        <a:t>Now</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D52B1E"/>
                        </a:buClr>
                        <a:buSzTx/>
                        <a:buFont typeface="Wingdings" pitchFamily="2" charset="2"/>
                        <a:buNone/>
                        <a:tabLst/>
                      </a:pPr>
                      <a:r>
                        <a:rPr kumimoji="0" lang="en-GB" altLang="en-US" sz="1200" b="1" i="0" u="none" strike="noStrike" cap="none" normalizeH="0" baseline="0">
                          <a:ln>
                            <a:noFill/>
                          </a:ln>
                          <a:solidFill>
                            <a:schemeClr val="tx2"/>
                          </a:solidFill>
                          <a:effectLst/>
                          <a:latin typeface="Verdana" pitchFamily="34" charset="0"/>
                          <a:cs typeface="Arial" charset="0"/>
                        </a:rPr>
                        <a:t>Changes</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478175">
                <a:tc>
                  <a:txBody>
                    <a:bodyPr/>
                    <a:lstStyle/>
                    <a:p>
                      <a:pPr marL="0" marR="0" lvl="0" indent="0" algn="l" defTabSz="914400" rtl="0" eaLnBrk="1" fontAlgn="base" latinLnBrk="0" hangingPunct="1">
                        <a:lnSpc>
                          <a:spcPct val="100000"/>
                        </a:lnSpc>
                        <a:spcBef>
                          <a:spcPct val="0"/>
                        </a:spcBef>
                        <a:spcAft>
                          <a:spcPct val="0"/>
                        </a:spcAft>
                        <a:buClr>
                          <a:srgbClr val="D52B1E"/>
                        </a:buClr>
                        <a:buSzTx/>
                        <a:buFont typeface="Wingdings" pitchFamily="2" charset="2"/>
                        <a:buNone/>
                        <a:tabLst/>
                      </a:pPr>
                      <a:r>
                        <a:rPr kumimoji="0" lang="en-GB" altLang="en-US" sz="1200" b="1" i="0" u="none" strike="noStrike" cap="none" normalizeH="0" baseline="0" dirty="0">
                          <a:ln>
                            <a:noFill/>
                          </a:ln>
                          <a:solidFill>
                            <a:schemeClr val="tx2"/>
                          </a:solidFill>
                          <a:effectLst/>
                          <a:latin typeface="Verdana" pitchFamily="34" charset="0"/>
                          <a:cs typeface="Arial" charset="0"/>
                        </a:rPr>
                        <a:t>Regular Army</a:t>
                      </a:r>
                    </a:p>
                    <a:p>
                      <a:pPr marL="0" marR="0" lvl="0" indent="0" algn="l" defTabSz="914400" rtl="0" eaLnBrk="1" fontAlgn="base" latinLnBrk="0" hangingPunct="1">
                        <a:lnSpc>
                          <a:spcPct val="100000"/>
                        </a:lnSpc>
                        <a:spcBef>
                          <a:spcPct val="0"/>
                        </a:spcBef>
                        <a:spcAft>
                          <a:spcPct val="0"/>
                        </a:spcAft>
                        <a:buClr>
                          <a:srgbClr val="D52B1E"/>
                        </a:buClr>
                        <a:buSzTx/>
                        <a:buFont typeface="Wingdings" pitchFamily="2" charset="2"/>
                        <a:buNone/>
                        <a:tabLst/>
                      </a:pPr>
                      <a:endParaRPr kumimoji="0" lang="en-GB" altLang="en-US" sz="1200" b="1" i="0" u="none" strike="noStrike" cap="none" normalizeH="0" baseline="0" dirty="0">
                        <a:ln>
                          <a:noFill/>
                        </a:ln>
                        <a:solidFill>
                          <a:schemeClr val="tx2"/>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
                          <a:srgbClr val="D52B1E"/>
                        </a:buClr>
                        <a:buSzTx/>
                        <a:buFont typeface="Wingdings" pitchFamily="2" charset="2"/>
                        <a:buNone/>
                        <a:tabLst/>
                      </a:pPr>
                      <a:r>
                        <a:rPr kumimoji="0" lang="en-GB" altLang="en-US" sz="1200" b="1" i="0" u="sng" strike="noStrike" cap="none" normalizeH="0" baseline="0" dirty="0">
                          <a:ln>
                            <a:noFill/>
                          </a:ln>
                          <a:solidFill>
                            <a:schemeClr val="tx2"/>
                          </a:solidFill>
                          <a:effectLst/>
                          <a:latin typeface="Verdana" pitchFamily="34" charset="0"/>
                          <a:cs typeface="Arial" charset="0"/>
                        </a:rPr>
                        <a:t>ARMY REBASING</a:t>
                      </a:r>
                    </a:p>
                    <a:p>
                      <a:pPr marL="0" marR="0" lvl="0" indent="0" algn="l" defTabSz="914400" rtl="0" eaLnBrk="1" fontAlgn="base" latinLnBrk="0" hangingPunct="1">
                        <a:lnSpc>
                          <a:spcPct val="100000"/>
                        </a:lnSpc>
                        <a:spcBef>
                          <a:spcPct val="0"/>
                        </a:spcBef>
                        <a:spcAft>
                          <a:spcPct val="0"/>
                        </a:spcAft>
                        <a:buClr>
                          <a:srgbClr val="D52B1E"/>
                        </a:buClr>
                        <a:buSzTx/>
                        <a:buFont typeface="Wingdings" pitchFamily="2" charset="2"/>
                        <a:buNone/>
                        <a:tabLst/>
                      </a:pPr>
                      <a:r>
                        <a:rPr kumimoji="0" lang="en-GB" altLang="en-US" sz="1200" b="1" i="0" u="sng" strike="noStrike" cap="none" normalizeH="0" baseline="0" dirty="0">
                          <a:ln>
                            <a:noFill/>
                          </a:ln>
                          <a:solidFill>
                            <a:schemeClr val="tx2"/>
                          </a:solidFill>
                          <a:effectLst/>
                          <a:latin typeface="Verdana" pitchFamily="34" charset="0"/>
                          <a:cs typeface="Arial" charset="0"/>
                        </a:rPr>
                        <a:t>2020 REFINE</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D52B1E"/>
                        </a:buClr>
                        <a:buSzTx/>
                        <a:buFont typeface="Wingdings" pitchFamily="2" charset="2"/>
                        <a:buNone/>
                        <a:tabLst/>
                      </a:pPr>
                      <a:r>
                        <a:rPr kumimoji="0" lang="en-GB" altLang="en-US" sz="1200" b="1" i="0" u="none" strike="noStrike" cap="none" normalizeH="0" baseline="0" dirty="0">
                          <a:ln>
                            <a:noFill/>
                          </a:ln>
                          <a:solidFill>
                            <a:schemeClr val="tx2"/>
                          </a:solidFill>
                          <a:effectLst/>
                          <a:latin typeface="Verdana" pitchFamily="34" charset="0"/>
                          <a:cs typeface="Arial" charset="0"/>
                        </a:rPr>
                        <a:t>6200 Serving military</a:t>
                      </a:r>
                    </a:p>
                    <a:p>
                      <a:pPr marL="0" marR="0" lvl="0" indent="0" algn="l" defTabSz="914400" rtl="0" eaLnBrk="1" fontAlgn="base" latinLnBrk="0" hangingPunct="1">
                        <a:lnSpc>
                          <a:spcPct val="100000"/>
                        </a:lnSpc>
                        <a:spcBef>
                          <a:spcPct val="0"/>
                        </a:spcBef>
                        <a:spcAft>
                          <a:spcPct val="0"/>
                        </a:spcAft>
                        <a:buClr>
                          <a:srgbClr val="D52B1E"/>
                        </a:buClr>
                        <a:buSzTx/>
                        <a:buFont typeface="Wingdings" pitchFamily="2" charset="2"/>
                        <a:buNone/>
                        <a:tabLst/>
                      </a:pPr>
                      <a:r>
                        <a:rPr kumimoji="0" lang="en-GB" altLang="en-US" sz="1200" b="1" i="0" u="none" strike="noStrike" cap="none" normalizeH="0" baseline="0" dirty="0">
                          <a:ln>
                            <a:noFill/>
                          </a:ln>
                          <a:solidFill>
                            <a:schemeClr val="tx2"/>
                          </a:solidFill>
                          <a:effectLst/>
                          <a:latin typeface="Verdana" pitchFamily="34" charset="0"/>
                          <a:cs typeface="Arial" charset="0"/>
                        </a:rPr>
                        <a:t>680 Military Families </a:t>
                      </a:r>
                    </a:p>
                    <a:p>
                      <a:pPr marL="0" marR="0" lvl="0" indent="0" algn="l" defTabSz="914400" rtl="0" eaLnBrk="1" fontAlgn="base" latinLnBrk="0" hangingPunct="1">
                        <a:lnSpc>
                          <a:spcPct val="100000"/>
                        </a:lnSpc>
                        <a:spcBef>
                          <a:spcPct val="0"/>
                        </a:spcBef>
                        <a:spcAft>
                          <a:spcPct val="0"/>
                        </a:spcAft>
                        <a:buClr>
                          <a:srgbClr val="D52B1E"/>
                        </a:buClr>
                        <a:buSzTx/>
                        <a:buFont typeface="Wingdings" pitchFamily="2" charset="2"/>
                        <a:buNone/>
                        <a:tabLst/>
                      </a:pPr>
                      <a:endParaRPr kumimoji="0" lang="en-GB" altLang="en-US" sz="1200" b="1" i="0" u="none" strike="noStrike" cap="none" normalizeH="0" baseline="0" dirty="0">
                        <a:ln>
                          <a:noFill/>
                        </a:ln>
                        <a:solidFill>
                          <a:schemeClr val="tx2"/>
                        </a:solidFill>
                        <a:effectLst/>
                        <a:latin typeface="Verdana" pitchFamily="34" charset="0"/>
                        <a:cs typeface="Arial" charset="0"/>
                      </a:endParaRPr>
                    </a:p>
                    <a:p>
                      <a:pPr marL="0" marR="0" lvl="0" indent="0" algn="l" defTabSz="914400" rtl="0" eaLnBrk="1" fontAlgn="base" latinLnBrk="0" hangingPunct="1">
                        <a:lnSpc>
                          <a:spcPct val="100000"/>
                        </a:lnSpc>
                        <a:spcBef>
                          <a:spcPct val="0"/>
                        </a:spcBef>
                        <a:spcAft>
                          <a:spcPct val="0"/>
                        </a:spcAft>
                        <a:buClr>
                          <a:srgbClr val="D52B1E"/>
                        </a:buClr>
                        <a:buSzTx/>
                        <a:buFont typeface="Wingdings" pitchFamily="2" charset="2"/>
                        <a:buNone/>
                        <a:tabLst/>
                      </a:pPr>
                      <a:r>
                        <a:rPr kumimoji="0" lang="en-GB" altLang="en-US" sz="1200" b="1" i="0" u="none" strike="noStrike" cap="none" normalizeH="0" baseline="0" dirty="0">
                          <a:ln>
                            <a:noFill/>
                          </a:ln>
                          <a:solidFill>
                            <a:schemeClr val="tx2"/>
                          </a:solidFill>
                          <a:effectLst/>
                          <a:latin typeface="Verdana" pitchFamily="34" charset="0"/>
                          <a:cs typeface="Arial" charset="0"/>
                        </a:rPr>
                        <a:t>(1265 service children in 1</a:t>
                      </a:r>
                      <a:r>
                        <a:rPr kumimoji="0" lang="en-US" altLang="en-US" sz="1200" b="1" i="0" u="none" strike="noStrike" cap="none" normalizeH="0" baseline="0" dirty="0">
                          <a:ln>
                            <a:noFill/>
                          </a:ln>
                          <a:solidFill>
                            <a:schemeClr val="tx2"/>
                          </a:solidFill>
                          <a:effectLst/>
                          <a:latin typeface="Verdana" pitchFamily="34" charset="0"/>
                          <a:cs typeface="Arial" charset="0"/>
                        </a:rPr>
                        <a:t>84</a:t>
                      </a:r>
                      <a:r>
                        <a:rPr kumimoji="0" lang="en-GB" altLang="en-US" sz="1200" b="1" i="0" u="none" strike="noStrike" cap="none" normalizeH="0" baseline="0" dirty="0">
                          <a:ln>
                            <a:noFill/>
                          </a:ln>
                          <a:solidFill>
                            <a:schemeClr val="tx2"/>
                          </a:solidFill>
                          <a:effectLst/>
                          <a:latin typeface="Verdana" pitchFamily="34" charset="0"/>
                          <a:cs typeface="Arial" charset="0"/>
                        </a:rPr>
                        <a:t> Surrey Schools)</a:t>
                      </a:r>
                    </a:p>
                    <a:p>
                      <a:pPr marL="0" marR="0" lvl="0" indent="0" algn="l" defTabSz="914400" rtl="0" eaLnBrk="1" fontAlgn="base" latinLnBrk="0" hangingPunct="1">
                        <a:lnSpc>
                          <a:spcPct val="100000"/>
                        </a:lnSpc>
                        <a:spcBef>
                          <a:spcPct val="0"/>
                        </a:spcBef>
                        <a:spcAft>
                          <a:spcPct val="0"/>
                        </a:spcAft>
                        <a:buClr>
                          <a:srgbClr val="D52B1E"/>
                        </a:buClr>
                        <a:buSzTx/>
                        <a:buFont typeface="Wingdings" pitchFamily="2" charset="2"/>
                        <a:buNone/>
                        <a:tabLst/>
                      </a:pPr>
                      <a:r>
                        <a:rPr kumimoji="0" lang="en-GB" altLang="en-US" sz="1200" b="1" i="0" u="none" strike="noStrike" cap="none" normalizeH="0" baseline="0" dirty="0">
                          <a:ln>
                            <a:noFill/>
                          </a:ln>
                          <a:solidFill>
                            <a:schemeClr val="tx2"/>
                          </a:solidFill>
                          <a:effectLst/>
                          <a:latin typeface="Verdana" pitchFamily="34" charset="0"/>
                          <a:cs typeface="Arial" charset="0"/>
                        </a:rPr>
                        <a:t>Royal Alexandra / Gordons £300 Premium)</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D52B1E"/>
                        </a:buClr>
                        <a:buSzTx/>
                        <a:buFont typeface="Wingdings" pitchFamily="2" charset="2"/>
                        <a:buNone/>
                        <a:tabLst/>
                      </a:pPr>
                      <a:r>
                        <a:rPr kumimoji="0" lang="en-GB" altLang="en-US" sz="1200" b="1" i="0" u="none" strike="noStrike" cap="none" normalizeH="0" baseline="0" dirty="0">
                          <a:ln>
                            <a:noFill/>
                          </a:ln>
                          <a:solidFill>
                            <a:schemeClr val="tx2"/>
                          </a:solidFill>
                          <a:effectLst/>
                          <a:latin typeface="Verdana" pitchFamily="34" charset="0"/>
                          <a:cs typeface="Arial" charset="0"/>
                        </a:rPr>
                        <a:t>1Welsh Guards-Windsor 2019</a:t>
                      </a:r>
                    </a:p>
                    <a:p>
                      <a:pPr marL="0" marR="0" lvl="0" indent="0" algn="l" defTabSz="914400" rtl="0" eaLnBrk="1" fontAlgn="base" latinLnBrk="0" hangingPunct="1">
                        <a:lnSpc>
                          <a:spcPct val="100000"/>
                        </a:lnSpc>
                        <a:spcBef>
                          <a:spcPct val="0"/>
                        </a:spcBef>
                        <a:spcAft>
                          <a:spcPct val="0"/>
                        </a:spcAft>
                        <a:buClr>
                          <a:srgbClr val="D52B1E"/>
                        </a:buClr>
                        <a:buSzTx/>
                        <a:buFont typeface="Wingdings" pitchFamily="2" charset="2"/>
                        <a:buNone/>
                        <a:tabLst/>
                      </a:pPr>
                      <a:r>
                        <a:rPr kumimoji="0" lang="en-GB" altLang="en-US" sz="1200" b="1" i="0" u="none" strike="noStrike" cap="none" normalizeH="0" baseline="0" dirty="0">
                          <a:ln>
                            <a:noFill/>
                          </a:ln>
                          <a:solidFill>
                            <a:schemeClr val="tx2"/>
                          </a:solidFill>
                          <a:effectLst/>
                          <a:latin typeface="Verdana" pitchFamily="34" charset="0"/>
                          <a:cs typeface="Arial" charset="0"/>
                        </a:rPr>
                        <a:t>4 Armed Medical Regt Tidworth 2019</a:t>
                      </a:r>
                    </a:p>
                    <a:p>
                      <a:pPr marL="0" marR="0" lvl="0" indent="0" algn="l" defTabSz="914400" rtl="0" eaLnBrk="1" fontAlgn="base" latinLnBrk="0" hangingPunct="1">
                        <a:lnSpc>
                          <a:spcPct val="100000"/>
                        </a:lnSpc>
                        <a:spcBef>
                          <a:spcPct val="0"/>
                        </a:spcBef>
                        <a:spcAft>
                          <a:spcPct val="0"/>
                        </a:spcAft>
                        <a:buClr>
                          <a:srgbClr val="D52B1E"/>
                        </a:buClr>
                        <a:buSzTx/>
                        <a:buFont typeface="Wingdings" pitchFamily="2" charset="2"/>
                        <a:buNone/>
                        <a:tabLst/>
                      </a:pPr>
                      <a:r>
                        <a:rPr kumimoji="0" lang="en-GB" altLang="en-US" sz="1200" b="1" i="0" u="none" strike="noStrike" cap="none" normalizeH="0" baseline="0" dirty="0">
                          <a:ln>
                            <a:noFill/>
                          </a:ln>
                          <a:solidFill>
                            <a:schemeClr val="tx2"/>
                          </a:solidFill>
                          <a:effectLst/>
                          <a:latin typeface="Verdana" pitchFamily="34" charset="0"/>
                          <a:cs typeface="Arial" charset="0"/>
                        </a:rPr>
                        <a:t>22Field Hospital Nuneaton 2020 </a:t>
                      </a:r>
                    </a:p>
                    <a:p>
                      <a:pPr marL="0" marR="0" lvl="0" indent="0" algn="l" defTabSz="914400" rtl="0" eaLnBrk="1" fontAlgn="base" latinLnBrk="0" hangingPunct="1">
                        <a:lnSpc>
                          <a:spcPct val="100000"/>
                        </a:lnSpc>
                        <a:spcBef>
                          <a:spcPct val="0"/>
                        </a:spcBef>
                        <a:spcAft>
                          <a:spcPct val="0"/>
                        </a:spcAft>
                        <a:buClr>
                          <a:srgbClr val="D52B1E"/>
                        </a:buClr>
                        <a:buSzTx/>
                        <a:buFont typeface="Wingdings" pitchFamily="2" charset="2"/>
                        <a:buNone/>
                        <a:tabLst/>
                      </a:pPr>
                      <a:r>
                        <a:rPr kumimoji="0" lang="en-GB" altLang="en-US" sz="1200" b="1" i="0" u="none" strike="noStrike" cap="none" normalizeH="0" baseline="0" dirty="0">
                          <a:ln>
                            <a:noFill/>
                          </a:ln>
                          <a:solidFill>
                            <a:schemeClr val="tx2"/>
                          </a:solidFill>
                          <a:effectLst/>
                          <a:latin typeface="Verdana" pitchFamily="34" charset="0"/>
                          <a:cs typeface="Arial" charset="0"/>
                        </a:rPr>
                        <a:t>27 Regt RLC Catterick 2021 </a:t>
                      </a:r>
                    </a:p>
                    <a:p>
                      <a:pPr marL="0" marR="0" lvl="0" indent="0" algn="l" defTabSz="914400" rtl="0" eaLnBrk="1" fontAlgn="base" latinLnBrk="0" hangingPunct="1">
                        <a:lnSpc>
                          <a:spcPct val="100000"/>
                        </a:lnSpc>
                        <a:spcBef>
                          <a:spcPct val="0"/>
                        </a:spcBef>
                        <a:spcAft>
                          <a:spcPct val="0"/>
                        </a:spcAft>
                        <a:buClr>
                          <a:srgbClr val="D52B1E"/>
                        </a:buClr>
                        <a:buSzTx/>
                        <a:buFont typeface="Wingdings" pitchFamily="2" charset="2"/>
                        <a:buNone/>
                        <a:tabLst/>
                      </a:pPr>
                      <a:r>
                        <a:rPr kumimoji="0" lang="en-GB" altLang="en-US" sz="1200" b="1" i="0" u="none" strike="noStrike" cap="none" normalizeH="0" baseline="0" dirty="0">
                          <a:ln>
                            <a:noFill/>
                          </a:ln>
                          <a:solidFill>
                            <a:schemeClr val="tx2"/>
                          </a:solidFill>
                          <a:effectLst/>
                          <a:latin typeface="Verdana" pitchFamily="34" charset="0"/>
                          <a:cs typeface="Arial" charset="0"/>
                        </a:rPr>
                        <a:t>DMRC Headley Court closes in 2018</a:t>
                      </a:r>
                    </a:p>
                    <a:p>
                      <a:pPr marL="0" marR="0" lvl="0" indent="0" algn="l" defTabSz="914400" rtl="0" eaLnBrk="1" fontAlgn="base" latinLnBrk="0" hangingPunct="1">
                        <a:lnSpc>
                          <a:spcPct val="100000"/>
                        </a:lnSpc>
                        <a:spcBef>
                          <a:spcPct val="0"/>
                        </a:spcBef>
                        <a:spcAft>
                          <a:spcPct val="0"/>
                        </a:spcAft>
                        <a:buClr>
                          <a:srgbClr val="D52B1E"/>
                        </a:buClr>
                        <a:buSzTx/>
                        <a:buFont typeface="Wingdings" pitchFamily="2" charset="2"/>
                        <a:buNone/>
                        <a:tabLst/>
                      </a:pPr>
                      <a:r>
                        <a:rPr kumimoji="0" lang="en-GB" altLang="en-US" sz="1200" b="1" i="0" u="none" strike="noStrike" cap="none" normalizeH="0" baseline="0" dirty="0">
                          <a:ln>
                            <a:noFill/>
                          </a:ln>
                          <a:solidFill>
                            <a:schemeClr val="tx2"/>
                          </a:solidFill>
                          <a:effectLst/>
                          <a:latin typeface="Verdana" pitchFamily="34" charset="0"/>
                          <a:cs typeface="Arial" charset="0"/>
                        </a:rPr>
                        <a:t>Deepcut closes in 2019  </a:t>
                      </a:r>
                    </a:p>
                    <a:p>
                      <a:pPr marL="0" marR="0" lvl="0" indent="0" algn="l" defTabSz="914400" rtl="0" eaLnBrk="1" fontAlgn="base" latinLnBrk="0" hangingPunct="1">
                        <a:lnSpc>
                          <a:spcPct val="100000"/>
                        </a:lnSpc>
                        <a:spcBef>
                          <a:spcPct val="0"/>
                        </a:spcBef>
                        <a:spcAft>
                          <a:spcPct val="0"/>
                        </a:spcAft>
                        <a:buClr>
                          <a:srgbClr val="D52B1E"/>
                        </a:buClr>
                        <a:buSzTx/>
                        <a:buFont typeface="Wingdings" pitchFamily="2" charset="2"/>
                        <a:buNone/>
                        <a:tabLst/>
                      </a:pPr>
                      <a:r>
                        <a:rPr kumimoji="0" lang="en-GB" altLang="en-US" sz="1200" b="1" i="0" u="none" strike="noStrike" cap="none" normalizeH="0" baseline="0" dirty="0">
                          <a:ln>
                            <a:noFill/>
                          </a:ln>
                          <a:solidFill>
                            <a:schemeClr val="tx2"/>
                          </a:solidFill>
                          <a:effectLst/>
                          <a:latin typeface="Verdana" pitchFamily="34" charset="0"/>
                          <a:cs typeface="Arial" charset="0"/>
                        </a:rPr>
                        <a:t>ATC Pirbright/Keogh Barracks</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876884">
                <a:tc>
                  <a:txBody>
                    <a:bodyPr/>
                    <a:lstStyle/>
                    <a:p>
                      <a:pPr marL="0" marR="0" lvl="0" indent="0" algn="l" defTabSz="914400" rtl="0" eaLnBrk="1" fontAlgn="base" latinLnBrk="0" hangingPunct="1">
                        <a:lnSpc>
                          <a:spcPct val="100000"/>
                        </a:lnSpc>
                        <a:spcBef>
                          <a:spcPct val="0"/>
                        </a:spcBef>
                        <a:spcAft>
                          <a:spcPct val="0"/>
                        </a:spcAft>
                        <a:buClr>
                          <a:srgbClr val="D52B1E"/>
                        </a:buClr>
                        <a:buSzTx/>
                        <a:buFont typeface="Wingdings" pitchFamily="2" charset="2"/>
                        <a:buNone/>
                        <a:tabLst/>
                      </a:pPr>
                      <a:r>
                        <a:rPr kumimoji="0" lang="en-GB" altLang="en-US" sz="1200" b="1" i="0" u="none" strike="noStrike" cap="none" normalizeH="0" baseline="0">
                          <a:ln>
                            <a:noFill/>
                          </a:ln>
                          <a:solidFill>
                            <a:schemeClr val="tx2"/>
                          </a:solidFill>
                          <a:effectLst/>
                          <a:latin typeface="Verdana" pitchFamily="34" charset="0"/>
                          <a:cs typeface="Arial" charset="0"/>
                        </a:rPr>
                        <a:t>Army Reserve</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D52B1E"/>
                        </a:buClr>
                        <a:buSzTx/>
                        <a:buFont typeface="Wingdings" pitchFamily="2" charset="2"/>
                        <a:buNone/>
                        <a:tabLst/>
                      </a:pPr>
                      <a:r>
                        <a:rPr kumimoji="0" lang="en-GB" altLang="en-US" sz="1200" b="1" i="0" u="none" strike="noStrike" cap="none" normalizeH="0" baseline="0" dirty="0">
                          <a:ln>
                            <a:noFill/>
                          </a:ln>
                          <a:solidFill>
                            <a:schemeClr val="tx2"/>
                          </a:solidFill>
                          <a:effectLst/>
                          <a:latin typeface="Verdana" pitchFamily="34" charset="0"/>
                          <a:cs typeface="Arial" charset="0"/>
                        </a:rPr>
                        <a:t>250+</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D52B1E"/>
                        </a:buClr>
                        <a:buSzTx/>
                        <a:buFont typeface="Wingdings" pitchFamily="2" charset="2"/>
                        <a:buNone/>
                        <a:tabLst/>
                      </a:pPr>
                      <a:r>
                        <a:rPr kumimoji="0" lang="en-GB" altLang="en-US" sz="1200" b="1" i="0" u="none" strike="noStrike" cap="none" normalizeH="0" baseline="0" dirty="0">
                          <a:ln>
                            <a:noFill/>
                          </a:ln>
                          <a:solidFill>
                            <a:schemeClr val="tx2"/>
                          </a:solidFill>
                          <a:effectLst/>
                          <a:latin typeface="Verdana" pitchFamily="34" charset="0"/>
                          <a:cs typeface="Arial" charset="0"/>
                        </a:rPr>
                        <a:t>2 Pl A Coy 4 PWRR FARNHAM</a:t>
                      </a:r>
                    </a:p>
                    <a:p>
                      <a:pPr marL="0" marR="0" lvl="0" indent="0" algn="l" defTabSz="914400" rtl="0" eaLnBrk="1" fontAlgn="base" latinLnBrk="0" hangingPunct="1">
                        <a:lnSpc>
                          <a:spcPct val="100000"/>
                        </a:lnSpc>
                        <a:spcBef>
                          <a:spcPct val="0"/>
                        </a:spcBef>
                        <a:spcAft>
                          <a:spcPct val="0"/>
                        </a:spcAft>
                        <a:buClr>
                          <a:srgbClr val="D52B1E"/>
                        </a:buClr>
                        <a:buSzTx/>
                        <a:buFont typeface="Wingdings" pitchFamily="2" charset="2"/>
                        <a:buNone/>
                        <a:tabLst/>
                      </a:pPr>
                      <a:r>
                        <a:rPr kumimoji="0" lang="en-GB" altLang="en-US" sz="1200" b="1" i="0" u="none" strike="noStrike" cap="none" normalizeH="0" baseline="0" dirty="0">
                          <a:ln>
                            <a:noFill/>
                          </a:ln>
                          <a:solidFill>
                            <a:schemeClr val="tx2"/>
                          </a:solidFill>
                          <a:effectLst/>
                          <a:latin typeface="Verdana" pitchFamily="34" charset="0"/>
                          <a:cs typeface="Arial" charset="0"/>
                        </a:rPr>
                        <a:t>4PWRR HQ REDHILL April 2018</a:t>
                      </a:r>
                    </a:p>
                    <a:p>
                      <a:pPr marL="0" marR="0" lvl="0" indent="0" algn="l" defTabSz="914400" rtl="0" eaLnBrk="1" fontAlgn="base" latinLnBrk="0" hangingPunct="1">
                        <a:lnSpc>
                          <a:spcPct val="100000"/>
                        </a:lnSpc>
                        <a:spcBef>
                          <a:spcPct val="0"/>
                        </a:spcBef>
                        <a:spcAft>
                          <a:spcPct val="0"/>
                        </a:spcAft>
                        <a:buClr>
                          <a:srgbClr val="D52B1E"/>
                        </a:buClr>
                        <a:buSzTx/>
                        <a:buFont typeface="Wingdings" pitchFamily="2" charset="2"/>
                        <a:buNone/>
                        <a:tabLst/>
                      </a:pPr>
                      <a:r>
                        <a:rPr kumimoji="0" lang="en-GB" altLang="en-US" sz="1200" b="1" i="0" u="none" strike="noStrike" cap="none" normalizeH="0" baseline="0" dirty="0">
                          <a:ln>
                            <a:noFill/>
                          </a:ln>
                          <a:solidFill>
                            <a:schemeClr val="tx2"/>
                          </a:solidFill>
                          <a:effectLst/>
                          <a:latin typeface="Verdana" pitchFamily="34" charset="0"/>
                          <a:cs typeface="Arial" charset="0"/>
                        </a:rPr>
                        <a:t>2Trp 579 Field Sqn 101 EOD REIG</a:t>
                      </a:r>
                    </a:p>
                    <a:p>
                      <a:pPr marL="0" marR="0" lvl="0" indent="0" algn="l" defTabSz="914400" rtl="0" eaLnBrk="1" fontAlgn="base" latinLnBrk="0" hangingPunct="1">
                        <a:lnSpc>
                          <a:spcPct val="100000"/>
                        </a:lnSpc>
                        <a:spcBef>
                          <a:spcPct val="0"/>
                        </a:spcBef>
                        <a:spcAft>
                          <a:spcPct val="0"/>
                        </a:spcAft>
                        <a:buClr>
                          <a:srgbClr val="D52B1E"/>
                        </a:buClr>
                        <a:buSzTx/>
                        <a:buFont typeface="Wingdings" pitchFamily="2" charset="2"/>
                        <a:buNone/>
                        <a:tabLst/>
                      </a:pPr>
                      <a:r>
                        <a:rPr kumimoji="0" lang="en-GB" altLang="en-US" sz="1200" b="1" i="0" u="none" strike="noStrike" cap="none" normalizeH="0" baseline="0" dirty="0">
                          <a:ln>
                            <a:noFill/>
                          </a:ln>
                          <a:solidFill>
                            <a:schemeClr val="tx2"/>
                          </a:solidFill>
                          <a:effectLst/>
                          <a:latin typeface="Verdana" pitchFamily="34" charset="0"/>
                          <a:cs typeface="Arial" charset="0"/>
                        </a:rPr>
                        <a:t>135 Geo </a:t>
                      </a:r>
                      <a:r>
                        <a:rPr kumimoji="0" lang="en-GB" altLang="en-US" sz="1200" b="1" i="0" u="none" strike="noStrike" cap="none" normalizeH="0" baseline="0" dirty="0" err="1">
                          <a:ln>
                            <a:noFill/>
                          </a:ln>
                          <a:solidFill>
                            <a:schemeClr val="tx2"/>
                          </a:solidFill>
                          <a:effectLst/>
                          <a:latin typeface="Verdana" pitchFamily="34" charset="0"/>
                          <a:cs typeface="Arial" charset="0"/>
                        </a:rPr>
                        <a:t>Sqn</a:t>
                      </a:r>
                      <a:r>
                        <a:rPr kumimoji="0" lang="en-GB" altLang="en-US" sz="1200" b="1" i="0" u="none" strike="noStrike" cap="none" normalizeH="0" baseline="0" dirty="0">
                          <a:ln>
                            <a:noFill/>
                          </a:ln>
                          <a:solidFill>
                            <a:schemeClr val="tx2"/>
                          </a:solidFill>
                          <a:effectLst/>
                          <a:latin typeface="Verdana" pitchFamily="34" charset="0"/>
                          <a:cs typeface="Arial" charset="0"/>
                        </a:rPr>
                        <a:t> RE - EWELL</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03810">
                <a:tc>
                  <a:txBody>
                    <a:bodyPr/>
                    <a:lstStyle/>
                    <a:p>
                      <a:pPr marL="0" marR="0" lvl="0" indent="0" algn="l" defTabSz="914400" rtl="0" eaLnBrk="1" fontAlgn="base" latinLnBrk="0" hangingPunct="1">
                        <a:lnSpc>
                          <a:spcPct val="100000"/>
                        </a:lnSpc>
                        <a:spcBef>
                          <a:spcPct val="0"/>
                        </a:spcBef>
                        <a:spcAft>
                          <a:spcPct val="0"/>
                        </a:spcAft>
                        <a:buClr>
                          <a:srgbClr val="D52B1E"/>
                        </a:buClr>
                        <a:buSzTx/>
                        <a:buFont typeface="Wingdings" pitchFamily="2" charset="2"/>
                        <a:buNone/>
                        <a:tabLst/>
                      </a:pPr>
                      <a:r>
                        <a:rPr kumimoji="0" lang="en-GB" altLang="en-US" sz="1200" b="1" i="0" u="none" strike="noStrike" cap="none" normalizeH="0" baseline="0">
                          <a:ln>
                            <a:noFill/>
                          </a:ln>
                          <a:solidFill>
                            <a:schemeClr val="tx2"/>
                          </a:solidFill>
                          <a:effectLst/>
                          <a:latin typeface="Verdana" pitchFamily="34" charset="0"/>
                          <a:cs typeface="Arial" charset="0"/>
                        </a:rPr>
                        <a:t>Cadets: ACF</a:t>
                      </a:r>
                    </a:p>
                    <a:p>
                      <a:pPr marL="0" marR="0" lvl="0" indent="0" algn="l" defTabSz="914400" rtl="0" eaLnBrk="1" fontAlgn="base" latinLnBrk="0" hangingPunct="1">
                        <a:lnSpc>
                          <a:spcPct val="100000"/>
                        </a:lnSpc>
                        <a:spcBef>
                          <a:spcPct val="0"/>
                        </a:spcBef>
                        <a:spcAft>
                          <a:spcPct val="0"/>
                        </a:spcAft>
                        <a:buClr>
                          <a:srgbClr val="D52B1E"/>
                        </a:buClr>
                        <a:buSzTx/>
                        <a:buFont typeface="Wingdings" pitchFamily="2" charset="2"/>
                        <a:buNone/>
                        <a:tabLst/>
                      </a:pPr>
                      <a:r>
                        <a:rPr kumimoji="0" lang="en-GB" altLang="en-US" sz="1200" b="1" i="0" u="none" strike="noStrike" cap="none" normalizeH="0" baseline="0">
                          <a:ln>
                            <a:noFill/>
                          </a:ln>
                          <a:solidFill>
                            <a:schemeClr val="tx2"/>
                          </a:solidFill>
                          <a:effectLst/>
                          <a:latin typeface="Verdana" pitchFamily="34" charset="0"/>
                          <a:cs typeface="Arial" charset="0"/>
                        </a:rPr>
                        <a:t>             CCF</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81000" marR="0" lvl="0" indent="-381000" algn="l" defTabSz="914400" rtl="0" eaLnBrk="1" fontAlgn="base" latinLnBrk="0" hangingPunct="1">
                        <a:lnSpc>
                          <a:spcPct val="100000"/>
                        </a:lnSpc>
                        <a:spcBef>
                          <a:spcPct val="0"/>
                        </a:spcBef>
                        <a:spcAft>
                          <a:spcPct val="0"/>
                        </a:spcAft>
                        <a:buClr>
                          <a:srgbClr val="D52B1E"/>
                        </a:buClr>
                        <a:buSzTx/>
                        <a:buFont typeface="Wingdings" pitchFamily="2" charset="2"/>
                        <a:buNone/>
                        <a:tabLst/>
                      </a:pPr>
                      <a:r>
                        <a:rPr kumimoji="0" lang="en-GB" altLang="en-US" sz="1200" b="1" i="0" u="none" strike="noStrike" cap="none" normalizeH="0" baseline="0">
                          <a:ln>
                            <a:noFill/>
                          </a:ln>
                          <a:solidFill>
                            <a:schemeClr val="tx2"/>
                          </a:solidFill>
                          <a:effectLst/>
                          <a:latin typeface="Verdana" pitchFamily="34" charset="0"/>
                          <a:cs typeface="Arial" charset="0"/>
                        </a:rPr>
                        <a:t>27 Detachments (750)</a:t>
                      </a:r>
                    </a:p>
                    <a:p>
                      <a:pPr marL="381000" marR="0" lvl="0" indent="-381000" algn="l" defTabSz="914400" rtl="0" eaLnBrk="1" fontAlgn="base" latinLnBrk="0" hangingPunct="1">
                        <a:lnSpc>
                          <a:spcPct val="100000"/>
                        </a:lnSpc>
                        <a:spcBef>
                          <a:spcPct val="0"/>
                        </a:spcBef>
                        <a:spcAft>
                          <a:spcPct val="0"/>
                        </a:spcAft>
                        <a:buClr>
                          <a:srgbClr val="D52B1E"/>
                        </a:buClr>
                        <a:buSzTx/>
                        <a:buFont typeface="Wingdings" pitchFamily="2" charset="2"/>
                        <a:buNone/>
                        <a:tabLst/>
                      </a:pPr>
                      <a:r>
                        <a:rPr kumimoji="0" lang="en-GB" altLang="en-US" sz="1200" b="1" i="0" u="none" strike="noStrike" cap="none" normalizeH="0" baseline="0">
                          <a:ln>
                            <a:noFill/>
                          </a:ln>
                          <a:solidFill>
                            <a:schemeClr val="tx2"/>
                          </a:solidFill>
                          <a:effectLst/>
                          <a:latin typeface="Verdana" pitchFamily="34" charset="0"/>
                          <a:cs typeface="Arial" charset="0"/>
                        </a:rPr>
                        <a:t>12 Contingents (1200)</a:t>
                      </a:r>
                    </a:p>
                    <a:p>
                      <a:pPr marL="381000" marR="0" lvl="0" indent="-381000" algn="l" defTabSz="914400" rtl="0" eaLnBrk="1" fontAlgn="base" latinLnBrk="0" hangingPunct="1">
                        <a:lnSpc>
                          <a:spcPct val="100000"/>
                        </a:lnSpc>
                        <a:spcBef>
                          <a:spcPct val="0"/>
                        </a:spcBef>
                        <a:spcAft>
                          <a:spcPct val="0"/>
                        </a:spcAft>
                        <a:buClr>
                          <a:srgbClr val="D52B1E"/>
                        </a:buClr>
                        <a:buSzTx/>
                        <a:buFont typeface="Wingdings" pitchFamily="2" charset="2"/>
                        <a:buNone/>
                        <a:tabLst/>
                      </a:pPr>
                      <a:r>
                        <a:rPr kumimoji="0" lang="en-GB" altLang="en-US" sz="1200" b="1" i="0" u="none" strike="noStrike" cap="none" normalizeH="0" baseline="0">
                          <a:ln>
                            <a:noFill/>
                          </a:ln>
                          <a:solidFill>
                            <a:schemeClr val="tx2"/>
                          </a:solidFill>
                          <a:effectLst/>
                          <a:latin typeface="Verdana" pitchFamily="34" charset="0"/>
                          <a:cs typeface="Arial" charset="0"/>
                        </a:rPr>
                        <a:t>192 Cadet Adult Vols</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D52B1E"/>
                        </a:buClr>
                        <a:buSzTx/>
                        <a:buFont typeface="Wingdings" pitchFamily="2" charset="2"/>
                        <a:buNone/>
                        <a:tabLst/>
                      </a:pPr>
                      <a:r>
                        <a:rPr kumimoji="0" lang="en-US" altLang="en-US" sz="1200" b="1" i="0" u="none" strike="noStrike" cap="none" normalizeH="0" baseline="0" dirty="0">
                          <a:ln>
                            <a:noFill/>
                          </a:ln>
                          <a:solidFill>
                            <a:schemeClr val="tx2"/>
                          </a:solidFill>
                          <a:effectLst/>
                          <a:latin typeface="Verdana" pitchFamily="34" charset="0"/>
                          <a:cs typeface="Arial" charset="0"/>
                        </a:rPr>
                        <a:t>Royal Alexandra &amp; Albert School</a:t>
                      </a:r>
                    </a:p>
                    <a:p>
                      <a:pPr marL="0" marR="0" lvl="0" indent="0" algn="l" defTabSz="914400" rtl="0" eaLnBrk="1" fontAlgn="base" latinLnBrk="0" hangingPunct="1">
                        <a:lnSpc>
                          <a:spcPct val="100000"/>
                        </a:lnSpc>
                        <a:spcBef>
                          <a:spcPct val="0"/>
                        </a:spcBef>
                        <a:spcAft>
                          <a:spcPct val="0"/>
                        </a:spcAft>
                        <a:buClr>
                          <a:srgbClr val="D52B1E"/>
                        </a:buClr>
                        <a:buSzTx/>
                        <a:buFont typeface="Wingdings" pitchFamily="2" charset="2"/>
                        <a:buNone/>
                        <a:tabLst/>
                      </a:pPr>
                      <a:r>
                        <a:rPr kumimoji="0" lang="en-US" altLang="en-US" sz="1200" b="1" i="0" u="none" strike="noStrike" cap="none" normalizeH="0" baseline="0" dirty="0">
                          <a:ln>
                            <a:noFill/>
                          </a:ln>
                          <a:solidFill>
                            <a:schemeClr val="tx2"/>
                          </a:solidFill>
                          <a:effectLst/>
                          <a:latin typeface="Verdana" pitchFamily="34" charset="0"/>
                          <a:cs typeface="Arial" charset="0"/>
                        </a:rPr>
                        <a:t>Ash Manor CCF (Grenadiers)</a:t>
                      </a:r>
                    </a:p>
                    <a:p>
                      <a:pPr marL="0" marR="0" lvl="0" indent="0" algn="l" defTabSz="914400" rtl="0" eaLnBrk="1" fontAlgn="base" latinLnBrk="0" hangingPunct="1">
                        <a:lnSpc>
                          <a:spcPct val="100000"/>
                        </a:lnSpc>
                        <a:spcBef>
                          <a:spcPct val="0"/>
                        </a:spcBef>
                        <a:spcAft>
                          <a:spcPct val="0"/>
                        </a:spcAft>
                        <a:buClr>
                          <a:srgbClr val="D52B1E"/>
                        </a:buClr>
                        <a:buSzTx/>
                        <a:buFont typeface="Wingdings" pitchFamily="2" charset="2"/>
                        <a:buNone/>
                        <a:tabLst/>
                      </a:pPr>
                      <a:r>
                        <a:rPr kumimoji="0" lang="en-US" altLang="en-US" sz="1200" b="1" i="0" u="none" strike="noStrike" cap="none" normalizeH="0" baseline="0" dirty="0">
                          <a:ln>
                            <a:noFill/>
                          </a:ln>
                          <a:solidFill>
                            <a:schemeClr val="tx2"/>
                          </a:solidFill>
                          <a:effectLst/>
                          <a:latin typeface="Verdana" pitchFamily="34" charset="0"/>
                          <a:cs typeface="Arial" charset="0"/>
                        </a:rPr>
                        <a:t>NB Sea Cadets: 8     ATC: 12</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683761">
                <a:tc>
                  <a:txBody>
                    <a:bodyPr/>
                    <a:lstStyle/>
                    <a:p>
                      <a:pPr marL="0" marR="0" lvl="0" indent="0" algn="l" defTabSz="914400" rtl="0" eaLnBrk="1" fontAlgn="base" latinLnBrk="0" hangingPunct="1">
                        <a:lnSpc>
                          <a:spcPct val="100000"/>
                        </a:lnSpc>
                        <a:spcBef>
                          <a:spcPct val="0"/>
                        </a:spcBef>
                        <a:spcAft>
                          <a:spcPct val="0"/>
                        </a:spcAft>
                        <a:buClr>
                          <a:srgbClr val="D52B1E"/>
                        </a:buClr>
                        <a:buSzTx/>
                        <a:buFont typeface="Wingdings" pitchFamily="2" charset="2"/>
                        <a:buNone/>
                        <a:tabLst/>
                      </a:pPr>
                      <a:r>
                        <a:rPr kumimoji="0" lang="en-GB" altLang="en-US" sz="1200" b="1" i="0" u="none" strike="noStrike" cap="none" normalizeH="0" baseline="0" dirty="0">
                          <a:ln>
                            <a:noFill/>
                          </a:ln>
                          <a:solidFill>
                            <a:schemeClr val="tx2"/>
                          </a:solidFill>
                          <a:effectLst/>
                          <a:latin typeface="Verdana" pitchFamily="34" charset="0"/>
                          <a:cs typeface="Arial" charset="0"/>
                        </a:rPr>
                        <a:t>Service Leavers</a:t>
                      </a:r>
                    </a:p>
                  </a:txBody>
                  <a:tcPr marL="68580" marR="6858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D52B1E"/>
                        </a:buClr>
                        <a:buSzTx/>
                        <a:buFont typeface="Wingdings" pitchFamily="2" charset="2"/>
                        <a:buNone/>
                        <a:tabLst/>
                      </a:pPr>
                      <a:r>
                        <a:rPr kumimoji="0" lang="en-GB" altLang="en-US" sz="1200" b="1" i="0" u="none" strike="noStrike" cap="none" normalizeH="0" baseline="0" dirty="0">
                          <a:ln>
                            <a:noFill/>
                          </a:ln>
                          <a:solidFill>
                            <a:schemeClr val="tx2"/>
                          </a:solidFill>
                          <a:effectLst/>
                          <a:latin typeface="Verdana" pitchFamily="34" charset="0"/>
                          <a:cs typeface="Arial" charset="0"/>
                        </a:rPr>
                        <a:t>8000 pa (Army)</a:t>
                      </a:r>
                    </a:p>
                    <a:p>
                      <a:pPr marL="0" marR="0" lvl="0" indent="0" algn="l" defTabSz="914400" rtl="0" eaLnBrk="1" fontAlgn="base" latinLnBrk="0" hangingPunct="1">
                        <a:lnSpc>
                          <a:spcPct val="100000"/>
                        </a:lnSpc>
                        <a:spcBef>
                          <a:spcPct val="0"/>
                        </a:spcBef>
                        <a:spcAft>
                          <a:spcPct val="0"/>
                        </a:spcAft>
                        <a:buClr>
                          <a:srgbClr val="D52B1E"/>
                        </a:buClr>
                        <a:buSzTx/>
                        <a:buFont typeface="Wingdings" pitchFamily="2" charset="2"/>
                        <a:buNone/>
                        <a:tabLst/>
                      </a:pPr>
                      <a:r>
                        <a:rPr kumimoji="0" lang="en-GB" altLang="en-US" sz="1200" b="1" i="0" u="none" strike="noStrike" cap="none" normalizeH="0" baseline="0" dirty="0">
                          <a:ln>
                            <a:noFill/>
                          </a:ln>
                          <a:solidFill>
                            <a:schemeClr val="tx2"/>
                          </a:solidFill>
                          <a:effectLst/>
                          <a:latin typeface="Verdana" pitchFamily="34" charset="0"/>
                          <a:cs typeface="Arial" charset="0"/>
                        </a:rPr>
                        <a:t>10% to settle in SE</a:t>
                      </a:r>
                    </a:p>
                    <a:p>
                      <a:pPr marL="0" marR="0" lvl="0" indent="0" algn="l" defTabSz="914400" rtl="0" eaLnBrk="1" fontAlgn="base" latinLnBrk="0" hangingPunct="1">
                        <a:lnSpc>
                          <a:spcPct val="100000"/>
                        </a:lnSpc>
                        <a:spcBef>
                          <a:spcPct val="0"/>
                        </a:spcBef>
                        <a:spcAft>
                          <a:spcPct val="0"/>
                        </a:spcAft>
                        <a:buClr>
                          <a:srgbClr val="D52B1E"/>
                        </a:buClr>
                        <a:buSzTx/>
                        <a:buFont typeface="Wingdings" pitchFamily="2" charset="2"/>
                        <a:buNone/>
                        <a:tabLst/>
                      </a:pPr>
                      <a:endParaRPr kumimoji="0" lang="en-GB" altLang="en-US" sz="1200" b="1" i="0" u="none" strike="noStrike" cap="none" normalizeH="0" baseline="0" dirty="0">
                        <a:ln>
                          <a:noFill/>
                        </a:ln>
                        <a:solidFill>
                          <a:schemeClr val="tx2"/>
                        </a:solidFill>
                        <a:effectLst/>
                        <a:latin typeface="Verdana" pitchFamily="34" charset="0"/>
                        <a:cs typeface="Arial"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D52B1E"/>
                        </a:buClr>
                        <a:buSzTx/>
                        <a:buFont typeface="Wingdings" pitchFamily="2" charset="2"/>
                        <a:buNone/>
                        <a:tabLst/>
                      </a:pPr>
                      <a:r>
                        <a:rPr kumimoji="0" lang="en-GB" altLang="en-US" sz="1200" b="1" i="0" u="none" strike="noStrike" cap="none" normalizeH="0" baseline="0" dirty="0">
                          <a:ln>
                            <a:noFill/>
                          </a:ln>
                          <a:solidFill>
                            <a:schemeClr val="tx2"/>
                          </a:solidFill>
                          <a:effectLst/>
                          <a:latin typeface="Verdana" pitchFamily="34" charset="0"/>
                          <a:cs typeface="Arial" charset="0"/>
                        </a:rPr>
                        <a:t>50% have no idea where</a:t>
                      </a:r>
                    </a:p>
                    <a:p>
                      <a:pPr marL="0" marR="0" lvl="0" indent="0" algn="l" defTabSz="914400" rtl="0" eaLnBrk="1" fontAlgn="base" latinLnBrk="0" hangingPunct="1">
                        <a:lnSpc>
                          <a:spcPct val="100000"/>
                        </a:lnSpc>
                        <a:spcBef>
                          <a:spcPct val="0"/>
                        </a:spcBef>
                        <a:spcAft>
                          <a:spcPct val="0"/>
                        </a:spcAft>
                        <a:buClr>
                          <a:srgbClr val="D52B1E"/>
                        </a:buClr>
                        <a:buSzTx/>
                        <a:buFont typeface="Wingdings" pitchFamily="2" charset="2"/>
                        <a:buNone/>
                        <a:tabLst/>
                      </a:pPr>
                      <a:r>
                        <a:rPr kumimoji="0" lang="en-GB" altLang="en-US" sz="1200" b="1" i="0" u="none" strike="noStrike" cap="none" normalizeH="0" baseline="0" dirty="0">
                          <a:ln>
                            <a:noFill/>
                          </a:ln>
                          <a:solidFill>
                            <a:schemeClr val="tx2"/>
                          </a:solidFill>
                          <a:effectLst/>
                          <a:latin typeface="Verdana" pitchFamily="34" charset="0"/>
                          <a:cs typeface="Arial" charset="0"/>
                        </a:rPr>
                        <a:t>50/100 in Surrey per annum</a:t>
                      </a:r>
                    </a:p>
                  </a:txBody>
                  <a:tcPr marL="68580" marR="6858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sp>
        <p:nvSpPr>
          <p:cNvPr id="4" name="TextBox 3"/>
          <p:cNvSpPr txBox="1"/>
          <p:nvPr/>
        </p:nvSpPr>
        <p:spPr>
          <a:xfrm>
            <a:off x="457200" y="5601951"/>
            <a:ext cx="3767959" cy="523220"/>
          </a:xfrm>
          <a:prstGeom prst="rect">
            <a:avLst/>
          </a:prstGeom>
          <a:noFill/>
          <a:ln>
            <a:solidFill>
              <a:schemeClr val="tx1"/>
            </a:solidFill>
          </a:ln>
        </p:spPr>
        <p:txBody>
          <a:bodyPr wrap="square" rtlCol="0">
            <a:spAutoFit/>
          </a:bodyPr>
          <a:lstStyle/>
          <a:p>
            <a:r>
              <a:rPr lang="en-GB" sz="2800" b="1" dirty="0" smtClean="0">
                <a:solidFill>
                  <a:srgbClr val="FF0000"/>
                </a:solidFill>
              </a:rPr>
              <a:t>Insert Local Information</a:t>
            </a:r>
            <a:endParaRPr lang="en-GB" sz="2800" b="1" dirty="0">
              <a:solidFill>
                <a:srgbClr val="FF0000"/>
              </a:solidFill>
            </a:endParaRPr>
          </a:p>
        </p:txBody>
      </p:sp>
    </p:spTree>
    <p:extLst>
      <p:ext uri="{BB962C8B-B14F-4D97-AF65-F5344CB8AC3E}">
        <p14:creationId xmlns:p14="http://schemas.microsoft.com/office/powerpoint/2010/main" val="3356432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1C307E"/>
                </a:solidFill>
                <a:latin typeface="Verdana" panose="020B0604030504040204" pitchFamily="34" charset="0"/>
                <a:ea typeface="Verdana" panose="020B0604030504040204" pitchFamily="34" charset="0"/>
                <a:cs typeface="Verdana" panose="020B0604030504040204" pitchFamily="34" charset="0"/>
              </a:rPr>
              <a:t>What is Different about the Armed Forces Community?</a:t>
            </a:r>
          </a:p>
        </p:txBody>
      </p:sp>
      <p:sp>
        <p:nvSpPr>
          <p:cNvPr id="3" name="Content Placeholder 2"/>
          <p:cNvSpPr>
            <a:spLocks noGrp="1"/>
          </p:cNvSpPr>
          <p:nvPr>
            <p:ph idx="4294967295"/>
          </p:nvPr>
        </p:nvSpPr>
        <p:spPr>
          <a:xfrm>
            <a:off x="0" y="1600200"/>
            <a:ext cx="8369300" cy="4525963"/>
          </a:xfrm>
        </p:spPr>
        <p:txBody>
          <a:bodyPr>
            <a:normAutofit fontScale="85000" lnSpcReduction="10000"/>
          </a:bodyPr>
          <a:lstStyle/>
          <a:p>
            <a:r>
              <a:rPr lang="en-GB" dirty="0">
                <a:latin typeface="Verdana" panose="020B0604030504040204" pitchFamily="34" charset="0"/>
                <a:ea typeface="Verdana" panose="020B0604030504040204" pitchFamily="34" charset="0"/>
                <a:cs typeface="Verdana" panose="020B0604030504040204" pitchFamily="34" charset="0"/>
              </a:rPr>
              <a:t>Moved around the country/abroad, often at short notice</a:t>
            </a:r>
          </a:p>
          <a:p>
            <a:r>
              <a:rPr lang="en-GB" dirty="0">
                <a:latin typeface="Verdana" panose="020B0604030504040204" pitchFamily="34" charset="0"/>
                <a:ea typeface="Verdana" panose="020B0604030504040204" pitchFamily="34" charset="0"/>
                <a:cs typeface="Verdana" panose="020B0604030504040204" pitchFamily="34" charset="0"/>
              </a:rPr>
              <a:t>Geographically isolated on military bases</a:t>
            </a:r>
          </a:p>
          <a:p>
            <a:r>
              <a:rPr lang="en-GB" dirty="0">
                <a:latin typeface="Verdana" panose="020B0604030504040204" pitchFamily="34" charset="0"/>
                <a:ea typeface="Verdana" panose="020B0604030504040204" pitchFamily="34" charset="0"/>
                <a:cs typeface="Verdana" panose="020B0604030504040204" pitchFamily="34" charset="0"/>
              </a:rPr>
              <a:t>Isolated from family support networks</a:t>
            </a:r>
          </a:p>
          <a:p>
            <a:r>
              <a:rPr lang="en-GB" dirty="0">
                <a:latin typeface="Verdana" panose="020B0604030504040204" pitchFamily="34" charset="0"/>
                <a:ea typeface="Verdana" panose="020B0604030504040204" pitchFamily="34" charset="0"/>
                <a:cs typeface="Verdana" panose="020B0604030504040204" pitchFamily="34" charset="0"/>
              </a:rPr>
              <a:t>Strong sense of pride and not wanting to ask for help</a:t>
            </a:r>
          </a:p>
          <a:p>
            <a:r>
              <a:rPr lang="en-GB" dirty="0">
                <a:latin typeface="Verdana" panose="020B0604030504040204" pitchFamily="34" charset="0"/>
                <a:ea typeface="Verdana" panose="020B0604030504040204" pitchFamily="34" charset="0"/>
                <a:cs typeface="Verdana" panose="020B0604030504040204" pitchFamily="34" charset="0"/>
              </a:rPr>
              <a:t>Provided with Service Family Accommodation</a:t>
            </a:r>
          </a:p>
          <a:p>
            <a:r>
              <a:rPr lang="en-GB" dirty="0">
                <a:latin typeface="Verdana" panose="020B0604030504040204" pitchFamily="34" charset="0"/>
                <a:ea typeface="Verdana" panose="020B0604030504040204" pitchFamily="34" charset="0"/>
                <a:cs typeface="Verdana" panose="020B0604030504040204" pitchFamily="34" charset="0"/>
              </a:rPr>
              <a:t>Not used to accessing local authority and other public services</a:t>
            </a:r>
          </a:p>
          <a:p>
            <a:r>
              <a:rPr lang="en-GB" dirty="0">
                <a:latin typeface="Verdana" panose="020B0604030504040204" pitchFamily="34" charset="0"/>
                <a:ea typeface="Verdana" panose="020B0604030504040204" pitchFamily="34" charset="0"/>
                <a:cs typeface="Verdana" panose="020B0604030504040204" pitchFamily="34" charset="0"/>
              </a:rPr>
              <a:t>Lack of postcode on Bases</a:t>
            </a:r>
          </a:p>
        </p:txBody>
      </p:sp>
    </p:spTree>
    <p:extLst>
      <p:ext uri="{BB962C8B-B14F-4D97-AF65-F5344CB8AC3E}">
        <p14:creationId xmlns:p14="http://schemas.microsoft.com/office/powerpoint/2010/main" val="3970559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1C5C84-900B-45EF-A4C3-EEF1C8D87ECD}"/>
              </a:ext>
            </a:extLst>
          </p:cNvPr>
          <p:cNvSpPr txBox="1">
            <a:spLocks/>
          </p:cNvSpPr>
          <p:nvPr/>
        </p:nvSpPr>
        <p:spPr>
          <a:xfrm>
            <a:off x="0" y="308556"/>
            <a:ext cx="9144000" cy="115037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b="1" dirty="0">
                <a:solidFill>
                  <a:srgbClr val="1C307E"/>
                </a:solidFill>
                <a:latin typeface="Verdana" panose="020B0604030504040204" pitchFamily="34" charset="0"/>
                <a:ea typeface="Verdana" panose="020B0604030504040204" pitchFamily="34" charset="0"/>
                <a:cs typeface="Verdana" panose="020B0604030504040204" pitchFamily="34" charset="0"/>
              </a:rPr>
              <a:t>Customer Facing Staff Training Notes and Presentation</a:t>
            </a:r>
          </a:p>
          <a:p>
            <a:endParaRPr lang="en-US" sz="1200" b="1" dirty="0">
              <a:solidFill>
                <a:srgbClr val="1C307E"/>
              </a:solidFill>
              <a:latin typeface="Verdana" panose="020B0604030504040204" pitchFamily="34" charset="0"/>
              <a:ea typeface="Verdana" panose="020B0604030504040204" pitchFamily="34" charset="0"/>
              <a:cs typeface="Verdana" panose="020B0604030504040204" pitchFamily="34" charset="0"/>
            </a:endParaRPr>
          </a:p>
          <a:p>
            <a:endParaRPr lang="en-US" sz="1200" b="1" dirty="0">
              <a:solidFill>
                <a:srgbClr val="1C307E"/>
              </a:solidFill>
              <a:latin typeface="Verdana" panose="020B0604030504040204" pitchFamily="34" charset="0"/>
              <a:ea typeface="Verdana" panose="020B0604030504040204" pitchFamily="34" charset="0"/>
              <a:cs typeface="Verdana" panose="020B0604030504040204" pitchFamily="34" charset="0"/>
            </a:endParaRPr>
          </a:p>
          <a:p>
            <a:r>
              <a:rPr lang="en-US" sz="3600" dirty="0">
                <a:solidFill>
                  <a:srgbClr val="1C307E"/>
                </a:solidFill>
                <a:latin typeface="Verdana" panose="020B0604030504040204" pitchFamily="34" charset="0"/>
                <a:ea typeface="Verdana" panose="020B0604030504040204" pitchFamily="34" charset="0"/>
                <a:cs typeface="Verdana" panose="020B0604030504040204" pitchFamily="34" charset="0"/>
              </a:rPr>
              <a:t>Developed by</a:t>
            </a:r>
          </a:p>
          <a:p>
            <a:endParaRPr 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endParaRPr lang="en-US" sz="12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r>
              <a:rPr lang="en-US" sz="3600" b="1" dirty="0">
                <a:solidFill>
                  <a:srgbClr val="1C307E"/>
                </a:solidFill>
                <a:latin typeface="Verdana" panose="020B0604030504040204" pitchFamily="34" charset="0"/>
                <a:ea typeface="Verdana" panose="020B0604030504040204" pitchFamily="34" charset="0"/>
                <a:cs typeface="Verdana" panose="020B0604030504040204" pitchFamily="34" charset="0"/>
              </a:rPr>
              <a:t>Canon Peter BRUINVELS</a:t>
            </a:r>
          </a:p>
          <a:p>
            <a:r>
              <a:rPr lang="en-US" sz="3600" b="1" dirty="0">
                <a:solidFill>
                  <a:srgbClr val="1C307E"/>
                </a:solidFill>
                <a:latin typeface="Verdana" panose="020B0604030504040204" pitchFamily="34" charset="0"/>
                <a:ea typeface="Verdana" panose="020B0604030504040204" pitchFamily="34" charset="0"/>
                <a:cs typeface="Verdana" panose="020B0604030504040204" pitchFamily="34" charset="0"/>
              </a:rPr>
              <a:t>PETER BRUINVELS ASSOCIATES</a:t>
            </a:r>
          </a:p>
        </p:txBody>
      </p:sp>
      <p:pic>
        <p:nvPicPr>
          <p:cNvPr id="5" name="Picture 4" descr="PBA master.png">
            <a:extLst>
              <a:ext uri="{FF2B5EF4-FFF2-40B4-BE49-F238E27FC236}">
                <a16:creationId xmlns:a16="http://schemas.microsoft.com/office/drawing/2014/main" xmlns="" id="{5B1B88BB-B85C-466D-A21F-DD8DF1C96D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276" y="5791200"/>
            <a:ext cx="2171637" cy="95468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3521" y="5540698"/>
            <a:ext cx="984306" cy="916464"/>
          </a:xfrm>
          <a:prstGeom prst="rect">
            <a:avLst/>
          </a:prstGeom>
        </p:spPr>
      </p:pic>
      <p:sp>
        <p:nvSpPr>
          <p:cNvPr id="6" name="TextBox 5"/>
          <p:cNvSpPr txBox="1"/>
          <p:nvPr/>
        </p:nvSpPr>
        <p:spPr>
          <a:xfrm>
            <a:off x="5321930" y="5006370"/>
            <a:ext cx="1545021" cy="1569660"/>
          </a:xfrm>
          <a:prstGeom prst="rect">
            <a:avLst/>
          </a:prstGeom>
          <a:noFill/>
          <a:ln>
            <a:solidFill>
              <a:schemeClr val="tx1"/>
            </a:solidFill>
          </a:ln>
        </p:spPr>
        <p:txBody>
          <a:bodyPr wrap="square" rtlCol="0">
            <a:spAutoFit/>
          </a:bodyPr>
          <a:lstStyle/>
          <a:p>
            <a:r>
              <a:rPr lang="en-GB" sz="2400" b="1" dirty="0" smtClean="0">
                <a:solidFill>
                  <a:srgbClr val="FF0000"/>
                </a:solidFill>
              </a:rPr>
              <a:t>Insert local authority logo</a:t>
            </a:r>
            <a:endParaRPr lang="en-GB" sz="2400" b="1" dirty="0">
              <a:solidFill>
                <a:srgbClr val="FF0000"/>
              </a:solidFill>
            </a:endParaRPr>
          </a:p>
        </p:txBody>
      </p:sp>
    </p:spTree>
    <p:extLst>
      <p:ext uri="{BB962C8B-B14F-4D97-AF65-F5344CB8AC3E}">
        <p14:creationId xmlns:p14="http://schemas.microsoft.com/office/powerpoint/2010/main" val="1725289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9144000" cy="1143000"/>
          </a:xfrm>
        </p:spPr>
        <p:txBody>
          <a:bodyPr>
            <a:normAutofit fontScale="90000"/>
          </a:bodyPr>
          <a:lstStyle/>
          <a:p>
            <a:r>
              <a:rPr lang="en-GB" b="1" dirty="0">
                <a:solidFill>
                  <a:srgbClr val="1C307E"/>
                </a:solidFill>
                <a:latin typeface="Verdana" panose="020B0604030504040204" pitchFamily="34" charset="0"/>
                <a:ea typeface="Verdana" panose="020B0604030504040204" pitchFamily="34" charset="0"/>
                <a:cs typeface="Verdana" panose="020B0604030504040204" pitchFamily="34" charset="0"/>
              </a:rPr>
              <a:t>What impact this has on Armed Forces Families</a:t>
            </a:r>
          </a:p>
        </p:txBody>
      </p:sp>
      <p:sp>
        <p:nvSpPr>
          <p:cNvPr id="3" name="Content Placeholder 2"/>
          <p:cNvSpPr>
            <a:spLocks noGrp="1"/>
          </p:cNvSpPr>
          <p:nvPr>
            <p:ph idx="4294967295"/>
          </p:nvPr>
        </p:nvSpPr>
        <p:spPr>
          <a:xfrm>
            <a:off x="414338" y="1600200"/>
            <a:ext cx="8729662" cy="4916488"/>
          </a:xfrm>
        </p:spPr>
        <p:txBody>
          <a:bodyPr>
            <a:normAutofit fontScale="85000" lnSpcReduction="20000"/>
          </a:bodyPr>
          <a:lstStyle/>
          <a:p>
            <a:r>
              <a:rPr lang="en-GB" dirty="0">
                <a:latin typeface="Verdana" panose="020B0604030504040204" pitchFamily="34" charset="0"/>
                <a:ea typeface="Verdana" panose="020B0604030504040204" pitchFamily="34" charset="0"/>
                <a:cs typeface="Verdana" panose="020B0604030504040204" pitchFamily="34" charset="0"/>
              </a:rPr>
              <a:t>Education:</a:t>
            </a:r>
          </a:p>
          <a:p>
            <a:pPr lvl="1"/>
            <a:r>
              <a:rPr lang="en-GB" dirty="0">
                <a:latin typeface="Verdana" panose="020B0604030504040204" pitchFamily="34" charset="0"/>
                <a:ea typeface="Verdana" panose="020B0604030504040204" pitchFamily="34" charset="0"/>
                <a:cs typeface="Verdana" panose="020B0604030504040204" pitchFamily="34" charset="0"/>
              </a:rPr>
              <a:t>Access to school places/school </a:t>
            </a:r>
            <a:r>
              <a:rPr lang="en-GB" dirty="0" smtClean="0">
                <a:latin typeface="Verdana" panose="020B0604030504040204" pitchFamily="34" charset="0"/>
                <a:ea typeface="Verdana" panose="020B0604030504040204" pitchFamily="34" charset="0"/>
                <a:cs typeface="Verdana" panose="020B0604030504040204" pitchFamily="34" charset="0"/>
              </a:rPr>
              <a:t>transport/curriculum </a:t>
            </a:r>
            <a:endParaRPr lang="en-GB" dirty="0">
              <a:latin typeface="Verdana" panose="020B0604030504040204" pitchFamily="34" charset="0"/>
              <a:ea typeface="Verdana" panose="020B0604030504040204" pitchFamily="34" charset="0"/>
              <a:cs typeface="Verdana" panose="020B0604030504040204" pitchFamily="34" charset="0"/>
            </a:endParaRPr>
          </a:p>
          <a:p>
            <a:pPr lvl="1">
              <a:buNone/>
            </a:pPr>
            <a:endParaRPr lang="en-GB" sz="1000" dirty="0">
              <a:latin typeface="Verdana" panose="020B0604030504040204" pitchFamily="34" charset="0"/>
              <a:ea typeface="Verdana" panose="020B0604030504040204" pitchFamily="34" charset="0"/>
              <a:cs typeface="Verdana" panose="020B0604030504040204" pitchFamily="34" charset="0"/>
            </a:endParaRPr>
          </a:p>
          <a:p>
            <a:r>
              <a:rPr lang="en-GB" dirty="0">
                <a:latin typeface="Verdana" panose="020B0604030504040204" pitchFamily="34" charset="0"/>
                <a:ea typeface="Verdana" panose="020B0604030504040204" pitchFamily="34" charset="0"/>
                <a:cs typeface="Verdana" panose="020B0604030504040204" pitchFamily="34" charset="0"/>
              </a:rPr>
              <a:t>Access to Health Care/Benefits:</a:t>
            </a:r>
          </a:p>
          <a:p>
            <a:pPr lvl="1"/>
            <a:r>
              <a:rPr lang="en-GB" dirty="0">
                <a:latin typeface="Verdana" panose="020B0604030504040204" pitchFamily="34" charset="0"/>
                <a:ea typeface="Verdana" panose="020B0604030504040204" pitchFamily="34" charset="0"/>
                <a:cs typeface="Verdana" panose="020B0604030504040204" pitchFamily="34" charset="0"/>
              </a:rPr>
              <a:t>Asking for help</a:t>
            </a:r>
          </a:p>
          <a:p>
            <a:pPr lvl="1"/>
            <a:r>
              <a:rPr lang="en-GB" dirty="0">
                <a:latin typeface="Verdana" panose="020B0604030504040204" pitchFamily="34" charset="0"/>
                <a:ea typeface="Verdana" panose="020B0604030504040204" pitchFamily="34" charset="0"/>
                <a:cs typeface="Verdana" panose="020B0604030504040204" pitchFamily="34" charset="0"/>
              </a:rPr>
              <a:t>Waiting lists for doctors/dentists</a:t>
            </a:r>
          </a:p>
          <a:p>
            <a:pPr lvl="1"/>
            <a:r>
              <a:rPr lang="en-GB" dirty="0">
                <a:latin typeface="Verdana" panose="020B0604030504040204" pitchFamily="34" charset="0"/>
                <a:ea typeface="Verdana" panose="020B0604030504040204" pitchFamily="34" charset="0"/>
                <a:cs typeface="Verdana" panose="020B0604030504040204" pitchFamily="34" charset="0"/>
              </a:rPr>
              <a:t>How to access to Social Services/Benefits</a:t>
            </a:r>
          </a:p>
          <a:p>
            <a:pPr lvl="1">
              <a:buNone/>
            </a:pPr>
            <a:endParaRPr lang="en-GB" sz="900" dirty="0">
              <a:latin typeface="Verdana" panose="020B0604030504040204" pitchFamily="34" charset="0"/>
              <a:ea typeface="Verdana" panose="020B0604030504040204" pitchFamily="34" charset="0"/>
              <a:cs typeface="Verdana" panose="020B0604030504040204" pitchFamily="34" charset="0"/>
            </a:endParaRPr>
          </a:p>
          <a:p>
            <a:r>
              <a:rPr lang="en-GB" dirty="0">
                <a:latin typeface="Verdana" panose="020B0604030504040204" pitchFamily="34" charset="0"/>
                <a:ea typeface="Verdana" panose="020B0604030504040204" pitchFamily="34" charset="0"/>
                <a:cs typeface="Verdana" panose="020B0604030504040204" pitchFamily="34" charset="0"/>
              </a:rPr>
              <a:t>Employment:</a:t>
            </a:r>
          </a:p>
          <a:p>
            <a:pPr lvl="1"/>
            <a:r>
              <a:rPr lang="en-GB" dirty="0">
                <a:latin typeface="Verdana" panose="020B0604030504040204" pitchFamily="34" charset="0"/>
                <a:ea typeface="Verdana" panose="020B0604030504040204" pitchFamily="34" charset="0"/>
                <a:cs typeface="Verdana" panose="020B0604030504040204" pitchFamily="34" charset="0"/>
              </a:rPr>
              <a:t>Impact on spouses job </a:t>
            </a:r>
            <a:r>
              <a:rPr lang="en-GB" dirty="0" smtClean="0">
                <a:latin typeface="Verdana" panose="020B0604030504040204" pitchFamily="34" charset="0"/>
                <a:ea typeface="Verdana" panose="020B0604030504040204" pitchFamily="34" charset="0"/>
                <a:cs typeface="Verdana" panose="020B0604030504040204" pitchFamily="34" charset="0"/>
              </a:rPr>
              <a:t>prospects – gaps in CV</a:t>
            </a:r>
            <a:endParaRPr lang="en-GB" dirty="0">
              <a:latin typeface="Verdana" panose="020B0604030504040204" pitchFamily="34" charset="0"/>
              <a:ea typeface="Verdana" panose="020B0604030504040204" pitchFamily="34" charset="0"/>
              <a:cs typeface="Verdana" panose="020B0604030504040204" pitchFamily="34" charset="0"/>
            </a:endParaRPr>
          </a:p>
          <a:p>
            <a:pPr lvl="1"/>
            <a:r>
              <a:rPr lang="en-GB" dirty="0">
                <a:latin typeface="Verdana" panose="020B0604030504040204" pitchFamily="34" charset="0"/>
                <a:ea typeface="Verdana" panose="020B0604030504040204" pitchFamily="34" charset="0"/>
                <a:cs typeface="Verdana" panose="020B0604030504040204" pitchFamily="34" charset="0"/>
              </a:rPr>
              <a:t>Jobs on leaving the Service</a:t>
            </a:r>
          </a:p>
          <a:p>
            <a:pPr lvl="1">
              <a:buNone/>
            </a:pPr>
            <a:endParaRPr lang="en-GB" sz="900" dirty="0">
              <a:latin typeface="Verdana" panose="020B0604030504040204" pitchFamily="34" charset="0"/>
              <a:ea typeface="Verdana" panose="020B0604030504040204" pitchFamily="34" charset="0"/>
              <a:cs typeface="Verdana" panose="020B0604030504040204" pitchFamily="34" charset="0"/>
            </a:endParaRPr>
          </a:p>
          <a:p>
            <a:r>
              <a:rPr lang="en-GB" dirty="0">
                <a:latin typeface="Verdana" panose="020B0604030504040204" pitchFamily="34" charset="0"/>
                <a:ea typeface="Verdana" panose="020B0604030504040204" pitchFamily="34" charset="0"/>
                <a:cs typeface="Verdana" panose="020B0604030504040204" pitchFamily="34" charset="0"/>
              </a:rPr>
              <a:t>Housing:</a:t>
            </a:r>
          </a:p>
          <a:p>
            <a:pPr lvl="1"/>
            <a:r>
              <a:rPr lang="en-GB" dirty="0">
                <a:latin typeface="Verdana" panose="020B0604030504040204" pitchFamily="34" charset="0"/>
                <a:ea typeface="Verdana" panose="020B0604030504040204" pitchFamily="34" charset="0"/>
                <a:cs typeface="Verdana" panose="020B0604030504040204" pitchFamily="34" charset="0"/>
              </a:rPr>
              <a:t>Waiting lists</a:t>
            </a:r>
          </a:p>
        </p:txBody>
      </p:sp>
    </p:spTree>
    <p:extLst>
      <p:ext uri="{BB962C8B-B14F-4D97-AF65-F5344CB8AC3E}">
        <p14:creationId xmlns:p14="http://schemas.microsoft.com/office/powerpoint/2010/main" val="102623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p:cNvSpPr txBox="1">
            <a:spLocks/>
          </p:cNvSpPr>
          <p:nvPr/>
        </p:nvSpPr>
        <p:spPr>
          <a:xfrm>
            <a:off x="189780" y="143765"/>
            <a:ext cx="8764438" cy="825499"/>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1C307E"/>
                </a:solidFill>
                <a:effectLst/>
                <a:uLnTx/>
                <a:uFillTx/>
                <a:latin typeface="Verdana" panose="020B0604030504040204" pitchFamily="34" charset="0"/>
                <a:ea typeface="Verdana" panose="020B0604030504040204" pitchFamily="34" charset="0"/>
                <a:cs typeface="Verdana" panose="020B0604030504040204" pitchFamily="34" charset="0"/>
              </a:rPr>
              <a:t>Impact on Adult</a:t>
            </a:r>
            <a:r>
              <a:rPr kumimoji="0" lang="en-GB" sz="4000" b="1" i="0" u="none" strike="noStrike" kern="1200" cap="none" spc="0" normalizeH="0" noProof="0" dirty="0">
                <a:ln>
                  <a:noFill/>
                </a:ln>
                <a:solidFill>
                  <a:srgbClr val="1C307E"/>
                </a:solidFill>
                <a:effectLst/>
                <a:uLnTx/>
                <a:uFillTx/>
                <a:latin typeface="Verdana" panose="020B0604030504040204" pitchFamily="34" charset="0"/>
                <a:ea typeface="Verdana" panose="020B0604030504040204" pitchFamily="34" charset="0"/>
                <a:cs typeface="Verdana" panose="020B0604030504040204" pitchFamily="34" charset="0"/>
              </a:rPr>
              <a:t> Social Care</a:t>
            </a:r>
            <a:endParaRPr kumimoji="0" lang="en-GB" sz="4000" b="1" i="0" u="none" strike="noStrike" kern="1200" cap="none" spc="0" normalizeH="0" baseline="0" noProof="0" dirty="0">
              <a:ln>
                <a:noFill/>
              </a:ln>
              <a:solidFill>
                <a:srgbClr val="1C307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9" name="Subtitle 6"/>
          <p:cNvSpPr txBox="1">
            <a:spLocks/>
          </p:cNvSpPr>
          <p:nvPr/>
        </p:nvSpPr>
        <p:spPr>
          <a:xfrm>
            <a:off x="0" y="969264"/>
            <a:ext cx="9143999" cy="5888736"/>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GB" sz="220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Some issues that Veterans present with could be a result of their Service</a:t>
            </a:r>
            <a:br>
              <a:rPr kumimoji="0" lang="en-GB" sz="220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br>
            <a:endParaRPr kumimoji="0" lang="en-GB" sz="220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GB" sz="220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Additional support available for Veterans</a:t>
            </a:r>
          </a:p>
          <a:p>
            <a:pPr marL="742950" marR="0" lvl="1" indent="-28575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GB" sz="220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Those who served for a day</a:t>
            </a:r>
          </a:p>
          <a:p>
            <a:pPr marL="742950" marR="0" lvl="1" indent="-28575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GB" sz="220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All males </a:t>
            </a:r>
            <a:r>
              <a:rPr kumimoji="0" lang="en-GB" sz="2200" b="1" i="0" u="none" strike="noStrike" kern="1200" cap="none" spc="0" normalizeH="0" baseline="0" noProof="0" dirty="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rPr>
              <a:t>75+</a:t>
            </a:r>
            <a:r>
              <a:rPr kumimoji="0" lang="en-GB" sz="220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 (National Service finished in 1960)</a:t>
            </a:r>
            <a:br>
              <a:rPr kumimoji="0" lang="en-GB" sz="220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br>
            <a:endParaRPr kumimoji="0" lang="en-GB" sz="220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GB" sz="22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 Possible </a:t>
            </a:r>
            <a:r>
              <a:rPr kumimoji="0" lang="en-GB" sz="220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issues Veterans present with:</a:t>
            </a:r>
          </a:p>
          <a:p>
            <a:pPr marL="742950" marR="0" lvl="1" indent="-28575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GB" sz="220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Disability</a:t>
            </a:r>
          </a:p>
          <a:p>
            <a:pPr marL="742950" marR="0" lvl="1" indent="-28575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GB" sz="220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Mobility</a:t>
            </a:r>
          </a:p>
          <a:p>
            <a:pPr marL="742950" marR="0" lvl="1" indent="-28575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GB" sz="220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PTSD</a:t>
            </a:r>
          </a:p>
          <a:p>
            <a:pPr marL="742950" marR="0" lvl="1" indent="-28575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GB" sz="220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Mental Health</a:t>
            </a:r>
          </a:p>
          <a:p>
            <a:pPr marL="742950" marR="0" lvl="1" indent="-28575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GB" sz="220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Alcohol Issues</a:t>
            </a:r>
          </a:p>
          <a:p>
            <a:pPr marL="742950" marR="0" lvl="1" indent="-28575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GB" sz="220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Debt</a:t>
            </a:r>
          </a:p>
          <a:p>
            <a:pPr marL="742950" marR="0" lvl="1" indent="-285750" algn="l" defTabSz="457200" rtl="0" eaLnBrk="1" fontAlgn="auto" latinLnBrk="0" hangingPunct="1">
              <a:lnSpc>
                <a:spcPct val="100000"/>
              </a:lnSpc>
              <a:spcBef>
                <a:spcPct val="20000"/>
              </a:spcBef>
              <a:spcAft>
                <a:spcPts val="0"/>
              </a:spcAft>
              <a:buClrTx/>
              <a:buSzTx/>
              <a:buFont typeface="Arial" pitchFamily="34" charset="0"/>
              <a:buChar char="•"/>
              <a:tabLst/>
              <a:defRPr/>
            </a:pPr>
            <a:r>
              <a:rPr lang="en-GB" sz="2200" dirty="0">
                <a:latin typeface="Verdana" panose="020B0604030504040204" pitchFamily="34" charset="0"/>
                <a:ea typeface="Verdana" panose="020B0604030504040204" pitchFamily="34" charset="0"/>
                <a:cs typeface="Verdana" panose="020B0604030504040204" pitchFamily="34" charset="0"/>
              </a:rPr>
              <a:t>Loneliness</a:t>
            </a:r>
            <a:endParaRPr kumimoji="0" lang="en-GB" sz="220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200" b="0" i="0" u="none" strike="noStrike" kern="120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590407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9144000" cy="1143000"/>
          </a:xfrm>
        </p:spPr>
        <p:txBody>
          <a:bodyPr>
            <a:normAutofit fontScale="90000"/>
          </a:bodyPr>
          <a:lstStyle/>
          <a:p>
            <a:r>
              <a:rPr lang="en-GB" b="1" dirty="0">
                <a:solidFill>
                  <a:srgbClr val="1C307E"/>
                </a:solidFill>
                <a:latin typeface="Verdana" panose="020B0604030504040204" pitchFamily="34" charset="0"/>
                <a:ea typeface="Verdana" panose="020B0604030504040204" pitchFamily="34" charset="0"/>
                <a:cs typeface="Verdana" panose="020B0604030504040204" pitchFamily="34" charset="0"/>
              </a:rPr>
              <a:t>What Surrey is doing to help?</a:t>
            </a:r>
          </a:p>
        </p:txBody>
      </p:sp>
      <p:sp>
        <p:nvSpPr>
          <p:cNvPr id="3" name="Content Placeholder 2"/>
          <p:cNvSpPr>
            <a:spLocks noGrp="1"/>
          </p:cNvSpPr>
          <p:nvPr>
            <p:ph idx="4294967295"/>
          </p:nvPr>
        </p:nvSpPr>
        <p:spPr>
          <a:xfrm>
            <a:off x="854075" y="1600200"/>
            <a:ext cx="8289925" cy="4525963"/>
          </a:xfrm>
        </p:spPr>
        <p:txBody>
          <a:bodyPr>
            <a:normAutofit/>
          </a:bodyPr>
          <a:lstStyle/>
          <a:p>
            <a:r>
              <a:rPr lang="en-GB" sz="2400" dirty="0">
                <a:latin typeface="Verdana" panose="020B0604030504040204" pitchFamily="34" charset="0"/>
                <a:ea typeface="Verdana" panose="020B0604030504040204" pitchFamily="34" charset="0"/>
                <a:cs typeface="Verdana" panose="020B0604030504040204" pitchFamily="34" charset="0"/>
              </a:rPr>
              <a:t>Established the SCMPB to bring partners together to address issues</a:t>
            </a:r>
          </a:p>
          <a:p>
            <a:r>
              <a:rPr lang="en-GB" sz="2400" dirty="0">
                <a:latin typeface="Verdana" panose="020B0604030504040204" pitchFamily="34" charset="0"/>
                <a:ea typeface="Verdana" panose="020B0604030504040204" pitchFamily="34" charset="0"/>
                <a:cs typeface="Verdana" panose="020B0604030504040204" pitchFamily="34" charset="0"/>
              </a:rPr>
              <a:t>Awareness of Service Charities with Services especially Adult Social Care</a:t>
            </a:r>
          </a:p>
          <a:p>
            <a:r>
              <a:rPr lang="en-GB" sz="2400" dirty="0">
                <a:latin typeface="Verdana" panose="020B0604030504040204" pitchFamily="34" charset="0"/>
                <a:ea typeface="Verdana" panose="020B0604030504040204" pitchFamily="34" charset="0"/>
                <a:cs typeface="Verdana" panose="020B0604030504040204" pitchFamily="34" charset="0"/>
              </a:rPr>
              <a:t>Relationship between Admissions and 11 Brigade over planned moves</a:t>
            </a:r>
          </a:p>
          <a:p>
            <a:r>
              <a:rPr lang="en-GB" sz="2400" dirty="0">
                <a:latin typeface="Verdana" panose="020B0604030504040204" pitchFamily="34" charset="0"/>
                <a:ea typeface="Verdana" panose="020B0604030504040204" pitchFamily="34" charset="0"/>
                <a:cs typeface="Verdana" panose="020B0604030504040204" pitchFamily="34" charset="0"/>
              </a:rPr>
              <a:t>Link to Career Transition Partnership for vacancies</a:t>
            </a:r>
          </a:p>
          <a:p>
            <a:r>
              <a:rPr lang="en-GB" sz="2400" dirty="0">
                <a:latin typeface="Verdana" panose="020B0604030504040204" pitchFamily="34" charset="0"/>
                <a:ea typeface="Verdana" panose="020B0604030504040204" pitchFamily="34" charset="0"/>
                <a:cs typeface="Verdana" panose="020B0604030504040204" pitchFamily="34" charset="0"/>
              </a:rPr>
              <a:t>Support to Reservists working for Surrey</a:t>
            </a:r>
          </a:p>
          <a:p>
            <a:r>
              <a:rPr lang="en-GB" sz="2400" dirty="0">
                <a:latin typeface="Verdana" panose="020B0604030504040204" pitchFamily="34" charset="0"/>
                <a:ea typeface="Verdana" panose="020B0604030504040204" pitchFamily="34" charset="0"/>
                <a:cs typeface="Verdana" panose="020B0604030504040204" pitchFamily="34" charset="0"/>
              </a:rPr>
              <a:t>Helping to attract Cadet Adult Volunteers</a:t>
            </a:r>
          </a:p>
        </p:txBody>
      </p:sp>
      <p:pic>
        <p:nvPicPr>
          <p:cNvPr id="4" name="Picture 2" descr="image001">
            <a:extLst>
              <a:ext uri="{FF2B5EF4-FFF2-40B4-BE49-F238E27FC236}">
                <a16:creationId xmlns:a16="http://schemas.microsoft.com/office/drawing/2014/main" xmlns="" id="{1184CFEF-442E-499E-8941-100F556D52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342" y="5438520"/>
            <a:ext cx="2778847" cy="12139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3348189" y="5785505"/>
            <a:ext cx="3767959" cy="523220"/>
          </a:xfrm>
          <a:prstGeom prst="rect">
            <a:avLst/>
          </a:prstGeom>
          <a:noFill/>
          <a:ln>
            <a:solidFill>
              <a:schemeClr val="tx1"/>
            </a:solidFill>
          </a:ln>
        </p:spPr>
        <p:txBody>
          <a:bodyPr wrap="square" rtlCol="0">
            <a:spAutoFit/>
          </a:bodyPr>
          <a:lstStyle/>
          <a:p>
            <a:r>
              <a:rPr lang="en-GB" sz="2800" b="1" dirty="0" smtClean="0">
                <a:solidFill>
                  <a:srgbClr val="FF0000"/>
                </a:solidFill>
              </a:rPr>
              <a:t>Insert Local Information</a:t>
            </a:r>
            <a:endParaRPr lang="en-GB" sz="2800" b="1" dirty="0">
              <a:solidFill>
                <a:srgbClr val="FF0000"/>
              </a:solidFill>
            </a:endParaRPr>
          </a:p>
        </p:txBody>
      </p:sp>
    </p:spTree>
    <p:extLst>
      <p:ext uri="{BB962C8B-B14F-4D97-AF65-F5344CB8AC3E}">
        <p14:creationId xmlns:p14="http://schemas.microsoft.com/office/powerpoint/2010/main" val="1907660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4252"/>
            <a:ext cx="9144000" cy="1143000"/>
          </a:xfrm>
        </p:spPr>
        <p:txBody>
          <a:bodyPr>
            <a:normAutofit/>
          </a:bodyPr>
          <a:lstStyle/>
          <a:p>
            <a:r>
              <a:rPr lang="en-GB" sz="4000" b="1" dirty="0">
                <a:solidFill>
                  <a:srgbClr val="1C307E"/>
                </a:solidFill>
                <a:latin typeface="Verdana" panose="020B0604030504040204" pitchFamily="34" charset="0"/>
                <a:ea typeface="Verdana" panose="020B0604030504040204" pitchFamily="34" charset="0"/>
                <a:cs typeface="Verdana" panose="020B0604030504040204" pitchFamily="34" charset="0"/>
              </a:rPr>
              <a:t>AFC Veteran Population</a:t>
            </a:r>
            <a:endParaRPr lang="en-GB" sz="40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54987731"/>
              </p:ext>
            </p:extLst>
          </p:nvPr>
        </p:nvGraphicFramePr>
        <p:xfrm>
          <a:off x="261047" y="1397000"/>
          <a:ext cx="8631744" cy="3840480"/>
        </p:xfrm>
        <a:graphic>
          <a:graphicData uri="http://schemas.openxmlformats.org/drawingml/2006/table">
            <a:tbl>
              <a:tblPr firstRow="1" bandRow="1">
                <a:tableStyleId>{5C22544A-7EE6-4342-B048-85BDC9FD1C3A}</a:tableStyleId>
              </a:tblPr>
              <a:tblGrid>
                <a:gridCol w="2877248">
                  <a:extLst>
                    <a:ext uri="{9D8B030D-6E8A-4147-A177-3AD203B41FA5}">
                      <a16:colId xmlns:a16="http://schemas.microsoft.com/office/drawing/2014/main" xmlns="" val="20000"/>
                    </a:ext>
                  </a:extLst>
                </a:gridCol>
                <a:gridCol w="2877248">
                  <a:extLst>
                    <a:ext uri="{9D8B030D-6E8A-4147-A177-3AD203B41FA5}">
                      <a16:colId xmlns:a16="http://schemas.microsoft.com/office/drawing/2014/main" xmlns="" val="20001"/>
                    </a:ext>
                  </a:extLst>
                </a:gridCol>
                <a:gridCol w="2877248">
                  <a:extLst>
                    <a:ext uri="{9D8B030D-6E8A-4147-A177-3AD203B41FA5}">
                      <a16:colId xmlns:a16="http://schemas.microsoft.com/office/drawing/2014/main" xmlns="" val="20002"/>
                    </a:ext>
                  </a:extLst>
                </a:gridCol>
              </a:tblGrid>
              <a:tr h="370840">
                <a:tc>
                  <a:txBody>
                    <a:bodyPr/>
                    <a:lstStyle/>
                    <a:p>
                      <a:r>
                        <a:rPr lang="en-GB" sz="2400" dirty="0">
                          <a:latin typeface="Verdana" panose="020B0604030504040204" pitchFamily="34" charset="0"/>
                          <a:ea typeface="Verdana" panose="020B0604030504040204" pitchFamily="34" charset="0"/>
                          <a:cs typeface="Verdana" panose="020B0604030504040204" pitchFamily="34" charset="0"/>
                        </a:rPr>
                        <a:t>County</a:t>
                      </a:r>
                    </a:p>
                  </a:txBody>
                  <a:tcPr/>
                </a:tc>
                <a:tc>
                  <a:txBody>
                    <a:bodyPr/>
                    <a:lstStyle/>
                    <a:p>
                      <a:r>
                        <a:rPr lang="en-GB" sz="2400" dirty="0">
                          <a:latin typeface="Verdana" panose="020B0604030504040204" pitchFamily="34" charset="0"/>
                          <a:ea typeface="Verdana" panose="020B0604030504040204" pitchFamily="34" charset="0"/>
                          <a:cs typeface="Verdana" panose="020B0604030504040204" pitchFamily="34" charset="0"/>
                        </a:rPr>
                        <a:t>Number to nearest ‘000</a:t>
                      </a:r>
                    </a:p>
                  </a:txBody>
                  <a:tcPr/>
                </a:tc>
                <a:tc>
                  <a:txBody>
                    <a:bodyPr/>
                    <a:lstStyle/>
                    <a:p>
                      <a:r>
                        <a:rPr lang="en-GB" sz="2400" dirty="0">
                          <a:latin typeface="Verdana" panose="020B0604030504040204" pitchFamily="34" charset="0"/>
                          <a:ea typeface="Verdana" panose="020B0604030504040204" pitchFamily="34" charset="0"/>
                          <a:cs typeface="Verdana" panose="020B0604030504040204" pitchFamily="34" charset="0"/>
                        </a:rPr>
                        <a:t>Percentage of County population that are veterans</a:t>
                      </a:r>
                    </a:p>
                  </a:txBody>
                  <a:tcPr/>
                </a:tc>
                <a:extLst>
                  <a:ext uri="{0D108BD9-81ED-4DB2-BD59-A6C34878D82A}">
                    <a16:rowId xmlns:a16="http://schemas.microsoft.com/office/drawing/2014/main" xmlns="" val="10000"/>
                  </a:ext>
                </a:extLst>
              </a:tr>
              <a:tr h="370840">
                <a:tc>
                  <a:txBody>
                    <a:bodyPr/>
                    <a:lstStyle/>
                    <a:p>
                      <a:r>
                        <a:rPr lang="en-GB" sz="2400" dirty="0">
                          <a:latin typeface="Verdana" panose="020B0604030504040204" pitchFamily="34" charset="0"/>
                          <a:ea typeface="Verdana" panose="020B0604030504040204" pitchFamily="34" charset="0"/>
                          <a:cs typeface="Verdana" panose="020B0604030504040204" pitchFamily="34" charset="0"/>
                        </a:rPr>
                        <a:t>East</a:t>
                      </a:r>
                      <a:r>
                        <a:rPr lang="en-GB" sz="2400" baseline="0" dirty="0">
                          <a:latin typeface="Verdana" panose="020B0604030504040204" pitchFamily="34" charset="0"/>
                          <a:ea typeface="Verdana" panose="020B0604030504040204" pitchFamily="34" charset="0"/>
                          <a:cs typeface="Verdana" panose="020B0604030504040204" pitchFamily="34" charset="0"/>
                        </a:rPr>
                        <a:t> Sussex</a:t>
                      </a:r>
                      <a:endParaRPr lang="en-GB" sz="2400" dirty="0">
                        <a:latin typeface="Verdana" panose="020B0604030504040204" pitchFamily="34" charset="0"/>
                        <a:ea typeface="Verdana" panose="020B0604030504040204" pitchFamily="34" charset="0"/>
                        <a:cs typeface="Verdana" panose="020B0604030504040204" pitchFamily="34" charset="0"/>
                      </a:endParaRPr>
                    </a:p>
                  </a:txBody>
                  <a:tcPr/>
                </a:tc>
                <a:tc>
                  <a:txBody>
                    <a:bodyPr/>
                    <a:lstStyle/>
                    <a:p>
                      <a:r>
                        <a:rPr lang="en-GB" sz="2400" dirty="0">
                          <a:latin typeface="Verdana" panose="020B0604030504040204" pitchFamily="34" charset="0"/>
                          <a:ea typeface="Verdana" panose="020B0604030504040204" pitchFamily="34" charset="0"/>
                          <a:cs typeface="Verdana" panose="020B0604030504040204" pitchFamily="34" charset="0"/>
                        </a:rPr>
                        <a:t>36,000</a:t>
                      </a:r>
                    </a:p>
                  </a:txBody>
                  <a:tcPr/>
                </a:tc>
                <a:tc>
                  <a:txBody>
                    <a:bodyPr/>
                    <a:lstStyle/>
                    <a:p>
                      <a:r>
                        <a:rPr lang="en-GB" sz="2400" dirty="0">
                          <a:latin typeface="Verdana" panose="020B0604030504040204" pitchFamily="34" charset="0"/>
                          <a:ea typeface="Verdana" panose="020B0604030504040204" pitchFamily="34" charset="0"/>
                          <a:cs typeface="Verdana" panose="020B0604030504040204" pitchFamily="34" charset="0"/>
                        </a:rPr>
                        <a:t>5%</a:t>
                      </a:r>
                    </a:p>
                  </a:txBody>
                  <a:tcPr/>
                </a:tc>
                <a:extLst>
                  <a:ext uri="{0D108BD9-81ED-4DB2-BD59-A6C34878D82A}">
                    <a16:rowId xmlns:a16="http://schemas.microsoft.com/office/drawing/2014/main" xmlns="" val="10001"/>
                  </a:ext>
                </a:extLst>
              </a:tr>
              <a:tr h="370840">
                <a:tc>
                  <a:txBody>
                    <a:bodyPr/>
                    <a:lstStyle/>
                    <a:p>
                      <a:r>
                        <a:rPr lang="en-GB" sz="2400" dirty="0">
                          <a:latin typeface="Verdana" panose="020B0604030504040204" pitchFamily="34" charset="0"/>
                          <a:ea typeface="Verdana" panose="020B0604030504040204" pitchFamily="34" charset="0"/>
                          <a:cs typeface="Verdana" panose="020B0604030504040204" pitchFamily="34" charset="0"/>
                        </a:rPr>
                        <a:t>Hampshire</a:t>
                      </a:r>
                    </a:p>
                  </a:txBody>
                  <a:tcPr/>
                </a:tc>
                <a:tc>
                  <a:txBody>
                    <a:bodyPr/>
                    <a:lstStyle/>
                    <a:p>
                      <a:r>
                        <a:rPr lang="en-GB" sz="2400" dirty="0">
                          <a:latin typeface="Verdana" panose="020B0604030504040204" pitchFamily="34" charset="0"/>
                          <a:ea typeface="Verdana" panose="020B0604030504040204" pitchFamily="34" charset="0"/>
                          <a:cs typeface="Verdana" panose="020B0604030504040204" pitchFamily="34" charset="0"/>
                        </a:rPr>
                        <a:t>90,000</a:t>
                      </a:r>
                    </a:p>
                  </a:txBody>
                  <a:tcPr/>
                </a:tc>
                <a:tc>
                  <a:txBody>
                    <a:bodyPr/>
                    <a:lstStyle/>
                    <a:p>
                      <a:r>
                        <a:rPr lang="en-GB" sz="2400" dirty="0">
                          <a:latin typeface="Verdana" panose="020B0604030504040204" pitchFamily="34" charset="0"/>
                          <a:ea typeface="Verdana" panose="020B0604030504040204" pitchFamily="34" charset="0"/>
                          <a:cs typeface="Verdana" panose="020B0604030504040204" pitchFamily="34" charset="0"/>
                        </a:rPr>
                        <a:t>6%</a:t>
                      </a:r>
                    </a:p>
                  </a:txBody>
                  <a:tcPr/>
                </a:tc>
                <a:extLst>
                  <a:ext uri="{0D108BD9-81ED-4DB2-BD59-A6C34878D82A}">
                    <a16:rowId xmlns:a16="http://schemas.microsoft.com/office/drawing/2014/main" xmlns="" val="10002"/>
                  </a:ext>
                </a:extLst>
              </a:tr>
              <a:tr h="370840">
                <a:tc>
                  <a:txBody>
                    <a:bodyPr/>
                    <a:lstStyle/>
                    <a:p>
                      <a:r>
                        <a:rPr lang="en-GB" sz="2400" dirty="0">
                          <a:latin typeface="Verdana" panose="020B0604030504040204" pitchFamily="34" charset="0"/>
                          <a:ea typeface="Verdana" panose="020B0604030504040204" pitchFamily="34" charset="0"/>
                          <a:cs typeface="Verdana" panose="020B0604030504040204" pitchFamily="34" charset="0"/>
                        </a:rPr>
                        <a:t>Kent</a:t>
                      </a:r>
                    </a:p>
                  </a:txBody>
                  <a:tcPr/>
                </a:tc>
                <a:tc>
                  <a:txBody>
                    <a:bodyPr/>
                    <a:lstStyle/>
                    <a:p>
                      <a:r>
                        <a:rPr lang="en-GB" sz="2400" dirty="0">
                          <a:latin typeface="Verdana" panose="020B0604030504040204" pitchFamily="34" charset="0"/>
                          <a:ea typeface="Verdana" panose="020B0604030504040204" pitchFamily="34" charset="0"/>
                          <a:cs typeface="Verdana" panose="020B0604030504040204" pitchFamily="34" charset="0"/>
                        </a:rPr>
                        <a:t>73,000</a:t>
                      </a:r>
                    </a:p>
                  </a:txBody>
                  <a:tcPr/>
                </a:tc>
                <a:tc>
                  <a:txBody>
                    <a:bodyPr/>
                    <a:lstStyle/>
                    <a:p>
                      <a:r>
                        <a:rPr lang="en-GB" sz="2400" dirty="0">
                          <a:latin typeface="Verdana" panose="020B0604030504040204" pitchFamily="34" charset="0"/>
                          <a:ea typeface="Verdana" panose="020B0604030504040204" pitchFamily="34" charset="0"/>
                          <a:cs typeface="Verdana" panose="020B0604030504040204" pitchFamily="34" charset="0"/>
                        </a:rPr>
                        <a:t>5%</a:t>
                      </a:r>
                    </a:p>
                  </a:txBody>
                  <a:tcPr/>
                </a:tc>
                <a:extLst>
                  <a:ext uri="{0D108BD9-81ED-4DB2-BD59-A6C34878D82A}">
                    <a16:rowId xmlns:a16="http://schemas.microsoft.com/office/drawing/2014/main" xmlns="" val="10003"/>
                  </a:ext>
                </a:extLst>
              </a:tr>
              <a:tr h="370840">
                <a:tc>
                  <a:txBody>
                    <a:bodyPr/>
                    <a:lstStyle/>
                    <a:p>
                      <a:r>
                        <a:rPr lang="en-GB" sz="2400" b="1" dirty="0">
                          <a:latin typeface="Verdana" panose="020B0604030504040204" pitchFamily="34" charset="0"/>
                          <a:ea typeface="Verdana" panose="020B0604030504040204" pitchFamily="34" charset="0"/>
                          <a:cs typeface="Verdana" panose="020B0604030504040204" pitchFamily="34" charset="0"/>
                        </a:rPr>
                        <a:t>Surrey</a:t>
                      </a:r>
                    </a:p>
                  </a:txBody>
                  <a:tcPr/>
                </a:tc>
                <a:tc>
                  <a:txBody>
                    <a:bodyPr/>
                    <a:lstStyle/>
                    <a:p>
                      <a:r>
                        <a:rPr lang="en-GB" sz="2400" dirty="0">
                          <a:latin typeface="Verdana" panose="020B0604030504040204" pitchFamily="34" charset="0"/>
                          <a:ea typeface="Verdana" panose="020B0604030504040204" pitchFamily="34" charset="0"/>
                          <a:cs typeface="Verdana" panose="020B0604030504040204" pitchFamily="34" charset="0"/>
                        </a:rPr>
                        <a:t>42,000</a:t>
                      </a:r>
                    </a:p>
                  </a:txBody>
                  <a:tcPr/>
                </a:tc>
                <a:tc>
                  <a:txBody>
                    <a:bodyPr/>
                    <a:lstStyle/>
                    <a:p>
                      <a:r>
                        <a:rPr lang="en-GB" sz="2400" dirty="0">
                          <a:latin typeface="Verdana" panose="020B0604030504040204" pitchFamily="34" charset="0"/>
                          <a:ea typeface="Verdana" panose="020B0604030504040204" pitchFamily="34" charset="0"/>
                          <a:cs typeface="Verdana" panose="020B0604030504040204" pitchFamily="34" charset="0"/>
                        </a:rPr>
                        <a:t>5%</a:t>
                      </a:r>
                    </a:p>
                  </a:txBody>
                  <a:tcPr/>
                </a:tc>
                <a:extLst>
                  <a:ext uri="{0D108BD9-81ED-4DB2-BD59-A6C34878D82A}">
                    <a16:rowId xmlns:a16="http://schemas.microsoft.com/office/drawing/2014/main" xmlns="" val="10004"/>
                  </a:ext>
                </a:extLst>
              </a:tr>
              <a:tr h="370840">
                <a:tc>
                  <a:txBody>
                    <a:bodyPr/>
                    <a:lstStyle/>
                    <a:p>
                      <a:r>
                        <a:rPr lang="en-GB" sz="2400" dirty="0">
                          <a:latin typeface="Verdana" panose="020B0604030504040204" pitchFamily="34" charset="0"/>
                          <a:ea typeface="Verdana" panose="020B0604030504040204" pitchFamily="34" charset="0"/>
                          <a:cs typeface="Verdana" panose="020B0604030504040204" pitchFamily="34" charset="0"/>
                        </a:rPr>
                        <a:t>West Sussex</a:t>
                      </a:r>
                    </a:p>
                  </a:txBody>
                  <a:tcPr/>
                </a:tc>
                <a:tc>
                  <a:txBody>
                    <a:bodyPr/>
                    <a:lstStyle/>
                    <a:p>
                      <a:r>
                        <a:rPr lang="en-GB" sz="2400" dirty="0">
                          <a:latin typeface="Verdana" panose="020B0604030504040204" pitchFamily="34" charset="0"/>
                          <a:ea typeface="Verdana" panose="020B0604030504040204" pitchFamily="34" charset="0"/>
                          <a:cs typeface="Verdana" panose="020B0604030504040204" pitchFamily="34" charset="0"/>
                        </a:rPr>
                        <a:t>42,000</a:t>
                      </a:r>
                    </a:p>
                  </a:txBody>
                  <a:tcPr/>
                </a:tc>
                <a:tc>
                  <a:txBody>
                    <a:bodyPr/>
                    <a:lstStyle/>
                    <a:p>
                      <a:r>
                        <a:rPr lang="en-GB" sz="2400" dirty="0">
                          <a:latin typeface="Verdana" panose="020B0604030504040204" pitchFamily="34" charset="0"/>
                          <a:ea typeface="Verdana" panose="020B0604030504040204" pitchFamily="34" charset="0"/>
                          <a:cs typeface="Verdana" panose="020B0604030504040204" pitchFamily="34" charset="0"/>
                        </a:rPr>
                        <a:t>6%</a:t>
                      </a:r>
                    </a:p>
                  </a:txBody>
                  <a:tcPr/>
                </a:tc>
                <a:extLst>
                  <a:ext uri="{0D108BD9-81ED-4DB2-BD59-A6C34878D82A}">
                    <a16:rowId xmlns:a16="http://schemas.microsoft.com/office/drawing/2014/main" xmlns="" val="10005"/>
                  </a:ext>
                </a:extLst>
              </a:tr>
            </a:tbl>
          </a:graphicData>
        </a:graphic>
      </p:graphicFrame>
      <p:sp>
        <p:nvSpPr>
          <p:cNvPr id="5" name="TextBox 4"/>
          <p:cNvSpPr txBox="1"/>
          <p:nvPr/>
        </p:nvSpPr>
        <p:spPr>
          <a:xfrm>
            <a:off x="261047" y="5770810"/>
            <a:ext cx="3767959" cy="523220"/>
          </a:xfrm>
          <a:prstGeom prst="rect">
            <a:avLst/>
          </a:prstGeom>
          <a:noFill/>
          <a:ln>
            <a:solidFill>
              <a:schemeClr val="tx1"/>
            </a:solidFill>
          </a:ln>
        </p:spPr>
        <p:txBody>
          <a:bodyPr wrap="square" rtlCol="0">
            <a:spAutoFit/>
          </a:bodyPr>
          <a:lstStyle/>
          <a:p>
            <a:r>
              <a:rPr lang="en-GB" sz="2800" b="1" dirty="0" smtClean="0">
                <a:solidFill>
                  <a:srgbClr val="FF0000"/>
                </a:solidFill>
              </a:rPr>
              <a:t>Insert Local Information</a:t>
            </a:r>
            <a:endParaRPr lang="en-GB" sz="2800" b="1" dirty="0">
              <a:solidFill>
                <a:srgbClr val="FF0000"/>
              </a:solidFill>
            </a:endParaRPr>
          </a:p>
        </p:txBody>
      </p:sp>
    </p:spTree>
    <p:extLst>
      <p:ext uri="{BB962C8B-B14F-4D97-AF65-F5344CB8AC3E}">
        <p14:creationId xmlns:p14="http://schemas.microsoft.com/office/powerpoint/2010/main" val="552622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8257"/>
            <a:ext cx="9144000" cy="1143000"/>
          </a:xfrm>
        </p:spPr>
        <p:txBody>
          <a:bodyPr>
            <a:normAutofit/>
          </a:bodyPr>
          <a:lstStyle/>
          <a:p>
            <a:r>
              <a:rPr lang="en-GB" sz="4000" b="1" dirty="0">
                <a:solidFill>
                  <a:srgbClr val="1C307E"/>
                </a:solidFill>
                <a:latin typeface="Verdana" panose="020B0604030504040204" pitchFamily="34" charset="0"/>
                <a:ea typeface="Verdana" panose="020B0604030504040204" pitchFamily="34" charset="0"/>
                <a:cs typeface="Verdana" panose="020B0604030504040204" pitchFamily="34" charset="0"/>
              </a:rPr>
              <a:t>AFC Veteran Population</a:t>
            </a:r>
            <a:endParaRPr lang="en-GB" sz="4000"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194717581"/>
              </p:ext>
            </p:extLst>
          </p:nvPr>
        </p:nvGraphicFramePr>
        <p:xfrm>
          <a:off x="798022" y="765151"/>
          <a:ext cx="5468963" cy="5703052"/>
        </p:xfrm>
        <a:graphic>
          <a:graphicData uri="http://schemas.openxmlformats.org/drawingml/2006/table">
            <a:tbl>
              <a:tblPr firstRow="1" firstCol="1" bandRow="1">
                <a:tableStyleId>{5C22544A-7EE6-4342-B048-85BDC9FD1C3A}</a:tableStyleId>
              </a:tblPr>
              <a:tblGrid>
                <a:gridCol w="2521653">
                  <a:extLst>
                    <a:ext uri="{9D8B030D-6E8A-4147-A177-3AD203B41FA5}">
                      <a16:colId xmlns:a16="http://schemas.microsoft.com/office/drawing/2014/main" xmlns="" val="20000"/>
                    </a:ext>
                  </a:extLst>
                </a:gridCol>
                <a:gridCol w="1385947">
                  <a:extLst>
                    <a:ext uri="{9D8B030D-6E8A-4147-A177-3AD203B41FA5}">
                      <a16:colId xmlns:a16="http://schemas.microsoft.com/office/drawing/2014/main" xmlns="" val="20001"/>
                    </a:ext>
                  </a:extLst>
                </a:gridCol>
                <a:gridCol w="1561363">
                  <a:extLst>
                    <a:ext uri="{9D8B030D-6E8A-4147-A177-3AD203B41FA5}">
                      <a16:colId xmlns:a16="http://schemas.microsoft.com/office/drawing/2014/main" xmlns="" val="20002"/>
                    </a:ext>
                  </a:extLst>
                </a:gridCol>
              </a:tblGrid>
              <a:tr h="987976">
                <a:tc>
                  <a:txBody>
                    <a:bodyPr/>
                    <a:lstStyle/>
                    <a:p>
                      <a:pPr>
                        <a:lnSpc>
                          <a:spcPct val="107000"/>
                        </a:lnSpc>
                        <a:spcAft>
                          <a:spcPts val="800"/>
                        </a:spcAft>
                      </a:pPr>
                      <a:r>
                        <a:rPr lang="en-GB" sz="1800" u="sng" dirty="0">
                          <a:effectLst/>
                          <a:latin typeface="Verdana" panose="020B0604030504040204" pitchFamily="34" charset="0"/>
                          <a:ea typeface="Verdana" panose="020B0604030504040204" pitchFamily="34" charset="0"/>
                          <a:cs typeface="Verdana" panose="020B0604030504040204" pitchFamily="34" charset="0"/>
                        </a:rPr>
                        <a:t>SURREY </a:t>
                      </a:r>
                      <a:r>
                        <a:rPr lang="en-GB" sz="1800" dirty="0">
                          <a:effectLst/>
                          <a:latin typeface="Verdana" panose="020B0604030504040204" pitchFamily="34" charset="0"/>
                          <a:ea typeface="Verdana" panose="020B0604030504040204" pitchFamily="34" charset="0"/>
                          <a:cs typeface="Verdana" panose="020B0604030504040204" pitchFamily="34" charset="0"/>
                        </a:rPr>
                        <a:t>      </a:t>
                      </a:r>
                    </a:p>
                    <a:p>
                      <a:pPr>
                        <a:lnSpc>
                          <a:spcPct val="107000"/>
                        </a:lnSpc>
                        <a:spcAft>
                          <a:spcPts val="800"/>
                        </a:spcAft>
                      </a:pPr>
                      <a:r>
                        <a:rPr lang="en-GB" sz="1800" dirty="0">
                          <a:effectLst/>
                          <a:latin typeface="Verdana" panose="020B0604030504040204" pitchFamily="34" charset="0"/>
                          <a:ea typeface="Verdana" panose="020B0604030504040204" pitchFamily="34" charset="0"/>
                          <a:cs typeface="Verdana" panose="020B0604030504040204" pitchFamily="34" charset="0"/>
                        </a:rPr>
                        <a:t>Local Authority</a:t>
                      </a:r>
                    </a:p>
                  </a:txBody>
                  <a:tcPr marL="9525" marR="9525" marT="9525" marB="0" anchor="ctr"/>
                </a:tc>
                <a:tc>
                  <a:txBody>
                    <a:bodyPr/>
                    <a:lstStyle/>
                    <a:p>
                      <a:pPr>
                        <a:lnSpc>
                          <a:spcPct val="107000"/>
                        </a:lnSpc>
                        <a:spcAft>
                          <a:spcPts val="800"/>
                        </a:spcAft>
                      </a:pPr>
                      <a:r>
                        <a:rPr lang="en-GB" sz="1800" dirty="0">
                          <a:effectLst/>
                          <a:latin typeface="Verdana" panose="020B0604030504040204" pitchFamily="34" charset="0"/>
                          <a:ea typeface="Verdana" panose="020B0604030504040204" pitchFamily="34" charset="0"/>
                          <a:cs typeface="Verdana" panose="020B0604030504040204" pitchFamily="34" charset="0"/>
                        </a:rPr>
                        <a:t>AFPS</a:t>
                      </a:r>
                    </a:p>
                  </a:txBody>
                  <a:tcPr marL="9525" marR="9525" marT="9525" marB="0" anchor="ctr"/>
                </a:tc>
                <a:tc>
                  <a:txBody>
                    <a:bodyPr/>
                    <a:lstStyle/>
                    <a:p>
                      <a:pPr>
                        <a:lnSpc>
                          <a:spcPct val="107000"/>
                        </a:lnSpc>
                        <a:spcAft>
                          <a:spcPts val="800"/>
                        </a:spcAft>
                      </a:pPr>
                      <a:r>
                        <a:rPr lang="en-GB" sz="1800" dirty="0">
                          <a:effectLst/>
                          <a:latin typeface="Verdana" panose="020B0604030504040204" pitchFamily="34" charset="0"/>
                          <a:ea typeface="Verdana" panose="020B0604030504040204" pitchFamily="34" charset="0"/>
                          <a:cs typeface="Verdana" panose="020B0604030504040204" pitchFamily="34" charset="0"/>
                        </a:rPr>
                        <a:t>War Disablement Pension</a:t>
                      </a:r>
                    </a:p>
                  </a:txBody>
                  <a:tcPr marL="9525" marR="9525" marT="9525" marB="0" anchor="ctr"/>
                </a:tc>
                <a:extLst>
                  <a:ext uri="{0D108BD9-81ED-4DB2-BD59-A6C34878D82A}">
                    <a16:rowId xmlns:a16="http://schemas.microsoft.com/office/drawing/2014/main" xmlns="" val="10000"/>
                  </a:ext>
                </a:extLst>
              </a:tr>
              <a:tr h="372606">
                <a:tc>
                  <a:txBody>
                    <a:bodyPr/>
                    <a:lstStyle/>
                    <a:p>
                      <a:pPr>
                        <a:lnSpc>
                          <a:spcPct val="107000"/>
                        </a:lnSpc>
                        <a:spcAft>
                          <a:spcPts val="800"/>
                        </a:spcAft>
                      </a:pPr>
                      <a:r>
                        <a:rPr lang="en-GB" sz="1800" b="0" dirty="0">
                          <a:effectLst/>
                          <a:latin typeface="Verdana" panose="020B0604030504040204" pitchFamily="34" charset="0"/>
                          <a:ea typeface="Verdana" panose="020B0604030504040204" pitchFamily="34" charset="0"/>
                          <a:cs typeface="Verdana" panose="020B0604030504040204" pitchFamily="34" charset="0"/>
                        </a:rPr>
                        <a:t>Elmbridge</a:t>
                      </a:r>
                    </a:p>
                  </a:txBody>
                  <a:tcPr marL="68580" marR="68580" marT="9525" marB="0" anchor="ctr"/>
                </a:tc>
                <a:tc>
                  <a:txBody>
                    <a:bodyPr/>
                    <a:lstStyle/>
                    <a:p>
                      <a:pPr>
                        <a:lnSpc>
                          <a:spcPct val="107000"/>
                        </a:lnSpc>
                        <a:spcAft>
                          <a:spcPts val="800"/>
                        </a:spcAft>
                      </a:pPr>
                      <a:r>
                        <a:rPr lang="en-GB" sz="2000">
                          <a:effectLst/>
                          <a:latin typeface="Verdana" panose="020B0604030504040204" pitchFamily="34" charset="0"/>
                          <a:ea typeface="Verdana" panose="020B0604030504040204" pitchFamily="34" charset="0"/>
                          <a:cs typeface="Verdana" panose="020B0604030504040204" pitchFamily="34" charset="0"/>
                        </a:rPr>
                        <a:t>235</a:t>
                      </a:r>
                    </a:p>
                  </a:txBody>
                  <a:tcPr marL="68580" marR="68580" marT="9525" marB="0" anchor="ctr"/>
                </a:tc>
                <a:tc>
                  <a:txBody>
                    <a:bodyPr/>
                    <a:lstStyle/>
                    <a:p>
                      <a:pPr>
                        <a:lnSpc>
                          <a:spcPct val="107000"/>
                        </a:lnSpc>
                        <a:spcAft>
                          <a:spcPts val="800"/>
                        </a:spcAft>
                      </a:pPr>
                      <a:r>
                        <a:rPr lang="en-GB" sz="2000" dirty="0">
                          <a:effectLst/>
                          <a:latin typeface="Verdana" panose="020B0604030504040204" pitchFamily="34" charset="0"/>
                          <a:ea typeface="Verdana" panose="020B0604030504040204" pitchFamily="34" charset="0"/>
                          <a:cs typeface="Verdana" panose="020B0604030504040204" pitchFamily="34" charset="0"/>
                        </a:rPr>
                        <a:t>119</a:t>
                      </a:r>
                    </a:p>
                  </a:txBody>
                  <a:tcPr marL="68580" marR="68580" marT="9525" marB="0" anchor="ctr"/>
                </a:tc>
                <a:extLst>
                  <a:ext uri="{0D108BD9-81ED-4DB2-BD59-A6C34878D82A}">
                    <a16:rowId xmlns:a16="http://schemas.microsoft.com/office/drawing/2014/main" xmlns="" val="10001"/>
                  </a:ext>
                </a:extLst>
              </a:tr>
              <a:tr h="549063">
                <a:tc>
                  <a:txBody>
                    <a:bodyPr/>
                    <a:lstStyle/>
                    <a:p>
                      <a:pPr>
                        <a:lnSpc>
                          <a:spcPct val="107000"/>
                        </a:lnSpc>
                        <a:spcAft>
                          <a:spcPts val="800"/>
                        </a:spcAft>
                      </a:pPr>
                      <a:r>
                        <a:rPr lang="en-GB" sz="1800" b="0" dirty="0">
                          <a:effectLst/>
                          <a:latin typeface="Verdana" panose="020B0604030504040204" pitchFamily="34" charset="0"/>
                          <a:ea typeface="Verdana" panose="020B0604030504040204" pitchFamily="34" charset="0"/>
                          <a:cs typeface="Verdana" panose="020B0604030504040204" pitchFamily="34" charset="0"/>
                        </a:rPr>
                        <a:t>Epsom and Ewell</a:t>
                      </a:r>
                    </a:p>
                  </a:txBody>
                  <a:tcPr marL="68580" marR="68580" marT="9525" marB="0" anchor="ctr"/>
                </a:tc>
                <a:tc>
                  <a:txBody>
                    <a:bodyPr/>
                    <a:lstStyle/>
                    <a:p>
                      <a:pPr>
                        <a:lnSpc>
                          <a:spcPct val="107000"/>
                        </a:lnSpc>
                        <a:spcAft>
                          <a:spcPts val="800"/>
                        </a:spcAft>
                      </a:pPr>
                      <a:r>
                        <a:rPr lang="en-GB" sz="2000">
                          <a:effectLst/>
                          <a:latin typeface="Verdana" panose="020B0604030504040204" pitchFamily="34" charset="0"/>
                          <a:ea typeface="Verdana" panose="020B0604030504040204" pitchFamily="34" charset="0"/>
                          <a:cs typeface="Verdana" panose="020B0604030504040204" pitchFamily="34" charset="0"/>
                        </a:rPr>
                        <a:t>100</a:t>
                      </a:r>
                    </a:p>
                  </a:txBody>
                  <a:tcPr marL="68580" marR="68580" marT="9525" marB="0" anchor="ctr"/>
                </a:tc>
                <a:tc>
                  <a:txBody>
                    <a:bodyPr/>
                    <a:lstStyle/>
                    <a:p>
                      <a:pPr>
                        <a:lnSpc>
                          <a:spcPct val="107000"/>
                        </a:lnSpc>
                        <a:spcAft>
                          <a:spcPts val="800"/>
                        </a:spcAft>
                      </a:pPr>
                      <a:r>
                        <a:rPr lang="en-GB" sz="2000" dirty="0">
                          <a:effectLst/>
                          <a:latin typeface="Verdana" panose="020B0604030504040204" pitchFamily="34" charset="0"/>
                          <a:ea typeface="Verdana" panose="020B0604030504040204" pitchFamily="34" charset="0"/>
                          <a:cs typeface="Verdana" panose="020B0604030504040204" pitchFamily="34" charset="0"/>
                        </a:rPr>
                        <a:t>69</a:t>
                      </a:r>
                    </a:p>
                  </a:txBody>
                  <a:tcPr marL="68580" marR="68580" marT="9525" marB="0" anchor="ctr"/>
                </a:tc>
                <a:extLst>
                  <a:ext uri="{0D108BD9-81ED-4DB2-BD59-A6C34878D82A}">
                    <a16:rowId xmlns:a16="http://schemas.microsoft.com/office/drawing/2014/main" xmlns="" val="10002"/>
                  </a:ext>
                </a:extLst>
              </a:tr>
              <a:tr h="372606">
                <a:tc>
                  <a:txBody>
                    <a:bodyPr/>
                    <a:lstStyle/>
                    <a:p>
                      <a:pPr>
                        <a:lnSpc>
                          <a:spcPct val="107000"/>
                        </a:lnSpc>
                        <a:spcAft>
                          <a:spcPts val="800"/>
                        </a:spcAft>
                      </a:pPr>
                      <a:r>
                        <a:rPr lang="en-GB" sz="1800" b="0" dirty="0">
                          <a:effectLst/>
                          <a:latin typeface="Verdana" panose="020B0604030504040204" pitchFamily="34" charset="0"/>
                          <a:ea typeface="Verdana" panose="020B0604030504040204" pitchFamily="34" charset="0"/>
                          <a:cs typeface="Verdana" panose="020B0604030504040204" pitchFamily="34" charset="0"/>
                        </a:rPr>
                        <a:t>Guildford</a:t>
                      </a:r>
                    </a:p>
                  </a:txBody>
                  <a:tcPr marL="68580" marR="68580" marT="9525" marB="0" anchor="ctr"/>
                </a:tc>
                <a:tc>
                  <a:txBody>
                    <a:bodyPr/>
                    <a:lstStyle/>
                    <a:p>
                      <a:pPr>
                        <a:lnSpc>
                          <a:spcPct val="107000"/>
                        </a:lnSpc>
                        <a:spcAft>
                          <a:spcPts val="800"/>
                        </a:spcAft>
                      </a:pPr>
                      <a:r>
                        <a:rPr lang="en-GB" sz="2000">
                          <a:effectLst/>
                          <a:latin typeface="Verdana" panose="020B0604030504040204" pitchFamily="34" charset="0"/>
                          <a:ea typeface="Verdana" panose="020B0604030504040204" pitchFamily="34" charset="0"/>
                          <a:cs typeface="Verdana" panose="020B0604030504040204" pitchFamily="34" charset="0"/>
                        </a:rPr>
                        <a:t>590</a:t>
                      </a:r>
                    </a:p>
                  </a:txBody>
                  <a:tcPr marL="68580" marR="68580" marT="9525" marB="0" anchor="ctr"/>
                </a:tc>
                <a:tc>
                  <a:txBody>
                    <a:bodyPr/>
                    <a:lstStyle/>
                    <a:p>
                      <a:pPr>
                        <a:lnSpc>
                          <a:spcPct val="107000"/>
                        </a:lnSpc>
                        <a:spcAft>
                          <a:spcPts val="800"/>
                        </a:spcAft>
                      </a:pPr>
                      <a:r>
                        <a:rPr lang="en-GB" sz="2000" dirty="0">
                          <a:effectLst/>
                          <a:latin typeface="Verdana" panose="020B0604030504040204" pitchFamily="34" charset="0"/>
                          <a:ea typeface="Verdana" panose="020B0604030504040204" pitchFamily="34" charset="0"/>
                          <a:cs typeface="Verdana" panose="020B0604030504040204" pitchFamily="34" charset="0"/>
                        </a:rPr>
                        <a:t>217</a:t>
                      </a:r>
                    </a:p>
                  </a:txBody>
                  <a:tcPr marL="68580" marR="68580" marT="9525" marB="0" anchor="ctr"/>
                </a:tc>
                <a:extLst>
                  <a:ext uri="{0D108BD9-81ED-4DB2-BD59-A6C34878D82A}">
                    <a16:rowId xmlns:a16="http://schemas.microsoft.com/office/drawing/2014/main" xmlns="" val="10003"/>
                  </a:ext>
                </a:extLst>
              </a:tr>
              <a:tr h="372606">
                <a:tc>
                  <a:txBody>
                    <a:bodyPr/>
                    <a:lstStyle/>
                    <a:p>
                      <a:pPr>
                        <a:lnSpc>
                          <a:spcPct val="107000"/>
                        </a:lnSpc>
                        <a:spcAft>
                          <a:spcPts val="800"/>
                        </a:spcAft>
                      </a:pPr>
                      <a:r>
                        <a:rPr lang="en-GB" sz="1800" b="0" dirty="0">
                          <a:effectLst/>
                          <a:latin typeface="Verdana" panose="020B0604030504040204" pitchFamily="34" charset="0"/>
                          <a:ea typeface="Verdana" panose="020B0604030504040204" pitchFamily="34" charset="0"/>
                          <a:cs typeface="Verdana" panose="020B0604030504040204" pitchFamily="34" charset="0"/>
                        </a:rPr>
                        <a:t>Mole Valley</a:t>
                      </a:r>
                    </a:p>
                  </a:txBody>
                  <a:tcPr marL="68580" marR="68580" marT="9525" marB="0" anchor="ctr"/>
                </a:tc>
                <a:tc>
                  <a:txBody>
                    <a:bodyPr/>
                    <a:lstStyle/>
                    <a:p>
                      <a:pPr>
                        <a:lnSpc>
                          <a:spcPct val="107000"/>
                        </a:lnSpc>
                        <a:spcAft>
                          <a:spcPts val="800"/>
                        </a:spcAft>
                      </a:pPr>
                      <a:r>
                        <a:rPr lang="en-GB" sz="2000">
                          <a:effectLst/>
                          <a:latin typeface="Verdana" panose="020B0604030504040204" pitchFamily="34" charset="0"/>
                          <a:ea typeface="Verdana" panose="020B0604030504040204" pitchFamily="34" charset="0"/>
                          <a:cs typeface="Verdana" panose="020B0604030504040204" pitchFamily="34" charset="0"/>
                        </a:rPr>
                        <a:t>201</a:t>
                      </a:r>
                    </a:p>
                  </a:txBody>
                  <a:tcPr marL="68580" marR="68580" marT="9525" marB="0" anchor="ctr"/>
                </a:tc>
                <a:tc>
                  <a:txBody>
                    <a:bodyPr/>
                    <a:lstStyle/>
                    <a:p>
                      <a:pPr>
                        <a:lnSpc>
                          <a:spcPct val="107000"/>
                        </a:lnSpc>
                        <a:spcAft>
                          <a:spcPts val="800"/>
                        </a:spcAft>
                      </a:pPr>
                      <a:r>
                        <a:rPr lang="en-GB" sz="2000" dirty="0">
                          <a:effectLst/>
                          <a:latin typeface="Verdana" panose="020B0604030504040204" pitchFamily="34" charset="0"/>
                          <a:ea typeface="Verdana" panose="020B0604030504040204" pitchFamily="34" charset="0"/>
                          <a:cs typeface="Verdana" panose="020B0604030504040204" pitchFamily="34" charset="0"/>
                        </a:rPr>
                        <a:t>97</a:t>
                      </a:r>
                    </a:p>
                  </a:txBody>
                  <a:tcPr marL="68580" marR="68580" marT="9525" marB="0" anchor="ctr"/>
                </a:tc>
                <a:extLst>
                  <a:ext uri="{0D108BD9-81ED-4DB2-BD59-A6C34878D82A}">
                    <a16:rowId xmlns:a16="http://schemas.microsoft.com/office/drawing/2014/main" xmlns="" val="10004"/>
                  </a:ext>
                </a:extLst>
              </a:tr>
              <a:tr h="662175">
                <a:tc>
                  <a:txBody>
                    <a:bodyPr/>
                    <a:lstStyle/>
                    <a:p>
                      <a:pPr>
                        <a:lnSpc>
                          <a:spcPct val="107000"/>
                        </a:lnSpc>
                        <a:spcAft>
                          <a:spcPts val="800"/>
                        </a:spcAft>
                      </a:pPr>
                      <a:r>
                        <a:rPr lang="en-GB" sz="1800" b="0" dirty="0">
                          <a:effectLst/>
                          <a:latin typeface="Verdana" panose="020B0604030504040204" pitchFamily="34" charset="0"/>
                          <a:ea typeface="Verdana" panose="020B0604030504040204" pitchFamily="34" charset="0"/>
                          <a:cs typeface="Verdana" panose="020B0604030504040204" pitchFamily="34" charset="0"/>
                        </a:rPr>
                        <a:t>Reigate and Banstead</a:t>
                      </a:r>
                    </a:p>
                  </a:txBody>
                  <a:tcPr marL="68580" marR="68580" marT="9525" marB="0" anchor="ctr"/>
                </a:tc>
                <a:tc>
                  <a:txBody>
                    <a:bodyPr/>
                    <a:lstStyle/>
                    <a:p>
                      <a:pPr>
                        <a:lnSpc>
                          <a:spcPct val="107000"/>
                        </a:lnSpc>
                        <a:spcAft>
                          <a:spcPts val="800"/>
                        </a:spcAft>
                      </a:pPr>
                      <a:r>
                        <a:rPr lang="en-GB" sz="2000">
                          <a:effectLst/>
                          <a:latin typeface="Verdana" panose="020B0604030504040204" pitchFamily="34" charset="0"/>
                          <a:ea typeface="Verdana" panose="020B0604030504040204" pitchFamily="34" charset="0"/>
                          <a:cs typeface="Verdana" panose="020B0604030504040204" pitchFamily="34" charset="0"/>
                        </a:rPr>
                        <a:t>266</a:t>
                      </a:r>
                    </a:p>
                  </a:txBody>
                  <a:tcPr marL="68580" marR="68580" marT="9525" marB="0" anchor="ctr"/>
                </a:tc>
                <a:tc>
                  <a:txBody>
                    <a:bodyPr/>
                    <a:lstStyle/>
                    <a:p>
                      <a:pPr>
                        <a:lnSpc>
                          <a:spcPct val="107000"/>
                        </a:lnSpc>
                        <a:spcAft>
                          <a:spcPts val="800"/>
                        </a:spcAft>
                      </a:pPr>
                      <a:r>
                        <a:rPr lang="en-GB" sz="2000" dirty="0">
                          <a:effectLst/>
                          <a:latin typeface="Verdana" panose="020B0604030504040204" pitchFamily="34" charset="0"/>
                          <a:ea typeface="Verdana" panose="020B0604030504040204" pitchFamily="34" charset="0"/>
                          <a:cs typeface="Verdana" panose="020B0604030504040204" pitchFamily="34" charset="0"/>
                        </a:rPr>
                        <a:t>147</a:t>
                      </a:r>
                    </a:p>
                  </a:txBody>
                  <a:tcPr marL="68580" marR="68580" marT="9525" marB="0" anchor="ctr"/>
                </a:tc>
                <a:extLst>
                  <a:ext uri="{0D108BD9-81ED-4DB2-BD59-A6C34878D82A}">
                    <a16:rowId xmlns:a16="http://schemas.microsoft.com/office/drawing/2014/main" xmlns="" val="10005"/>
                  </a:ext>
                </a:extLst>
              </a:tr>
              <a:tr h="372606">
                <a:tc>
                  <a:txBody>
                    <a:bodyPr/>
                    <a:lstStyle/>
                    <a:p>
                      <a:pPr>
                        <a:lnSpc>
                          <a:spcPct val="107000"/>
                        </a:lnSpc>
                        <a:spcAft>
                          <a:spcPts val="800"/>
                        </a:spcAft>
                      </a:pPr>
                      <a:r>
                        <a:rPr lang="en-GB" sz="1800" b="0" dirty="0">
                          <a:effectLst/>
                          <a:latin typeface="Verdana" panose="020B0604030504040204" pitchFamily="34" charset="0"/>
                          <a:ea typeface="Verdana" panose="020B0604030504040204" pitchFamily="34" charset="0"/>
                          <a:cs typeface="Verdana" panose="020B0604030504040204" pitchFamily="34" charset="0"/>
                        </a:rPr>
                        <a:t>Runnymede</a:t>
                      </a:r>
                    </a:p>
                  </a:txBody>
                  <a:tcPr marL="68580" marR="68580" marT="9525" marB="0" anchor="ctr"/>
                </a:tc>
                <a:tc>
                  <a:txBody>
                    <a:bodyPr/>
                    <a:lstStyle/>
                    <a:p>
                      <a:pPr>
                        <a:lnSpc>
                          <a:spcPct val="107000"/>
                        </a:lnSpc>
                        <a:spcAft>
                          <a:spcPts val="800"/>
                        </a:spcAft>
                      </a:pPr>
                      <a:r>
                        <a:rPr lang="en-GB" sz="2000" dirty="0">
                          <a:effectLst/>
                          <a:latin typeface="Verdana" panose="020B0604030504040204" pitchFamily="34" charset="0"/>
                          <a:ea typeface="Verdana" panose="020B0604030504040204" pitchFamily="34" charset="0"/>
                          <a:cs typeface="Verdana" panose="020B0604030504040204" pitchFamily="34" charset="0"/>
                        </a:rPr>
                        <a:t>168</a:t>
                      </a:r>
                    </a:p>
                  </a:txBody>
                  <a:tcPr marL="68580" marR="68580" marT="9525" marB="0" anchor="ctr"/>
                </a:tc>
                <a:tc>
                  <a:txBody>
                    <a:bodyPr/>
                    <a:lstStyle/>
                    <a:p>
                      <a:pPr>
                        <a:lnSpc>
                          <a:spcPct val="107000"/>
                        </a:lnSpc>
                        <a:spcAft>
                          <a:spcPts val="800"/>
                        </a:spcAft>
                      </a:pPr>
                      <a:r>
                        <a:rPr lang="en-GB" sz="2000" dirty="0">
                          <a:effectLst/>
                          <a:latin typeface="Verdana" panose="020B0604030504040204" pitchFamily="34" charset="0"/>
                          <a:ea typeface="Verdana" panose="020B0604030504040204" pitchFamily="34" charset="0"/>
                          <a:cs typeface="Verdana" panose="020B0604030504040204" pitchFamily="34" charset="0"/>
                        </a:rPr>
                        <a:t>72</a:t>
                      </a:r>
                    </a:p>
                  </a:txBody>
                  <a:tcPr marL="68580" marR="68580" marT="9525" marB="0" anchor="ctr"/>
                </a:tc>
                <a:extLst>
                  <a:ext uri="{0D108BD9-81ED-4DB2-BD59-A6C34878D82A}">
                    <a16:rowId xmlns:a16="http://schemas.microsoft.com/office/drawing/2014/main" xmlns="" val="10006"/>
                  </a:ext>
                </a:extLst>
              </a:tr>
              <a:tr h="372606">
                <a:tc>
                  <a:txBody>
                    <a:bodyPr/>
                    <a:lstStyle/>
                    <a:p>
                      <a:pPr>
                        <a:lnSpc>
                          <a:spcPct val="107000"/>
                        </a:lnSpc>
                        <a:spcAft>
                          <a:spcPts val="800"/>
                        </a:spcAft>
                      </a:pPr>
                      <a:r>
                        <a:rPr lang="en-GB" sz="1800" b="0" dirty="0">
                          <a:effectLst/>
                          <a:latin typeface="Verdana" panose="020B0604030504040204" pitchFamily="34" charset="0"/>
                          <a:ea typeface="Verdana" panose="020B0604030504040204" pitchFamily="34" charset="0"/>
                          <a:cs typeface="Verdana" panose="020B0604030504040204" pitchFamily="34" charset="0"/>
                        </a:rPr>
                        <a:t>Spelthorne</a:t>
                      </a:r>
                    </a:p>
                  </a:txBody>
                  <a:tcPr marL="68580" marR="68580" marT="9525" marB="0" anchor="ctr"/>
                </a:tc>
                <a:tc>
                  <a:txBody>
                    <a:bodyPr/>
                    <a:lstStyle/>
                    <a:p>
                      <a:pPr>
                        <a:lnSpc>
                          <a:spcPct val="107000"/>
                        </a:lnSpc>
                        <a:spcAft>
                          <a:spcPts val="800"/>
                        </a:spcAft>
                      </a:pPr>
                      <a:r>
                        <a:rPr lang="en-GB" sz="2000">
                          <a:effectLst/>
                          <a:latin typeface="Verdana" panose="020B0604030504040204" pitchFamily="34" charset="0"/>
                          <a:ea typeface="Verdana" panose="020B0604030504040204" pitchFamily="34" charset="0"/>
                          <a:cs typeface="Verdana" panose="020B0604030504040204" pitchFamily="34" charset="0"/>
                        </a:rPr>
                        <a:t>192</a:t>
                      </a:r>
                    </a:p>
                  </a:txBody>
                  <a:tcPr marL="68580" marR="68580" marT="9525" marB="0" anchor="ctr"/>
                </a:tc>
                <a:tc>
                  <a:txBody>
                    <a:bodyPr/>
                    <a:lstStyle/>
                    <a:p>
                      <a:pPr>
                        <a:lnSpc>
                          <a:spcPct val="107000"/>
                        </a:lnSpc>
                        <a:spcAft>
                          <a:spcPts val="800"/>
                        </a:spcAft>
                      </a:pPr>
                      <a:r>
                        <a:rPr lang="en-GB" sz="2000" dirty="0">
                          <a:effectLst/>
                          <a:latin typeface="Verdana" panose="020B0604030504040204" pitchFamily="34" charset="0"/>
                          <a:ea typeface="Verdana" panose="020B0604030504040204" pitchFamily="34" charset="0"/>
                          <a:cs typeface="Verdana" panose="020B0604030504040204" pitchFamily="34" charset="0"/>
                        </a:rPr>
                        <a:t>109</a:t>
                      </a:r>
                    </a:p>
                  </a:txBody>
                  <a:tcPr marL="68580" marR="68580" marT="9525" marB="0" anchor="ctr"/>
                </a:tc>
                <a:extLst>
                  <a:ext uri="{0D108BD9-81ED-4DB2-BD59-A6C34878D82A}">
                    <a16:rowId xmlns:a16="http://schemas.microsoft.com/office/drawing/2014/main" xmlns="" val="10007"/>
                  </a:ext>
                </a:extLst>
              </a:tr>
              <a:tr h="522990">
                <a:tc>
                  <a:txBody>
                    <a:bodyPr/>
                    <a:lstStyle/>
                    <a:p>
                      <a:pPr>
                        <a:lnSpc>
                          <a:spcPct val="107000"/>
                        </a:lnSpc>
                        <a:spcAft>
                          <a:spcPts val="800"/>
                        </a:spcAft>
                      </a:pPr>
                      <a:r>
                        <a:rPr lang="en-GB" sz="1800" b="0" dirty="0">
                          <a:effectLst/>
                          <a:latin typeface="Verdana" panose="020B0604030504040204" pitchFamily="34" charset="0"/>
                          <a:ea typeface="Verdana" panose="020B0604030504040204" pitchFamily="34" charset="0"/>
                          <a:cs typeface="Verdana" panose="020B0604030504040204" pitchFamily="34" charset="0"/>
                        </a:rPr>
                        <a:t>Surrey Heath</a:t>
                      </a:r>
                    </a:p>
                  </a:txBody>
                  <a:tcPr marL="68580" marR="68580" marT="9525" marB="0" anchor="ctr"/>
                </a:tc>
                <a:tc>
                  <a:txBody>
                    <a:bodyPr/>
                    <a:lstStyle/>
                    <a:p>
                      <a:pPr>
                        <a:lnSpc>
                          <a:spcPct val="107000"/>
                        </a:lnSpc>
                        <a:spcAft>
                          <a:spcPts val="800"/>
                        </a:spcAft>
                      </a:pPr>
                      <a:r>
                        <a:rPr lang="en-GB" sz="2000">
                          <a:effectLst/>
                          <a:latin typeface="Verdana" panose="020B0604030504040204" pitchFamily="34" charset="0"/>
                          <a:ea typeface="Verdana" panose="020B0604030504040204" pitchFamily="34" charset="0"/>
                          <a:cs typeface="Verdana" panose="020B0604030504040204" pitchFamily="34" charset="0"/>
                        </a:rPr>
                        <a:t>693</a:t>
                      </a:r>
                    </a:p>
                  </a:txBody>
                  <a:tcPr marL="68580" marR="68580" marT="9525" marB="0" anchor="ctr"/>
                </a:tc>
                <a:tc>
                  <a:txBody>
                    <a:bodyPr/>
                    <a:lstStyle/>
                    <a:p>
                      <a:pPr>
                        <a:lnSpc>
                          <a:spcPct val="107000"/>
                        </a:lnSpc>
                        <a:spcAft>
                          <a:spcPts val="800"/>
                        </a:spcAft>
                      </a:pPr>
                      <a:r>
                        <a:rPr lang="en-GB" sz="2000" dirty="0">
                          <a:effectLst/>
                          <a:latin typeface="Verdana" panose="020B0604030504040204" pitchFamily="34" charset="0"/>
                          <a:ea typeface="Verdana" panose="020B0604030504040204" pitchFamily="34" charset="0"/>
                          <a:cs typeface="Verdana" panose="020B0604030504040204" pitchFamily="34" charset="0"/>
                        </a:rPr>
                        <a:t>167</a:t>
                      </a:r>
                    </a:p>
                  </a:txBody>
                  <a:tcPr marL="68580" marR="68580" marT="9525" marB="0" anchor="ctr"/>
                </a:tc>
                <a:extLst>
                  <a:ext uri="{0D108BD9-81ED-4DB2-BD59-A6C34878D82A}">
                    <a16:rowId xmlns:a16="http://schemas.microsoft.com/office/drawing/2014/main" xmlns="" val="10008"/>
                  </a:ext>
                </a:extLst>
              </a:tr>
              <a:tr h="372606">
                <a:tc>
                  <a:txBody>
                    <a:bodyPr/>
                    <a:lstStyle/>
                    <a:p>
                      <a:pPr>
                        <a:lnSpc>
                          <a:spcPct val="107000"/>
                        </a:lnSpc>
                        <a:spcAft>
                          <a:spcPts val="800"/>
                        </a:spcAft>
                      </a:pPr>
                      <a:r>
                        <a:rPr lang="en-GB" sz="1800" b="0" dirty="0" err="1">
                          <a:effectLst/>
                          <a:latin typeface="Verdana" panose="020B0604030504040204" pitchFamily="34" charset="0"/>
                          <a:ea typeface="Verdana" panose="020B0604030504040204" pitchFamily="34" charset="0"/>
                          <a:cs typeface="Verdana" panose="020B0604030504040204" pitchFamily="34" charset="0"/>
                        </a:rPr>
                        <a:t>Tandridge</a:t>
                      </a:r>
                      <a:endParaRPr lang="en-GB" sz="1800" b="0" dirty="0">
                        <a:effectLst/>
                        <a:latin typeface="Verdana" panose="020B0604030504040204" pitchFamily="34" charset="0"/>
                        <a:ea typeface="Verdana" panose="020B0604030504040204" pitchFamily="34" charset="0"/>
                        <a:cs typeface="Verdana" panose="020B0604030504040204" pitchFamily="34" charset="0"/>
                      </a:endParaRPr>
                    </a:p>
                  </a:txBody>
                  <a:tcPr marL="68580" marR="68580" marT="9525" marB="0" anchor="ctr"/>
                </a:tc>
                <a:tc>
                  <a:txBody>
                    <a:bodyPr/>
                    <a:lstStyle/>
                    <a:p>
                      <a:pPr>
                        <a:lnSpc>
                          <a:spcPct val="107000"/>
                        </a:lnSpc>
                        <a:spcAft>
                          <a:spcPts val="800"/>
                        </a:spcAft>
                      </a:pPr>
                      <a:r>
                        <a:rPr lang="en-GB" sz="2000" dirty="0">
                          <a:effectLst/>
                          <a:latin typeface="Verdana" panose="020B0604030504040204" pitchFamily="34" charset="0"/>
                          <a:ea typeface="Verdana" panose="020B0604030504040204" pitchFamily="34" charset="0"/>
                          <a:cs typeface="Verdana" panose="020B0604030504040204" pitchFamily="34" charset="0"/>
                        </a:rPr>
                        <a:t>178</a:t>
                      </a:r>
                    </a:p>
                  </a:txBody>
                  <a:tcPr marL="68580" marR="68580" marT="9525" marB="0" anchor="ctr"/>
                </a:tc>
                <a:tc>
                  <a:txBody>
                    <a:bodyPr/>
                    <a:lstStyle/>
                    <a:p>
                      <a:pPr>
                        <a:lnSpc>
                          <a:spcPct val="107000"/>
                        </a:lnSpc>
                        <a:spcAft>
                          <a:spcPts val="800"/>
                        </a:spcAft>
                      </a:pPr>
                      <a:r>
                        <a:rPr lang="en-GB" sz="2000" dirty="0">
                          <a:effectLst/>
                          <a:latin typeface="Verdana" panose="020B0604030504040204" pitchFamily="34" charset="0"/>
                          <a:ea typeface="Verdana" panose="020B0604030504040204" pitchFamily="34" charset="0"/>
                          <a:cs typeface="Verdana" panose="020B0604030504040204" pitchFamily="34" charset="0"/>
                        </a:rPr>
                        <a:t>111</a:t>
                      </a:r>
                    </a:p>
                  </a:txBody>
                  <a:tcPr marL="68580" marR="68580" marT="9525" marB="0" anchor="ctr"/>
                </a:tc>
                <a:extLst>
                  <a:ext uri="{0D108BD9-81ED-4DB2-BD59-A6C34878D82A}">
                    <a16:rowId xmlns:a16="http://schemas.microsoft.com/office/drawing/2014/main" xmlns="" val="10009"/>
                  </a:ext>
                </a:extLst>
              </a:tr>
              <a:tr h="372606">
                <a:tc>
                  <a:txBody>
                    <a:bodyPr/>
                    <a:lstStyle/>
                    <a:p>
                      <a:pPr>
                        <a:lnSpc>
                          <a:spcPct val="107000"/>
                        </a:lnSpc>
                        <a:spcAft>
                          <a:spcPts val="800"/>
                        </a:spcAft>
                      </a:pPr>
                      <a:r>
                        <a:rPr lang="en-GB" sz="1800" b="0" dirty="0">
                          <a:effectLst/>
                          <a:latin typeface="Verdana" panose="020B0604030504040204" pitchFamily="34" charset="0"/>
                          <a:ea typeface="Verdana" panose="020B0604030504040204" pitchFamily="34" charset="0"/>
                          <a:cs typeface="Verdana" panose="020B0604030504040204" pitchFamily="34" charset="0"/>
                        </a:rPr>
                        <a:t>Waverley</a:t>
                      </a:r>
                    </a:p>
                  </a:txBody>
                  <a:tcPr marL="68580" marR="68580" marT="9525" marB="0" anchor="ctr"/>
                </a:tc>
                <a:tc>
                  <a:txBody>
                    <a:bodyPr/>
                    <a:lstStyle/>
                    <a:p>
                      <a:pPr>
                        <a:lnSpc>
                          <a:spcPct val="107000"/>
                        </a:lnSpc>
                        <a:spcAft>
                          <a:spcPts val="800"/>
                        </a:spcAft>
                      </a:pPr>
                      <a:r>
                        <a:rPr lang="en-GB" sz="2000">
                          <a:effectLst/>
                          <a:latin typeface="Verdana" panose="020B0604030504040204" pitchFamily="34" charset="0"/>
                          <a:ea typeface="Verdana" panose="020B0604030504040204" pitchFamily="34" charset="0"/>
                          <a:cs typeface="Verdana" panose="020B0604030504040204" pitchFamily="34" charset="0"/>
                        </a:rPr>
                        <a:t>243</a:t>
                      </a:r>
                    </a:p>
                  </a:txBody>
                  <a:tcPr marL="68580" marR="68580" marT="9525" marB="0" anchor="ctr"/>
                </a:tc>
                <a:tc>
                  <a:txBody>
                    <a:bodyPr/>
                    <a:lstStyle/>
                    <a:p>
                      <a:pPr>
                        <a:lnSpc>
                          <a:spcPct val="107000"/>
                        </a:lnSpc>
                        <a:spcAft>
                          <a:spcPts val="800"/>
                        </a:spcAft>
                      </a:pPr>
                      <a:r>
                        <a:rPr lang="en-GB" sz="2000" dirty="0">
                          <a:effectLst/>
                          <a:latin typeface="Verdana" panose="020B0604030504040204" pitchFamily="34" charset="0"/>
                          <a:ea typeface="Verdana" panose="020B0604030504040204" pitchFamily="34" charset="0"/>
                          <a:cs typeface="Verdana" panose="020B0604030504040204" pitchFamily="34" charset="0"/>
                        </a:rPr>
                        <a:t>187</a:t>
                      </a:r>
                    </a:p>
                  </a:txBody>
                  <a:tcPr marL="68580" marR="68580" marT="9525" marB="0" anchor="ctr"/>
                </a:tc>
                <a:extLst>
                  <a:ext uri="{0D108BD9-81ED-4DB2-BD59-A6C34878D82A}">
                    <a16:rowId xmlns:a16="http://schemas.microsoft.com/office/drawing/2014/main" xmlns="" val="10010"/>
                  </a:ext>
                </a:extLst>
              </a:tr>
              <a:tr h="372606">
                <a:tc>
                  <a:txBody>
                    <a:bodyPr/>
                    <a:lstStyle/>
                    <a:p>
                      <a:pPr>
                        <a:lnSpc>
                          <a:spcPct val="107000"/>
                        </a:lnSpc>
                        <a:spcAft>
                          <a:spcPts val="800"/>
                        </a:spcAft>
                      </a:pPr>
                      <a:r>
                        <a:rPr lang="en-GB" sz="1800" b="0" dirty="0">
                          <a:effectLst/>
                          <a:latin typeface="Verdana" panose="020B0604030504040204" pitchFamily="34" charset="0"/>
                          <a:ea typeface="Verdana" panose="020B0604030504040204" pitchFamily="34" charset="0"/>
                          <a:cs typeface="Verdana" panose="020B0604030504040204" pitchFamily="34" charset="0"/>
                        </a:rPr>
                        <a:t>Woking</a:t>
                      </a:r>
                    </a:p>
                  </a:txBody>
                  <a:tcPr marL="68580" marR="68580" marT="9525" marB="0" anchor="ctr"/>
                </a:tc>
                <a:tc>
                  <a:txBody>
                    <a:bodyPr/>
                    <a:lstStyle/>
                    <a:p>
                      <a:pPr>
                        <a:lnSpc>
                          <a:spcPct val="107000"/>
                        </a:lnSpc>
                        <a:spcAft>
                          <a:spcPts val="800"/>
                        </a:spcAft>
                      </a:pPr>
                      <a:r>
                        <a:rPr lang="en-GB" sz="2000">
                          <a:effectLst/>
                          <a:latin typeface="Verdana" panose="020B0604030504040204" pitchFamily="34" charset="0"/>
                          <a:ea typeface="Verdana" panose="020B0604030504040204" pitchFamily="34" charset="0"/>
                          <a:cs typeface="Verdana" panose="020B0604030504040204" pitchFamily="34" charset="0"/>
                        </a:rPr>
                        <a:t>93</a:t>
                      </a:r>
                    </a:p>
                  </a:txBody>
                  <a:tcPr marL="68580" marR="68580" marT="9525" marB="0" anchor="ctr"/>
                </a:tc>
                <a:tc>
                  <a:txBody>
                    <a:bodyPr/>
                    <a:lstStyle/>
                    <a:p>
                      <a:pPr>
                        <a:lnSpc>
                          <a:spcPct val="107000"/>
                        </a:lnSpc>
                        <a:spcAft>
                          <a:spcPts val="800"/>
                        </a:spcAft>
                      </a:pPr>
                      <a:r>
                        <a:rPr lang="en-GB" sz="2000" dirty="0">
                          <a:effectLst/>
                          <a:latin typeface="Verdana" panose="020B0604030504040204" pitchFamily="34" charset="0"/>
                          <a:ea typeface="Verdana" panose="020B0604030504040204" pitchFamily="34" charset="0"/>
                          <a:cs typeface="Verdana" panose="020B0604030504040204" pitchFamily="34" charset="0"/>
                        </a:rPr>
                        <a:t>78</a:t>
                      </a:r>
                    </a:p>
                  </a:txBody>
                  <a:tcPr marL="68580" marR="68580" marT="9525" marB="0" anchor="ctr"/>
                </a:tc>
                <a:extLst>
                  <a:ext uri="{0D108BD9-81ED-4DB2-BD59-A6C34878D82A}">
                    <a16:rowId xmlns:a16="http://schemas.microsoft.com/office/drawing/2014/main" xmlns="" val="10011"/>
                  </a:ext>
                </a:extLst>
              </a:tr>
            </a:tbl>
          </a:graphicData>
        </a:graphic>
      </p:graphicFrame>
      <p:sp>
        <p:nvSpPr>
          <p:cNvPr id="7" name="Rectangle 6"/>
          <p:cNvSpPr/>
          <p:nvPr/>
        </p:nvSpPr>
        <p:spPr>
          <a:xfrm>
            <a:off x="598516" y="6468203"/>
            <a:ext cx="7747462" cy="369332"/>
          </a:xfrm>
          <a:prstGeom prst="rect">
            <a:avLst/>
          </a:prstGeom>
        </p:spPr>
        <p:txBody>
          <a:bodyPr wrap="square">
            <a:spAutoFit/>
          </a:bodyPr>
          <a:lstStyle/>
          <a:p>
            <a:pPr indent="90488" algn="ctr">
              <a:spcBef>
                <a:spcPct val="0"/>
              </a:spcBef>
            </a:pPr>
            <a:r>
              <a:rPr lang="en-GB" altLang="en-US" kern="0" dirty="0">
                <a:latin typeface="Verdana" panose="020B0604030504040204" pitchFamily="34" charset="0"/>
                <a:ea typeface="Verdana" panose="020B0604030504040204" pitchFamily="34" charset="0"/>
                <a:cs typeface="Verdana" panose="020B0604030504040204" pitchFamily="34" charset="0"/>
              </a:rPr>
              <a:t>Armed Forces Pension and Compensation (AFPS) Recipients </a:t>
            </a:r>
          </a:p>
        </p:txBody>
      </p:sp>
      <p:sp>
        <p:nvSpPr>
          <p:cNvPr id="5" name="TextBox 4"/>
          <p:cNvSpPr txBox="1"/>
          <p:nvPr/>
        </p:nvSpPr>
        <p:spPr>
          <a:xfrm>
            <a:off x="6415537" y="1004743"/>
            <a:ext cx="2362703" cy="954107"/>
          </a:xfrm>
          <a:prstGeom prst="rect">
            <a:avLst/>
          </a:prstGeom>
          <a:noFill/>
          <a:ln>
            <a:solidFill>
              <a:schemeClr val="tx1"/>
            </a:solidFill>
          </a:ln>
        </p:spPr>
        <p:txBody>
          <a:bodyPr wrap="square" rtlCol="0">
            <a:spAutoFit/>
          </a:bodyPr>
          <a:lstStyle/>
          <a:p>
            <a:r>
              <a:rPr lang="en-GB" sz="2800" b="1" dirty="0" smtClean="0">
                <a:solidFill>
                  <a:srgbClr val="FF0000"/>
                </a:solidFill>
              </a:rPr>
              <a:t>Insert Local Information</a:t>
            </a:r>
            <a:endParaRPr lang="en-GB" sz="2800" b="1" dirty="0">
              <a:solidFill>
                <a:srgbClr val="FF0000"/>
              </a:solidFill>
            </a:endParaRPr>
          </a:p>
        </p:txBody>
      </p:sp>
    </p:spTree>
    <p:extLst>
      <p:ext uri="{BB962C8B-B14F-4D97-AF65-F5344CB8AC3E}">
        <p14:creationId xmlns:p14="http://schemas.microsoft.com/office/powerpoint/2010/main" val="3412021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8613" y="533400"/>
            <a:ext cx="8815387" cy="1143000"/>
          </a:xfrm>
        </p:spPr>
        <p:txBody>
          <a:bodyPr>
            <a:normAutofit fontScale="90000"/>
          </a:bodyPr>
          <a:lstStyle/>
          <a:p>
            <a:r>
              <a:rPr lang="en-GB" b="1" dirty="0">
                <a:solidFill>
                  <a:srgbClr val="1C307E"/>
                </a:solidFill>
                <a:latin typeface="Verdana" panose="020B0604030504040204" pitchFamily="34" charset="0"/>
                <a:ea typeface="Verdana" panose="020B0604030504040204" pitchFamily="34" charset="0"/>
                <a:cs typeface="Verdana" panose="020B0604030504040204" pitchFamily="34" charset="0"/>
              </a:rPr>
              <a:t>How you can help us on the Front Desk / Reception / Contact Centre</a:t>
            </a:r>
          </a:p>
        </p:txBody>
      </p:sp>
      <p:sp>
        <p:nvSpPr>
          <p:cNvPr id="3" name="Content Placeholder 2"/>
          <p:cNvSpPr>
            <a:spLocks noGrp="1"/>
          </p:cNvSpPr>
          <p:nvPr>
            <p:ph idx="4294967295"/>
          </p:nvPr>
        </p:nvSpPr>
        <p:spPr>
          <a:xfrm>
            <a:off x="982663" y="2189163"/>
            <a:ext cx="8161337" cy="3694112"/>
          </a:xfrm>
        </p:spPr>
        <p:txBody>
          <a:bodyPr>
            <a:normAutofit/>
          </a:bodyPr>
          <a:lstStyle/>
          <a:p>
            <a:r>
              <a:rPr lang="en-GB" sz="2400" dirty="0">
                <a:latin typeface="Verdana" panose="020B0604030504040204" pitchFamily="34" charset="0"/>
                <a:ea typeface="Verdana" panose="020B0604030504040204" pitchFamily="34" charset="0"/>
                <a:cs typeface="Verdana" panose="020B0604030504040204" pitchFamily="34" charset="0"/>
              </a:rPr>
              <a:t>Find out if the Caller / Customer (or their spouse) has served</a:t>
            </a:r>
          </a:p>
          <a:p>
            <a:r>
              <a:rPr lang="en-GB" sz="2400" dirty="0">
                <a:latin typeface="Verdana" panose="020B0604030504040204" pitchFamily="34" charset="0"/>
                <a:ea typeface="Verdana" panose="020B0604030504040204" pitchFamily="34" charset="0"/>
                <a:cs typeface="Verdana" panose="020B0604030504040204" pitchFamily="34" charset="0"/>
              </a:rPr>
              <a:t>Know your way around the Support for Armed Forces Community Web </a:t>
            </a:r>
            <a:r>
              <a:rPr lang="en-GB" sz="2400" dirty="0" smtClean="0">
                <a:latin typeface="Verdana" panose="020B0604030504040204" pitchFamily="34" charset="0"/>
                <a:ea typeface="Verdana" panose="020B0604030504040204" pitchFamily="34" charset="0"/>
                <a:cs typeface="Verdana" panose="020B0604030504040204" pitchFamily="34" charset="0"/>
              </a:rPr>
              <a:t>Pages and our App</a:t>
            </a:r>
            <a:endParaRPr lang="en-GB" sz="2400" dirty="0">
              <a:latin typeface="Verdana" panose="020B0604030504040204" pitchFamily="34" charset="0"/>
              <a:ea typeface="Verdana" panose="020B0604030504040204" pitchFamily="34" charset="0"/>
              <a:cs typeface="Verdana" panose="020B0604030504040204" pitchFamily="34" charset="0"/>
            </a:endParaRPr>
          </a:p>
          <a:p>
            <a:r>
              <a:rPr lang="en-GB" sz="2400" dirty="0">
                <a:latin typeface="Verdana" panose="020B0604030504040204" pitchFamily="34" charset="0"/>
                <a:ea typeface="Verdana" panose="020B0604030504040204" pitchFamily="34" charset="0"/>
                <a:cs typeface="Verdana" panose="020B0604030504040204" pitchFamily="34" charset="0"/>
              </a:rPr>
              <a:t>Signpost to Service Charities/use CC/ Surrey Information Point</a:t>
            </a:r>
          </a:p>
          <a:p>
            <a:r>
              <a:rPr lang="en-GB" sz="2400" dirty="0">
                <a:latin typeface="Verdana" panose="020B0604030504040204" pitchFamily="34" charset="0"/>
                <a:ea typeface="Verdana" panose="020B0604030504040204" pitchFamily="34" charset="0"/>
                <a:cs typeface="Verdana" panose="020B0604030504040204" pitchFamily="34" charset="0"/>
              </a:rPr>
              <a:t>Alert us to trends/repeat issues so these can be addressed upstream</a:t>
            </a:r>
          </a:p>
        </p:txBody>
      </p:sp>
    </p:spTree>
    <p:extLst>
      <p:ext uri="{BB962C8B-B14F-4D97-AF65-F5344CB8AC3E}">
        <p14:creationId xmlns:p14="http://schemas.microsoft.com/office/powerpoint/2010/main" val="6672600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9031" y="-130454"/>
            <a:ext cx="7314904" cy="1470025"/>
          </a:xfrm>
        </p:spPr>
        <p:txBody>
          <a:bodyPr>
            <a:normAutofit/>
          </a:bodyPr>
          <a:lstStyle/>
          <a:p>
            <a:r>
              <a:rPr lang="en-GB" sz="4000" b="1" dirty="0">
                <a:solidFill>
                  <a:srgbClr val="1C307E"/>
                </a:solidFill>
                <a:latin typeface="Verdana" panose="020B0604030504040204" pitchFamily="34" charset="0"/>
                <a:ea typeface="Verdana" panose="020B0604030504040204" pitchFamily="34" charset="0"/>
                <a:cs typeface="Verdana" panose="020B0604030504040204" pitchFamily="34" charset="0"/>
              </a:rPr>
              <a:t>Service Charities</a:t>
            </a:r>
            <a:endParaRPr lang="en-GB"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351786" y="1221625"/>
            <a:ext cx="8494502" cy="6013584"/>
          </a:xfrm>
        </p:spPr>
        <p:txBody>
          <a:bodyPr>
            <a:normAutofit fontScale="25000" lnSpcReduction="20000"/>
          </a:bodyPr>
          <a:lstStyle/>
          <a:p>
            <a:pPr algn="l"/>
            <a:r>
              <a:rPr lang="en-GB" sz="9600" b="1" dirty="0">
                <a:solidFill>
                  <a:srgbClr val="002060"/>
                </a:solidFill>
                <a:latin typeface="Verdana" panose="020B0604030504040204" pitchFamily="34" charset="0"/>
                <a:ea typeface="Verdana" panose="020B0604030504040204" pitchFamily="34" charset="0"/>
                <a:cs typeface="Verdana" panose="020B0604030504040204" pitchFamily="34" charset="0"/>
              </a:rPr>
              <a:t>RBL</a:t>
            </a:r>
          </a:p>
          <a:p>
            <a:pPr algn="just"/>
            <a:r>
              <a:rPr lang="en-GB" sz="9600" dirty="0">
                <a:solidFill>
                  <a:schemeClr val="tx1"/>
                </a:solidFill>
                <a:latin typeface="Verdana" panose="020B0604030504040204" pitchFamily="34" charset="0"/>
                <a:ea typeface="Verdana" panose="020B0604030504040204" pitchFamily="34" charset="0"/>
                <a:cs typeface="Verdana" panose="020B0604030504040204" pitchFamily="34" charset="0"/>
              </a:rPr>
              <a:t>The Royal British Legion is a leading Service Charity providing lifelong support for the RN, British Army and RAF serving men and women, veterans, and their families 24/7 </a:t>
            </a:r>
            <a:r>
              <a:rPr lang="en-GB" sz="96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hlinkClick r:id="rId3"/>
              </a:rPr>
              <a:t>www.britishlegion.org.uk</a:t>
            </a:r>
            <a:r>
              <a:rPr lang="en-GB" sz="96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t>
            </a:r>
          </a:p>
          <a:p>
            <a:r>
              <a:rPr lang="en-GB" sz="9600" b="1" dirty="0">
                <a:solidFill>
                  <a:schemeClr val="tx1"/>
                </a:solidFill>
                <a:latin typeface="Verdana" panose="020B0604030504040204" pitchFamily="34" charset="0"/>
                <a:ea typeface="Verdana" panose="020B0604030504040204" pitchFamily="34" charset="0"/>
                <a:cs typeface="Verdana" panose="020B0604030504040204" pitchFamily="34" charset="0"/>
              </a:rPr>
              <a:t>0808 802 8080</a:t>
            </a:r>
          </a:p>
          <a:p>
            <a:endParaRPr lang="en-GB" dirty="0">
              <a:latin typeface="Verdana" panose="020B0604030504040204" pitchFamily="34" charset="0"/>
              <a:ea typeface="Verdana" panose="020B0604030504040204" pitchFamily="34" charset="0"/>
              <a:cs typeface="Verdana" panose="020B0604030504040204" pitchFamily="34" charset="0"/>
            </a:endParaRPr>
          </a:p>
          <a:p>
            <a:pPr algn="l"/>
            <a:r>
              <a:rPr lang="en-GB" sz="9600" b="1" dirty="0">
                <a:solidFill>
                  <a:srgbClr val="002060"/>
                </a:solidFill>
                <a:latin typeface="Verdana" panose="020B0604030504040204" pitchFamily="34" charset="0"/>
                <a:ea typeface="Verdana" panose="020B0604030504040204" pitchFamily="34" charset="0"/>
                <a:cs typeface="Verdana" panose="020B0604030504040204" pitchFamily="34" charset="0"/>
              </a:rPr>
              <a:t>SSAFA</a:t>
            </a:r>
          </a:p>
          <a:p>
            <a:pPr algn="just"/>
            <a:r>
              <a:rPr lang="en-GB" sz="9600" dirty="0">
                <a:solidFill>
                  <a:schemeClr val="tx1"/>
                </a:solidFill>
                <a:latin typeface="Verdana" panose="020B0604030504040204" pitchFamily="34" charset="0"/>
                <a:ea typeface="Verdana" panose="020B0604030504040204" pitchFamily="34" charset="0"/>
                <a:cs typeface="Verdana" panose="020B0604030504040204" pitchFamily="34" charset="0"/>
              </a:rPr>
              <a:t>The Armed Forces Charity supports Regulars and Reserves from all three Services and their families. A caseworker organisation, they visit the Client’s home</a:t>
            </a:r>
          </a:p>
          <a:p>
            <a:r>
              <a:rPr lang="en-GB" sz="96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hlinkClick r:id="rId4"/>
              </a:rPr>
              <a:t>www.ssafa.org.uk/armed-forces</a:t>
            </a:r>
            <a:r>
              <a:rPr lang="en-GB" sz="96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t>
            </a:r>
          </a:p>
          <a:p>
            <a:r>
              <a:rPr lang="en-GB" sz="9600" b="1" dirty="0">
                <a:solidFill>
                  <a:schemeClr val="tx1"/>
                </a:solidFill>
                <a:latin typeface="Verdana" panose="020B0604030504040204" pitchFamily="34" charset="0"/>
                <a:ea typeface="Verdana" panose="020B0604030504040204" pitchFamily="34" charset="0"/>
                <a:cs typeface="Verdana" panose="020B0604030504040204" pitchFamily="34" charset="0"/>
              </a:rPr>
              <a:t>0800 731 4880</a:t>
            </a:r>
          </a:p>
          <a:p>
            <a:endParaRPr lang="en-GB" sz="96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endParaRPr lang="en-GB" sz="5100" dirty="0">
              <a:latin typeface="Verdana" panose="020B0604030504040204" pitchFamily="34" charset="0"/>
              <a:ea typeface="Verdana" panose="020B0604030504040204" pitchFamily="34" charset="0"/>
              <a:cs typeface="Verdana" panose="020B0604030504040204" pitchFamily="34" charset="0"/>
            </a:endParaRPr>
          </a:p>
          <a:p>
            <a:r>
              <a:rPr lang="en-GB" sz="9600" b="1" dirty="0">
                <a:solidFill>
                  <a:srgbClr val="002060"/>
                </a:solidFill>
                <a:latin typeface="Verdana" panose="020B0604030504040204" pitchFamily="34" charset="0"/>
                <a:ea typeface="Verdana" panose="020B0604030504040204" pitchFamily="34" charset="0"/>
                <a:cs typeface="Verdana" panose="020B0604030504040204" pitchFamily="34" charset="0"/>
              </a:rPr>
              <a:t>COBSEO</a:t>
            </a:r>
          </a:p>
          <a:p>
            <a:r>
              <a:rPr lang="en-GB" sz="9600" b="1" dirty="0">
                <a:solidFill>
                  <a:srgbClr val="002060"/>
                </a:solidFill>
                <a:latin typeface="Verdana" panose="020B0604030504040204" pitchFamily="34" charset="0"/>
                <a:ea typeface="Verdana" panose="020B0604030504040204" pitchFamily="34" charset="0"/>
                <a:cs typeface="Verdana" panose="020B0604030504040204" pitchFamily="34" charset="0"/>
              </a:rPr>
              <a:t>www.cobseo.org.uk</a:t>
            </a:r>
          </a:p>
        </p:txBody>
      </p:sp>
      <p:sp>
        <p:nvSpPr>
          <p:cNvPr id="4" name="AutoShape 2" descr="Image result for ssafa logo"/>
          <p:cNvSpPr>
            <a:spLocks noChangeAspect="1" noChangeArrowheads="1"/>
          </p:cNvSpPr>
          <p:nvPr/>
        </p:nvSpPr>
        <p:spPr bwMode="auto">
          <a:xfrm>
            <a:off x="-31750" y="-136525"/>
            <a:ext cx="1524000"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Image result for rbl logo"/>
          <p:cNvSpPr>
            <a:spLocks noChangeAspect="1" noChangeArrowheads="1"/>
          </p:cNvSpPr>
          <p:nvPr/>
        </p:nvSpPr>
        <p:spPr bwMode="auto">
          <a:xfrm>
            <a:off x="-31750" y="-136525"/>
            <a:ext cx="1019175" cy="1219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6" descr="Image result for rbl logo"/>
          <p:cNvSpPr>
            <a:spLocks noChangeAspect="1" noChangeArrowheads="1"/>
          </p:cNvSpPr>
          <p:nvPr/>
        </p:nvSpPr>
        <p:spPr bwMode="auto">
          <a:xfrm>
            <a:off x="120650" y="15875"/>
            <a:ext cx="1019175" cy="1219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368" y="231025"/>
            <a:ext cx="788040" cy="99797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85896" y="19683"/>
            <a:ext cx="1764406" cy="1444268"/>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1786" y="5718220"/>
            <a:ext cx="2047070" cy="837126"/>
          </a:xfrm>
          <a:prstGeom prst="rect">
            <a:avLst/>
          </a:prstGeom>
        </p:spPr>
      </p:pic>
    </p:spTree>
    <p:extLst>
      <p:ext uri="{BB962C8B-B14F-4D97-AF65-F5344CB8AC3E}">
        <p14:creationId xmlns:p14="http://schemas.microsoft.com/office/powerpoint/2010/main" val="3933289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p:cNvSpPr txBox="1">
            <a:spLocks/>
          </p:cNvSpPr>
          <p:nvPr/>
        </p:nvSpPr>
        <p:spPr>
          <a:xfrm>
            <a:off x="315310" y="342901"/>
            <a:ext cx="8606748" cy="825499"/>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4000" b="1" i="0" u="none" strike="noStrike" kern="1200" cap="none" spc="0" normalizeH="0" baseline="0" noProof="0" dirty="0">
                <a:ln>
                  <a:noFill/>
                </a:ln>
                <a:solidFill>
                  <a:srgbClr val="1C307E"/>
                </a:solidFill>
                <a:effectLst/>
                <a:uLnTx/>
                <a:uFillTx/>
                <a:latin typeface="Verdana" panose="020B0604030504040204" pitchFamily="34" charset="0"/>
                <a:ea typeface="Verdana" panose="020B0604030504040204" pitchFamily="34" charset="0"/>
                <a:cs typeface="Verdana" panose="020B0604030504040204" pitchFamily="34" charset="0"/>
              </a:rPr>
              <a:t>Additional Help Available for Veterans</a:t>
            </a:r>
          </a:p>
        </p:txBody>
      </p:sp>
      <p:sp>
        <p:nvSpPr>
          <p:cNvPr id="3" name="Subtitle 6"/>
          <p:cNvSpPr txBox="1">
            <a:spLocks/>
          </p:cNvSpPr>
          <p:nvPr/>
        </p:nvSpPr>
        <p:spPr>
          <a:xfrm>
            <a:off x="92765" y="1403499"/>
            <a:ext cx="8654420" cy="4194700"/>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Veterans’ Gateway</a:t>
            </a:r>
            <a:r>
              <a:rPr kumimoji="0" lang="en-GB" sz="200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 Single point</a:t>
            </a:r>
            <a:r>
              <a:rPr kumimoji="0" lang="en-GB" sz="2000" i="0" u="none" strike="noStrike" kern="1200" cap="none" spc="0" normalizeH="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 of contact for veterans seeking support </a:t>
            </a:r>
            <a:r>
              <a:rPr kumimoji="0" lang="en-GB" sz="2000" b="1" i="0" u="none" strike="noStrike" kern="1200" cap="none" spc="0" normalizeH="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hlinkClick r:id="rId3"/>
              </a:rPr>
              <a:t>www.veteransgateway.org.uk</a:t>
            </a:r>
            <a:r>
              <a:rPr kumimoji="0" lang="en-GB" sz="2000" i="0" u="none" strike="noStrike" kern="1200" cap="none" spc="0" normalizeH="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342900" marR="0" lvl="0" indent="-342900" algn="l" defTabSz="457200" rtl="0" eaLnBrk="1" fontAlgn="auto" latinLnBrk="0" hangingPunct="1">
              <a:lnSpc>
                <a:spcPct val="100000"/>
              </a:lnSpc>
              <a:spcBef>
                <a:spcPct val="20000"/>
              </a:spcBef>
              <a:spcAft>
                <a:spcPts val="0"/>
              </a:spcAft>
              <a:buClrTx/>
              <a:buSzTx/>
              <a:buFont typeface="Arial" pitchFamily="34" charset="0"/>
              <a:buChar char="•"/>
              <a:tabLst/>
              <a:defRPr/>
            </a:pPr>
            <a:endParaRPr kumimoji="0" lang="en-GB" sz="200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endParaRPr>
          </a:p>
          <a:p>
            <a:pPr marL="342900" marR="0" lvl="0" indent="-342900" algn="l" defTabSz="457200" rtl="0" eaLnBrk="1" fontAlgn="auto" latinLnBrk="0" hangingPunct="1">
              <a:lnSpc>
                <a:spcPct val="100000"/>
              </a:lnSpc>
              <a:spcBef>
                <a:spcPct val="20000"/>
              </a:spcBef>
              <a:spcAft>
                <a:spcPts val="0"/>
              </a:spcAft>
              <a:buClrTx/>
              <a:buSzTx/>
              <a:buFont typeface="Arial" pitchFamily="34" charset="0"/>
              <a:buChar char="•"/>
              <a:tabLst/>
              <a:defRPr/>
            </a:pPr>
            <a:r>
              <a:rPr lang="en-GB" sz="2000" b="1" dirty="0">
                <a:latin typeface="Verdana" panose="020B0604030504040204" pitchFamily="34" charset="0"/>
                <a:ea typeface="Verdana" panose="020B0604030504040204" pitchFamily="34" charset="0"/>
                <a:cs typeface="Verdana" panose="020B0604030504040204" pitchFamily="34" charset="0"/>
              </a:rPr>
              <a:t>Other K</a:t>
            </a:r>
            <a:r>
              <a:rPr kumimoji="0" lang="en-GB" sz="2000" b="1" i="0" u="none" strike="noStrike" kern="1200" cap="none" spc="0" normalizeH="0" baseline="0" noProof="0" dirty="0" err="1">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ey</a:t>
            </a:r>
            <a:r>
              <a:rPr kumimoji="0" lang="en-GB" sz="20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 Service Charities</a:t>
            </a:r>
            <a:r>
              <a:rPr kumimoji="0" lang="en-GB" sz="200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a:t>
            </a:r>
          </a:p>
          <a:p>
            <a:pPr marL="742950" lvl="1" indent="-285750">
              <a:spcBef>
                <a:spcPct val="20000"/>
              </a:spcBef>
              <a:buFont typeface="Arial" pitchFamily="34" charset="0"/>
              <a:buChar char="•"/>
            </a:pPr>
            <a:r>
              <a:rPr lang="en-GB" sz="2000" dirty="0">
                <a:latin typeface="Verdana" panose="020B0604030504040204" pitchFamily="34" charset="0"/>
                <a:ea typeface="Verdana" panose="020B0604030504040204" pitchFamily="34" charset="0"/>
                <a:cs typeface="Verdana" panose="020B0604030504040204" pitchFamily="34" charset="0"/>
              </a:rPr>
              <a:t>Royal Naval Benevolent Trust </a:t>
            </a:r>
            <a:r>
              <a:rPr lang="en-GB" sz="20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hlinkClick r:id="rId4"/>
              </a:rPr>
              <a:t>www.rnbt.org.uk</a:t>
            </a:r>
            <a:r>
              <a:rPr lang="en-GB" sz="20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t>
            </a:r>
          </a:p>
          <a:p>
            <a:pPr marL="742950" lvl="1" indent="-285750">
              <a:spcBef>
                <a:spcPct val="20000"/>
              </a:spcBef>
              <a:buFont typeface="Arial" pitchFamily="34" charset="0"/>
              <a:buChar char="•"/>
            </a:pPr>
            <a:r>
              <a:rPr kumimoji="0" lang="en-GB" sz="200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ABF The Soldiers’ Charity</a:t>
            </a:r>
            <a:r>
              <a:rPr kumimoji="0" lang="en-GB" sz="2000" i="0" u="none" strike="noStrike" kern="1200" cap="none" spc="0" normalizeH="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2000" b="1" i="0" u="none" strike="noStrike" kern="1200" cap="none" spc="0" normalizeH="0" baseline="0" noProof="0" dirty="0">
                <a:ln>
                  <a:noFill/>
                </a:ln>
                <a:solidFill>
                  <a:schemeClr val="accent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hlinkClick r:id="rId5"/>
              </a:rPr>
              <a:t>www.soldierscharity.org</a:t>
            </a:r>
            <a:r>
              <a:rPr kumimoji="0" lang="en-GB" sz="2000" b="1" i="0" u="none" strike="noStrike" kern="1200" cap="none" spc="0" normalizeH="0" baseline="0" noProof="0" dirty="0">
                <a:ln>
                  <a:noFill/>
                </a:ln>
                <a:solidFill>
                  <a:schemeClr val="accent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742950" marR="0" lvl="1" indent="-28575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RAF Benevolent Fund </a:t>
            </a:r>
            <a:r>
              <a:rPr kumimoji="0" lang="en-GB" sz="2000" b="1" i="0" u="none" strike="noStrike" kern="1200" cap="none" spc="0" normalizeH="0" baseline="0" noProof="0" dirty="0">
                <a:ln>
                  <a:noFill/>
                </a:ln>
                <a:solidFill>
                  <a:schemeClr val="accent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hlinkClick r:id="rId6"/>
              </a:rPr>
              <a:t>www.rafbf.org</a:t>
            </a:r>
            <a:r>
              <a:rPr kumimoji="0" lang="en-GB" sz="2000" b="1" i="0" u="none" strike="noStrike" kern="1200" cap="none" spc="0" normalizeH="0" baseline="0" noProof="0" dirty="0">
                <a:ln>
                  <a:noFill/>
                </a:ln>
                <a:solidFill>
                  <a:schemeClr val="accent1">
                    <a:lumMod val="75000"/>
                  </a:schemeClr>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342900" marR="0" lvl="0" indent="-34290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b="1"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Potential Help Available</a:t>
            </a:r>
            <a:r>
              <a:rPr kumimoji="0" lang="en-GB" sz="200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a:t>
            </a:r>
          </a:p>
          <a:p>
            <a:pPr marL="742950" marR="0" lvl="1" indent="-285750" algn="l" defTabSz="457200" rtl="0" eaLnBrk="1" fontAlgn="auto" latinLnBrk="0" hangingPunct="1">
              <a:lnSpc>
                <a:spcPct val="100000"/>
              </a:lnSpc>
              <a:spcBef>
                <a:spcPct val="20000"/>
              </a:spcBef>
              <a:spcAft>
                <a:spcPts val="0"/>
              </a:spcAft>
              <a:buClrTx/>
              <a:buSzTx/>
              <a:buFont typeface="Arial" pitchFamily="34" charset="0"/>
              <a:buChar char="•"/>
              <a:tabLst/>
              <a:defRPr/>
            </a:pPr>
            <a:r>
              <a:rPr kumimoji="0" lang="en-GB" sz="200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Mobility aids, white goods, care home</a:t>
            </a:r>
            <a:r>
              <a:rPr kumimoji="0" lang="en-GB" sz="2000" i="0" u="none" strike="noStrike" kern="1200" cap="none" spc="0" normalizeH="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 fees, home adaptations, financial assistance </a:t>
            </a:r>
            <a:r>
              <a:rPr kumimoji="0" lang="en-GB" sz="200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t>etc</a:t>
            </a:r>
          </a:p>
          <a:p>
            <a:pPr marL="742950" marR="0" lvl="1" indent="-285750" algn="l" defTabSz="457200" rtl="0" eaLnBrk="1" fontAlgn="auto" latinLnBrk="0" hangingPunct="1">
              <a:lnSpc>
                <a:spcPct val="100000"/>
              </a:lnSpc>
              <a:spcBef>
                <a:spcPct val="20000"/>
              </a:spcBef>
              <a:spcAft>
                <a:spcPts val="0"/>
              </a:spcAft>
              <a:buClrTx/>
              <a:buSzTx/>
              <a:buFont typeface="Arial"/>
              <a:buChar char="–"/>
              <a:tabLst/>
              <a:defRPr/>
            </a:pPr>
            <a:endParaRPr kumimoji="0" lang="en-GB" sz="2000" b="0" i="0" u="none" strike="noStrike" kern="1200" cap="none" spc="0" normalizeH="0" baseline="0" noProof="0" dirty="0">
              <a:ln>
                <a:noFill/>
              </a:ln>
              <a:solidFill>
                <a:schemeClr val="tx1"/>
              </a:solidFill>
              <a:effectLst/>
              <a:uLnTx/>
              <a:uFillTx/>
            </a:endParaRPr>
          </a:p>
        </p:txBody>
      </p:sp>
      <p:pic>
        <p:nvPicPr>
          <p:cNvPr id="7" name="Picture 6" descr="ABF.png"/>
          <p:cNvPicPr>
            <a:picLocks noChangeAspect="1"/>
          </p:cNvPicPr>
          <p:nvPr/>
        </p:nvPicPr>
        <p:blipFill>
          <a:blip r:embed="rId7"/>
          <a:stretch>
            <a:fillRect/>
          </a:stretch>
        </p:blipFill>
        <p:spPr>
          <a:xfrm>
            <a:off x="4756161" y="5793830"/>
            <a:ext cx="1560950" cy="852360"/>
          </a:xfrm>
          <a:prstGeom prst="rect">
            <a:avLst/>
          </a:prstGeom>
        </p:spPr>
      </p:pic>
      <p:pic>
        <p:nvPicPr>
          <p:cNvPr id="8" name="Picture 7" descr="RAF Ben Fund.png"/>
          <p:cNvPicPr>
            <a:picLocks noChangeAspect="1"/>
          </p:cNvPicPr>
          <p:nvPr/>
        </p:nvPicPr>
        <p:blipFill>
          <a:blip r:embed="rId8"/>
          <a:stretch>
            <a:fillRect/>
          </a:stretch>
        </p:blipFill>
        <p:spPr>
          <a:xfrm>
            <a:off x="2841198" y="6120425"/>
            <a:ext cx="1665787" cy="494467"/>
          </a:xfrm>
          <a:prstGeom prst="rect">
            <a:avLst/>
          </a:prstGeom>
        </p:spPr>
      </p:pic>
      <p:pic>
        <p:nvPicPr>
          <p:cNvPr id="9" name="Picture 8" descr="Navy Ben.png"/>
          <p:cNvPicPr>
            <a:picLocks noChangeAspect="1"/>
          </p:cNvPicPr>
          <p:nvPr/>
        </p:nvPicPr>
        <p:blipFill>
          <a:blip r:embed="rId9"/>
          <a:stretch>
            <a:fillRect/>
          </a:stretch>
        </p:blipFill>
        <p:spPr>
          <a:xfrm>
            <a:off x="2841198" y="5428166"/>
            <a:ext cx="1665787" cy="586111"/>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4512" y="5833298"/>
            <a:ext cx="2449929" cy="862012"/>
          </a:xfrm>
          <a:prstGeom prst="rect">
            <a:avLst/>
          </a:prstGeom>
        </p:spPr>
      </p:pic>
    </p:spTree>
    <p:extLst>
      <p:ext uri="{BB962C8B-B14F-4D97-AF65-F5344CB8AC3E}">
        <p14:creationId xmlns:p14="http://schemas.microsoft.com/office/powerpoint/2010/main" val="1339004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4B9572-F48C-4988-B250-F3A47C0ECB9C}"/>
              </a:ext>
            </a:extLst>
          </p:cNvPr>
          <p:cNvSpPr>
            <a:spLocks noGrp="1"/>
          </p:cNvSpPr>
          <p:nvPr>
            <p:ph type="title"/>
          </p:nvPr>
        </p:nvSpPr>
        <p:spPr>
          <a:xfrm flipV="1">
            <a:off x="457200" y="1483897"/>
            <a:ext cx="8229600" cy="543685"/>
          </a:xfrm>
        </p:spPr>
        <p:txBody>
          <a:bodyPr>
            <a:normAutofit fontScale="90000"/>
          </a:bodyPr>
          <a:lstStyle/>
          <a:p>
            <a:r>
              <a:rPr lang="en-GB" dirty="0"/>
              <a:t/>
            </a:r>
            <a:br>
              <a:rPr lang="en-GB" dirty="0"/>
            </a:br>
            <a:r>
              <a:rPr lang="en-GB" b="1" u="sng" dirty="0">
                <a:solidFill>
                  <a:srgbClr val="002060"/>
                </a:solidFill>
              </a:rPr>
              <a:t/>
            </a:r>
            <a:br>
              <a:rPr lang="en-GB" b="1" u="sng" dirty="0">
                <a:solidFill>
                  <a:srgbClr val="002060"/>
                </a:solidFill>
              </a:rPr>
            </a:br>
            <a:r>
              <a:rPr lang="en-GB" b="1" u="sng" dirty="0">
                <a:solidFill>
                  <a:srgbClr val="002060"/>
                </a:solidFill>
              </a:rPr>
              <a:t/>
            </a:r>
            <a:br>
              <a:rPr lang="en-GB" b="1" u="sng" dirty="0">
                <a:solidFill>
                  <a:srgbClr val="002060"/>
                </a:solidFill>
              </a:rPr>
            </a:br>
            <a:r>
              <a:rPr lang="en-GB" b="1" u="sng" dirty="0">
                <a:solidFill>
                  <a:srgbClr val="002060"/>
                </a:solidFill>
              </a:rPr>
              <a:t/>
            </a:r>
            <a:br>
              <a:rPr lang="en-GB" b="1" u="sng" dirty="0">
                <a:solidFill>
                  <a:srgbClr val="002060"/>
                </a:solidFill>
              </a:rPr>
            </a:br>
            <a:r>
              <a:rPr lang="en-GB" b="1" u="sng" dirty="0">
                <a:solidFill>
                  <a:srgbClr val="002060"/>
                </a:solidFill>
              </a:rPr>
              <a:t/>
            </a:r>
            <a:br>
              <a:rPr lang="en-GB" b="1" u="sng" dirty="0">
                <a:solidFill>
                  <a:srgbClr val="002060"/>
                </a:solidFill>
              </a:rPr>
            </a:br>
            <a:endParaRPr lang="en-GB" sz="31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a:extLst>
              <a:ext uri="{FF2B5EF4-FFF2-40B4-BE49-F238E27FC236}">
                <a16:creationId xmlns:a16="http://schemas.microsoft.com/office/drawing/2014/main" xmlns="" id="{F4DE0AA0-E2F7-4189-A4FF-A04F1500F322}"/>
              </a:ext>
            </a:extLst>
          </p:cNvPr>
          <p:cNvSpPr/>
          <p:nvPr/>
        </p:nvSpPr>
        <p:spPr>
          <a:xfrm>
            <a:off x="544529" y="271541"/>
            <a:ext cx="8029627" cy="9833461"/>
          </a:xfrm>
          <a:prstGeom prst="rect">
            <a:avLst/>
          </a:prstGeom>
        </p:spPr>
        <p:txBody>
          <a:bodyPr wrap="square">
            <a:spAutoFit/>
          </a:bodyPr>
          <a:lstStyle/>
          <a:p>
            <a:pPr algn="ctr"/>
            <a:r>
              <a:rPr lang="en-GB" sz="3500" b="1" dirty="0">
                <a:solidFill>
                  <a:srgbClr val="002060"/>
                </a:solidFill>
                <a:latin typeface="Verdana" panose="020B0604030504040204" pitchFamily="34" charset="0"/>
                <a:ea typeface="Verdana" panose="020B0604030504040204" pitchFamily="34" charset="0"/>
                <a:cs typeface="Verdana" panose="020B0604030504040204" pitchFamily="34" charset="0"/>
              </a:rPr>
              <a:t>Armed Forces Champion for the County Council, Borough and District</a:t>
            </a:r>
          </a:p>
          <a:p>
            <a:endParaRPr lang="en-GB" dirty="0">
              <a:latin typeface="Verdana" panose="020B0604030504040204" pitchFamily="34" charset="0"/>
              <a:ea typeface="Verdana" panose="020B0604030504040204" pitchFamily="34" charset="0"/>
              <a:cs typeface="Verdana" panose="020B0604030504040204" pitchFamily="34" charset="0"/>
            </a:endParaRPr>
          </a:p>
          <a:p>
            <a:pPr algn="just"/>
            <a:r>
              <a:rPr lang="en-GB" b="1" dirty="0">
                <a:latin typeface="Verdana" panose="020B0604030504040204" pitchFamily="34" charset="0"/>
                <a:ea typeface="Verdana" panose="020B0604030504040204" pitchFamily="34" charset="0"/>
                <a:cs typeface="Verdana" panose="020B0604030504040204" pitchFamily="34" charset="0"/>
              </a:rPr>
              <a:t>Job Description:</a:t>
            </a:r>
            <a:r>
              <a:rPr lang="en-GB" dirty="0">
                <a:latin typeface="Verdana" panose="020B0604030504040204" pitchFamily="34" charset="0"/>
                <a:ea typeface="Verdana" panose="020B0604030504040204" pitchFamily="34" charset="0"/>
                <a:cs typeface="Verdana" panose="020B0604030504040204" pitchFamily="34" charset="0"/>
              </a:rPr>
              <a:t> A Councillor with an interest in the Armed Forces Community. Some Armed forces experience would be an advantage.</a:t>
            </a:r>
          </a:p>
          <a:p>
            <a:pPr marL="171450" indent="-171450">
              <a:buFont typeface="Arial" panose="020B0604020202020204" pitchFamily="34" charset="0"/>
              <a:buChar char="•"/>
            </a:pPr>
            <a:endParaRPr lang="en-GB" sz="900" dirty="0">
              <a:latin typeface="Verdana" panose="020B0604030504040204" pitchFamily="34" charset="0"/>
              <a:ea typeface="Verdana" panose="020B0604030504040204" pitchFamily="34" charset="0"/>
              <a:cs typeface="Verdana" panose="020B0604030504040204" pitchFamily="34" charset="0"/>
            </a:endParaRPr>
          </a:p>
          <a:p>
            <a:pPr algn="just"/>
            <a:r>
              <a:rPr lang="en-GB" b="1" dirty="0">
                <a:latin typeface="Verdana" panose="020B0604030504040204" pitchFamily="34" charset="0"/>
                <a:ea typeface="Verdana" panose="020B0604030504040204" pitchFamily="34" charset="0"/>
                <a:cs typeface="Verdana" panose="020B0604030504040204" pitchFamily="34" charset="0"/>
              </a:rPr>
              <a:t>Aim:</a:t>
            </a:r>
            <a:r>
              <a:rPr lang="en-GB" dirty="0">
                <a:latin typeface="Verdana" panose="020B0604030504040204" pitchFamily="34" charset="0"/>
                <a:ea typeface="Verdana" panose="020B0604030504040204" pitchFamily="34" charset="0"/>
                <a:cs typeface="Verdana" panose="020B0604030504040204" pitchFamily="34" charset="0"/>
              </a:rPr>
              <a:t> To raise the profile and needs of the Armed Forces community (serving personnel, both regular and reserve, their families, veterans and Cadets), internally and externally with the County/ Borough/District council.</a:t>
            </a:r>
          </a:p>
          <a:p>
            <a:pPr marL="285750" indent="-285750">
              <a:buFont typeface="Arial" panose="020B0604020202020204" pitchFamily="34" charset="0"/>
              <a:buChar char="•"/>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GB" dirty="0">
                <a:latin typeface="Verdana" panose="020B0604030504040204" pitchFamily="34" charset="0"/>
                <a:ea typeface="Verdana" panose="020B0604030504040204" pitchFamily="34" charset="0"/>
                <a:cs typeface="Verdana" panose="020B0604030504040204" pitchFamily="34" charset="0"/>
              </a:rPr>
              <a:t>Ensure all areas of Council Policy/business take into account the needs of the Armed Forces community (education, housing, welfare, health and employment).</a:t>
            </a:r>
          </a:p>
          <a:p>
            <a:pPr marL="171450" lvl="0" indent="-171450">
              <a:buFont typeface="Arial" panose="020B0604020202020204" pitchFamily="34" charset="0"/>
              <a:buChar char="•"/>
            </a:pPr>
            <a:endParaRPr lang="en-GB" sz="9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GB" dirty="0">
                <a:latin typeface="Verdana" panose="020B0604030504040204" pitchFamily="34" charset="0"/>
                <a:ea typeface="Verdana" panose="020B0604030504040204" pitchFamily="34" charset="0"/>
                <a:cs typeface="Verdana" panose="020B0604030504040204" pitchFamily="34" charset="0"/>
              </a:rPr>
              <a:t>Ensure that Members and Officers are aware of </a:t>
            </a:r>
          </a:p>
          <a:p>
            <a:pPr lvl="0"/>
            <a:r>
              <a:rPr lang="en-GB" dirty="0">
                <a:latin typeface="Verdana" panose="020B0604030504040204" pitchFamily="34" charset="0"/>
                <a:ea typeface="Verdana" panose="020B0604030504040204" pitchFamily="34" charset="0"/>
                <a:cs typeface="Verdana" panose="020B0604030504040204" pitchFamily="34" charset="0"/>
              </a:rPr>
              <a:t>    forthcoming military ceremonial events</a:t>
            </a:r>
          </a:p>
          <a:p>
            <a:pPr marL="171450" lvl="0" indent="-171450">
              <a:buFont typeface="Arial" panose="020B0604020202020204" pitchFamily="34" charset="0"/>
              <a:buChar char="•"/>
            </a:pPr>
            <a:endParaRPr lang="en-GB" sz="900" dirty="0">
              <a:latin typeface="Verdana" panose="020B0604030504040204" pitchFamily="34" charset="0"/>
              <a:ea typeface="Verdana" panose="020B0604030504040204" pitchFamily="34" charset="0"/>
              <a:cs typeface="Verdana" panose="020B0604030504040204" pitchFamily="34" charset="0"/>
            </a:endParaRPr>
          </a:p>
          <a:p>
            <a:pPr marL="285750" lvl="0" indent="-285750">
              <a:buFont typeface="Arial" panose="020B0604020202020204" pitchFamily="34" charset="0"/>
              <a:buChar char="•"/>
            </a:pPr>
            <a:r>
              <a:rPr lang="en-GB" dirty="0">
                <a:latin typeface="Verdana" panose="020B0604030504040204" pitchFamily="34" charset="0"/>
                <a:ea typeface="Verdana" panose="020B0604030504040204" pitchFamily="34" charset="0"/>
                <a:cs typeface="Verdana" panose="020B0604030504040204" pitchFamily="34" charset="0"/>
              </a:rPr>
              <a:t>Encourage and support local applications to the </a:t>
            </a:r>
          </a:p>
          <a:p>
            <a:pPr lvl="0"/>
            <a:r>
              <a:rPr lang="en-GB" dirty="0">
                <a:latin typeface="Verdana" panose="020B0604030504040204" pitchFamily="34" charset="0"/>
                <a:ea typeface="Verdana" panose="020B0604030504040204" pitchFamily="34" charset="0"/>
                <a:cs typeface="Verdana" panose="020B0604030504040204" pitchFamily="34" charset="0"/>
              </a:rPr>
              <a:t>    Armed Forces Covenant Grant Fund</a:t>
            </a:r>
          </a:p>
          <a:p>
            <a:pPr marL="285750" indent="-285750">
              <a:buFont typeface="Arial" panose="020B0604020202020204" pitchFamily="34" charset="0"/>
              <a:buChar char="•"/>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GB"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GB"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30556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250" y="340659"/>
            <a:ext cx="5143500" cy="1129721"/>
          </a:xfrm>
        </p:spPr>
        <p:txBody>
          <a:bodyPr>
            <a:noAutofit/>
          </a:bodyPr>
          <a:lstStyle/>
          <a:p>
            <a:r>
              <a:rPr lang="en-GB" sz="3600" b="1" dirty="0">
                <a:solidFill>
                  <a:srgbClr val="1C307E"/>
                </a:solidFill>
                <a:latin typeface="Verdana" panose="020B0604030504040204" pitchFamily="34" charset="0"/>
                <a:ea typeface="Verdana" panose="020B0604030504040204" pitchFamily="34" charset="0"/>
                <a:cs typeface="Verdana" panose="020B0604030504040204" pitchFamily="34" charset="0"/>
              </a:rPr>
              <a:t>Forces Connect SE Signposting App</a:t>
            </a:r>
          </a:p>
        </p:txBody>
      </p:sp>
      <p:sp>
        <p:nvSpPr>
          <p:cNvPr id="4" name="TextBox 3"/>
          <p:cNvSpPr txBox="1"/>
          <p:nvPr/>
        </p:nvSpPr>
        <p:spPr>
          <a:xfrm>
            <a:off x="274320" y="1677445"/>
            <a:ext cx="7547998" cy="4680192"/>
          </a:xfrm>
          <a:prstGeom prst="rect">
            <a:avLst/>
          </a:prstGeom>
          <a:noFill/>
        </p:spPr>
        <p:txBody>
          <a:bodyPr wrap="square" rtlCol="0">
            <a:spAutoFit/>
          </a:bodyPr>
          <a:lstStyle/>
          <a:p>
            <a:pPr defTabSz="342900"/>
            <a:r>
              <a:rPr lang="en-GB" b="1" dirty="0">
                <a:solidFill>
                  <a:srgbClr val="FF0000"/>
                </a:solidFill>
                <a:latin typeface="Verdana" panose="020B0604030504040204" pitchFamily="34" charset="0"/>
                <a:ea typeface="Verdana" panose="020B0604030504040204" pitchFamily="34" charset="0"/>
                <a:cs typeface="Verdana" panose="020B0604030504040204" pitchFamily="34" charset="0"/>
              </a:rPr>
              <a:t>Available for free to download.  Search ‘Forces Connect’ in your app store now! </a:t>
            </a:r>
            <a:br>
              <a:rPr lang="en-GB" b="1" dirty="0">
                <a:solidFill>
                  <a:srgbClr val="FF0000"/>
                </a:solidFill>
                <a:latin typeface="Verdana" panose="020B0604030504040204" pitchFamily="34" charset="0"/>
                <a:ea typeface="Verdana" panose="020B0604030504040204" pitchFamily="34" charset="0"/>
                <a:cs typeface="Verdana" panose="020B0604030504040204" pitchFamily="34" charset="0"/>
              </a:rPr>
            </a:br>
            <a:endParaRPr lang="en-GB" b="1"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defTabSz="342900"/>
            <a:r>
              <a:rPr lang="en-GB" dirty="0">
                <a:solidFill>
                  <a:prstClr val="black"/>
                </a:solidFill>
                <a:latin typeface="Verdana" panose="020B0604030504040204" pitchFamily="34" charset="0"/>
                <a:ea typeface="Verdana" panose="020B0604030504040204" pitchFamily="34" charset="0"/>
                <a:cs typeface="Verdana" panose="020B0604030504040204" pitchFamily="34" charset="0"/>
              </a:rPr>
              <a:t>Signposting and connecting the entire Armed Forces Community as well as public sector</a:t>
            </a:r>
            <a:r>
              <a:rPr lang="en-GB" dirty="0" smtClean="0">
                <a:solidFill>
                  <a:prstClr val="black"/>
                </a:solidFill>
                <a:latin typeface="Verdana" panose="020B0604030504040204" pitchFamily="34" charset="0"/>
                <a:ea typeface="Verdana" panose="020B0604030504040204" pitchFamily="34" charset="0"/>
                <a:cs typeface="Verdana" panose="020B0604030504040204" pitchFamily="34" charset="0"/>
              </a:rPr>
              <a:t>/</a:t>
            </a:r>
          </a:p>
          <a:p>
            <a:pPr defTabSz="342900"/>
            <a:r>
              <a:rPr lang="en-GB" dirty="0" smtClean="0">
                <a:solidFill>
                  <a:prstClr val="black"/>
                </a:solidFill>
                <a:latin typeface="Verdana" panose="020B0604030504040204" pitchFamily="34" charset="0"/>
                <a:ea typeface="Verdana" panose="020B0604030504040204" pitchFamily="34" charset="0"/>
                <a:cs typeface="Verdana" panose="020B0604030504040204" pitchFamily="34" charset="0"/>
              </a:rPr>
              <a:t>not-for-profit practitioners </a:t>
            </a:r>
            <a:r>
              <a:rPr lang="en-GB" dirty="0">
                <a:solidFill>
                  <a:prstClr val="black"/>
                </a:solidFill>
                <a:latin typeface="Verdana" panose="020B0604030504040204" pitchFamily="34" charset="0"/>
                <a:ea typeface="Verdana" panose="020B0604030504040204" pitchFamily="34" charset="0"/>
                <a:cs typeface="Verdana" panose="020B0604030504040204" pitchFamily="34" charset="0"/>
              </a:rPr>
              <a:t>in the </a:t>
            </a:r>
            <a:endParaRPr lang="en-GB" dirty="0" smtClean="0">
              <a:solidFill>
                <a:prstClr val="black"/>
              </a:solidFill>
              <a:latin typeface="Verdana" panose="020B0604030504040204" pitchFamily="34" charset="0"/>
              <a:ea typeface="Verdana" panose="020B0604030504040204" pitchFamily="34" charset="0"/>
              <a:cs typeface="Verdana" panose="020B0604030504040204" pitchFamily="34" charset="0"/>
            </a:endParaRPr>
          </a:p>
          <a:p>
            <a:pPr defTabSz="342900"/>
            <a:r>
              <a:rPr lang="en-GB" dirty="0" smtClean="0">
                <a:solidFill>
                  <a:prstClr val="black"/>
                </a:solidFill>
                <a:latin typeface="Verdana" panose="020B0604030504040204" pitchFamily="34" charset="0"/>
                <a:ea typeface="Verdana" panose="020B0604030504040204" pitchFamily="34" charset="0"/>
                <a:cs typeface="Verdana" panose="020B0604030504040204" pitchFamily="34" charset="0"/>
              </a:rPr>
              <a:t>South </a:t>
            </a:r>
            <a:r>
              <a:rPr lang="en-GB" dirty="0">
                <a:solidFill>
                  <a:prstClr val="black"/>
                </a:solidFill>
                <a:latin typeface="Verdana" panose="020B0604030504040204" pitchFamily="34" charset="0"/>
                <a:ea typeface="Verdana" panose="020B0604030504040204" pitchFamily="34" charset="0"/>
                <a:cs typeface="Verdana" panose="020B0604030504040204" pitchFamily="34" charset="0"/>
              </a:rPr>
              <a:t>East </a:t>
            </a:r>
            <a:r>
              <a:rPr lang="en-GB" dirty="0" smtClean="0">
                <a:solidFill>
                  <a:prstClr val="black"/>
                </a:solidFill>
                <a:latin typeface="Verdana" panose="020B0604030504040204" pitchFamily="34" charset="0"/>
                <a:ea typeface="Verdana" panose="020B0604030504040204" pitchFamily="34" charset="0"/>
                <a:cs typeface="Verdana" panose="020B0604030504040204" pitchFamily="34" charset="0"/>
              </a:rPr>
              <a:t>to the </a:t>
            </a:r>
            <a:r>
              <a:rPr lang="en-GB" dirty="0">
                <a:solidFill>
                  <a:prstClr val="black"/>
                </a:solidFill>
                <a:latin typeface="Verdana" panose="020B0604030504040204" pitchFamily="34" charset="0"/>
                <a:ea typeface="Verdana" panose="020B0604030504040204" pitchFamily="34" charset="0"/>
                <a:cs typeface="Verdana" panose="020B0604030504040204" pitchFamily="34" charset="0"/>
              </a:rPr>
              <a:t>right services </a:t>
            </a:r>
            <a:r>
              <a:rPr lang="en-GB" dirty="0" smtClean="0">
                <a:solidFill>
                  <a:prstClr val="black"/>
                </a:solidFill>
                <a:latin typeface="Verdana" panose="020B0604030504040204" pitchFamily="34" charset="0"/>
                <a:ea typeface="Verdana" panose="020B0604030504040204" pitchFamily="34" charset="0"/>
                <a:cs typeface="Verdana" panose="020B0604030504040204" pitchFamily="34" charset="0"/>
              </a:rPr>
              <a:t>for</a:t>
            </a:r>
          </a:p>
          <a:p>
            <a:pPr defTabSz="342900"/>
            <a:r>
              <a:rPr lang="en-GB" dirty="0" smtClean="0">
                <a:solidFill>
                  <a:prstClr val="black"/>
                </a:solidFill>
                <a:latin typeface="Verdana" panose="020B0604030504040204" pitchFamily="34" charset="0"/>
                <a:ea typeface="Verdana" panose="020B0604030504040204" pitchFamily="34" charset="0"/>
                <a:cs typeface="Verdana" panose="020B0604030504040204" pitchFamily="34" charset="0"/>
              </a:rPr>
              <a:t>support and advice</a:t>
            </a:r>
            <a:r>
              <a:rPr lang="en-GB" dirty="0">
                <a:solidFill>
                  <a:prstClr val="black"/>
                </a:solidFill>
                <a:latin typeface="Verdana" panose="020B0604030504040204" pitchFamily="34" charset="0"/>
                <a:ea typeface="Verdana" panose="020B0604030504040204" pitchFamily="34" charset="0"/>
                <a:cs typeface="Verdana" panose="020B0604030504040204" pitchFamily="34" charset="0"/>
              </a:rPr>
              <a:t>.  </a:t>
            </a:r>
            <a:br>
              <a:rPr lang="en-GB" dirty="0">
                <a:solidFill>
                  <a:prstClr val="black"/>
                </a:solidFill>
                <a:latin typeface="Verdana" panose="020B0604030504040204" pitchFamily="34" charset="0"/>
                <a:ea typeface="Verdana" panose="020B0604030504040204" pitchFamily="34" charset="0"/>
                <a:cs typeface="Verdana" panose="020B0604030504040204" pitchFamily="34" charset="0"/>
              </a:rPr>
            </a:br>
            <a:endParaRPr lang="en-GB"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defTabSz="342900"/>
            <a:r>
              <a:rPr lang="en-GB" dirty="0">
                <a:solidFill>
                  <a:prstClr val="black"/>
                </a:solidFill>
                <a:latin typeface="Verdana" panose="020B0604030504040204" pitchFamily="34" charset="0"/>
                <a:ea typeface="Verdana" panose="020B0604030504040204" pitchFamily="34" charset="0"/>
                <a:cs typeface="Verdana" panose="020B0604030504040204" pitchFamily="34" charset="0"/>
              </a:rPr>
              <a:t>Using data from the NHS Armed </a:t>
            </a:r>
          </a:p>
          <a:p>
            <a:pPr defTabSz="342900"/>
            <a:r>
              <a:rPr lang="en-GB" dirty="0">
                <a:solidFill>
                  <a:prstClr val="black"/>
                </a:solidFill>
                <a:latin typeface="Verdana" panose="020B0604030504040204" pitchFamily="34" charset="0"/>
                <a:ea typeface="Verdana" panose="020B0604030504040204" pitchFamily="34" charset="0"/>
                <a:cs typeface="Verdana" panose="020B0604030504040204" pitchFamily="34" charset="0"/>
              </a:rPr>
              <a:t>Forces Networks Referral Pathways.</a:t>
            </a:r>
            <a:br>
              <a:rPr lang="en-GB"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en-GB" dirty="0">
                <a:solidFill>
                  <a:prstClr val="black"/>
                </a:solidFill>
                <a:latin typeface="Verdana" panose="020B0604030504040204" pitchFamily="34" charset="0"/>
                <a:ea typeface="Verdana" panose="020B0604030504040204" pitchFamily="34" charset="0"/>
                <a:cs typeface="Verdana" panose="020B0604030504040204" pitchFamily="34" charset="0"/>
              </a:rPr>
              <a:t> </a:t>
            </a:r>
          </a:p>
          <a:p>
            <a:pPr defTabSz="342900"/>
            <a:r>
              <a:rPr lang="en-GB" dirty="0">
                <a:solidFill>
                  <a:prstClr val="black"/>
                </a:solidFill>
                <a:latin typeface="Verdana" panose="020B0604030504040204" pitchFamily="34" charset="0"/>
                <a:ea typeface="Verdana" panose="020B0604030504040204" pitchFamily="34" charset="0"/>
                <a:cs typeface="Verdana" panose="020B0604030504040204" pitchFamily="34" charset="0"/>
              </a:rPr>
              <a:t>Commissioned by Forces Connect South East and developed by Kent County Council and the Wow Factory.</a:t>
            </a:r>
            <a:br>
              <a:rPr lang="en-GB" dirty="0">
                <a:solidFill>
                  <a:prstClr val="black"/>
                </a:solidFill>
                <a:latin typeface="Verdana" panose="020B0604030504040204" pitchFamily="34" charset="0"/>
                <a:ea typeface="Verdana" panose="020B0604030504040204" pitchFamily="34" charset="0"/>
                <a:cs typeface="Verdana" panose="020B0604030504040204" pitchFamily="34" charset="0"/>
              </a:rPr>
            </a:br>
            <a:endParaRPr lang="en-GB" dirty="0">
              <a:solidFill>
                <a:prstClr val="black"/>
              </a:solidFill>
              <a:latin typeface="Verdana" panose="020B0604030504040204" pitchFamily="34" charset="0"/>
              <a:ea typeface="Verdana" panose="020B0604030504040204" pitchFamily="34" charset="0"/>
              <a:cs typeface="Verdana" panose="020B0604030504040204" pitchFamily="34" charset="0"/>
            </a:endParaRPr>
          </a:p>
          <a:p>
            <a:pPr defTabSz="342900"/>
            <a:r>
              <a:rPr lang="en-GB" dirty="0">
                <a:solidFill>
                  <a:prstClr val="black"/>
                </a:solidFill>
              </a:rPr>
              <a:t>For more information contact:  </a:t>
            </a:r>
            <a:r>
              <a:rPr lang="en-GB" b="1" u="sng" dirty="0">
                <a:solidFill>
                  <a:prstClr val="black"/>
                </a:solidFill>
                <a:latin typeface="Verdana" panose="020B0604030504040204" pitchFamily="34" charset="0"/>
                <a:ea typeface="Verdana" panose="020B0604030504040204" pitchFamily="34" charset="0"/>
                <a:cs typeface="Verdana" panose="020B0604030504040204" pitchFamily="34" charset="0"/>
                <a:hlinkClick r:id="rId3"/>
              </a:rPr>
              <a:t>FCSE@surreycc.gov.uk</a:t>
            </a:r>
            <a:r>
              <a:rPr lang="en-GB" b="1" dirty="0">
                <a:solidFill>
                  <a:prstClr val="black"/>
                </a:solidFill>
                <a:latin typeface="Verdana" panose="020B0604030504040204" pitchFamily="34" charset="0"/>
                <a:ea typeface="Verdana" panose="020B0604030504040204" pitchFamily="34" charset="0"/>
                <a:cs typeface="Verdana" panose="020B0604030504040204" pitchFamily="34" charset="0"/>
              </a:rPr>
              <a:t> </a:t>
            </a:r>
          </a:p>
          <a:p>
            <a:pPr defTabSz="342900"/>
            <a:endParaRPr lang="en-GB" sz="1013" dirty="0">
              <a:solidFill>
                <a:prstClr val="black"/>
              </a:solidFill>
            </a:endParaRPr>
          </a:p>
        </p:txBody>
      </p:sp>
      <p:pic>
        <p:nvPicPr>
          <p:cNvPr id="6" name="Picture 5"/>
          <p:cNvPicPr>
            <a:picLocks noChangeAspect="1"/>
          </p:cNvPicPr>
          <p:nvPr/>
        </p:nvPicPr>
        <p:blipFill>
          <a:blip r:embed="rId4"/>
          <a:stretch>
            <a:fillRect/>
          </a:stretch>
        </p:blipFill>
        <p:spPr>
          <a:xfrm>
            <a:off x="4677014" y="3009772"/>
            <a:ext cx="4155438" cy="1543940"/>
          </a:xfrm>
          <a:prstGeom prst="rect">
            <a:avLst/>
          </a:prstGeom>
        </p:spPr>
      </p:pic>
    </p:spTree>
    <p:extLst>
      <p:ext uri="{BB962C8B-B14F-4D97-AF65-F5344CB8AC3E}">
        <p14:creationId xmlns:p14="http://schemas.microsoft.com/office/powerpoint/2010/main" val="3772864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9690243-5CB2-4D75-A4A8-6DD8E201432B}"/>
              </a:ext>
            </a:extLst>
          </p:cNvPr>
          <p:cNvSpPr>
            <a:spLocks noGrp="1"/>
          </p:cNvSpPr>
          <p:nvPr>
            <p:ph type="title" idx="4294967295"/>
          </p:nvPr>
        </p:nvSpPr>
        <p:spPr>
          <a:xfrm>
            <a:off x="0" y="0"/>
            <a:ext cx="9144000" cy="731838"/>
          </a:xfrm>
        </p:spPr>
        <p:txBody>
          <a:bodyPr>
            <a:normAutofit/>
          </a:bodyPr>
          <a:lstStyle/>
          <a:p>
            <a:r>
              <a:rPr lang="en-GB" sz="4000" b="1" dirty="0">
                <a:solidFill>
                  <a:srgbClr val="1C307E"/>
                </a:solidFill>
                <a:latin typeface="Verdana" panose="020B0604030504040204" pitchFamily="34" charset="0"/>
                <a:ea typeface="Verdana" panose="020B0604030504040204" pitchFamily="34" charset="0"/>
                <a:cs typeface="Verdana" panose="020B0604030504040204" pitchFamily="34" charset="0"/>
              </a:rPr>
              <a:t>Customer Facing Staff Training</a:t>
            </a:r>
            <a:endParaRPr lang="en-GB" b="1" dirty="0">
              <a:solidFill>
                <a:srgbClr val="1C307E"/>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5">
            <a:extLst>
              <a:ext uri="{FF2B5EF4-FFF2-40B4-BE49-F238E27FC236}">
                <a16:creationId xmlns:a16="http://schemas.microsoft.com/office/drawing/2014/main" xmlns="" id="{882D9761-097A-4EE9-BF0C-7729F7BB2609}"/>
              </a:ext>
            </a:extLst>
          </p:cNvPr>
          <p:cNvSpPr>
            <a:spLocks noGrp="1"/>
          </p:cNvSpPr>
          <p:nvPr>
            <p:ph idx="4294967295"/>
          </p:nvPr>
        </p:nvSpPr>
        <p:spPr>
          <a:xfrm>
            <a:off x="238125" y="1041400"/>
            <a:ext cx="8905875" cy="5472113"/>
          </a:xfrm>
        </p:spPr>
        <p:txBody>
          <a:bodyPr>
            <a:normAutofit fontScale="47500" lnSpcReduction="20000"/>
          </a:bodyPr>
          <a:lstStyle/>
          <a:p>
            <a:pPr marL="0" indent="0">
              <a:buNone/>
            </a:pPr>
            <a:r>
              <a:rPr lang="en-GB" sz="2800" dirty="0">
                <a:latin typeface="Verdana" panose="020B0604030504040204" pitchFamily="34" charset="0"/>
                <a:ea typeface="Verdana" panose="020B0604030504040204" pitchFamily="34" charset="0"/>
                <a:cs typeface="Verdana" panose="020B0604030504040204" pitchFamily="34" charset="0"/>
              </a:rPr>
              <a:t>Congratulations on completing your Armed Forces Service Champion Course.  This pack has been developed on behalf of Forces Connect South East to enable you to easily share the key learning from your training course with your colleagues back in your organisation.  All Service Champions are being asked to help promote the message, so it is not just down to you, but we would appreciate your help sharing the key messages with your team members.</a:t>
            </a:r>
          </a:p>
          <a:p>
            <a:pPr marL="0" indent="0">
              <a:buNone/>
            </a:pPr>
            <a:endParaRPr lang="en-GB" sz="28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2800" dirty="0">
                <a:latin typeface="Verdana" panose="020B0604030504040204" pitchFamily="34" charset="0"/>
                <a:ea typeface="Verdana" panose="020B0604030504040204" pitchFamily="34" charset="0"/>
                <a:cs typeface="Verdana" panose="020B0604030504040204" pitchFamily="34" charset="0"/>
              </a:rPr>
              <a:t>This pack contains a </a:t>
            </a:r>
            <a:r>
              <a:rPr lang="en-GB" sz="2800" dirty="0" err="1">
                <a:latin typeface="Verdana" panose="020B0604030504040204" pitchFamily="34" charset="0"/>
                <a:ea typeface="Verdana" panose="020B0604030504040204" pitchFamily="34" charset="0"/>
                <a:cs typeface="Verdana" panose="020B0604030504040204" pitchFamily="34" charset="0"/>
              </a:rPr>
              <a:t>powerpoint</a:t>
            </a:r>
            <a:r>
              <a:rPr lang="en-GB" sz="2800" dirty="0">
                <a:latin typeface="Verdana" panose="020B0604030504040204" pitchFamily="34" charset="0"/>
                <a:ea typeface="Verdana" panose="020B0604030504040204" pitchFamily="34" charset="0"/>
                <a:cs typeface="Verdana" panose="020B0604030504040204" pitchFamily="34" charset="0"/>
              </a:rPr>
              <a:t> presentation with full scripted notes for your to use.  It should take about 45 minutes to run through.  Please share appropriate material and links from the resource pack you have access to from your Service Champions Training.</a:t>
            </a:r>
          </a:p>
          <a:p>
            <a:pPr marL="0" indent="0">
              <a:buNone/>
            </a:pPr>
            <a:endParaRPr lang="en-GB" sz="28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2800" dirty="0">
                <a:latin typeface="Verdana" panose="020B0604030504040204" pitchFamily="34" charset="0"/>
                <a:ea typeface="Verdana" panose="020B0604030504040204" pitchFamily="34" charset="0"/>
                <a:cs typeface="Verdana" panose="020B0604030504040204" pitchFamily="34" charset="0"/>
              </a:rPr>
              <a:t>As part of the requirements of the Forces Connect SE project, we need to record the number of people who have been trained on the Covenant and report this back to the Ministry of Defence.  Please could you encourage all attendees at your training to fill in the </a:t>
            </a:r>
            <a:r>
              <a:rPr lang="en-GB" sz="2800" dirty="0" err="1">
                <a:latin typeface="Verdana" panose="020B0604030504040204" pitchFamily="34" charset="0"/>
                <a:ea typeface="Verdana" panose="020B0604030504040204" pitchFamily="34" charset="0"/>
                <a:cs typeface="Verdana" panose="020B0604030504040204" pitchFamily="34" charset="0"/>
              </a:rPr>
              <a:t>proforma</a:t>
            </a:r>
            <a:r>
              <a:rPr lang="en-GB" sz="2800" dirty="0">
                <a:latin typeface="Verdana" panose="020B0604030504040204" pitchFamily="34" charset="0"/>
                <a:ea typeface="Verdana" panose="020B0604030504040204" pitchFamily="34" charset="0"/>
                <a:cs typeface="Verdana" panose="020B0604030504040204" pitchFamily="34" charset="0"/>
              </a:rPr>
              <a:t> (please print it out before you start!) and scan the form and email it back to </a:t>
            </a:r>
            <a:r>
              <a:rPr lang="en-GB" sz="2800" dirty="0">
                <a:latin typeface="Verdana" panose="020B0604030504040204" pitchFamily="34" charset="0"/>
                <a:ea typeface="Verdana" panose="020B0604030504040204" pitchFamily="34" charset="0"/>
                <a:cs typeface="Verdana" panose="020B0604030504040204" pitchFamily="34" charset="0"/>
                <a:hlinkClick r:id="rId3"/>
              </a:rPr>
              <a:t>armedforces@surreycc.gov.uk</a:t>
            </a:r>
            <a:r>
              <a:rPr lang="en-GB" sz="2800" dirty="0">
                <a:latin typeface="Verdana" panose="020B0604030504040204" pitchFamily="34" charset="0"/>
                <a:ea typeface="Verdana" panose="020B0604030504040204" pitchFamily="34" charset="0"/>
                <a:cs typeface="Verdana" panose="020B0604030504040204" pitchFamily="34" charset="0"/>
              </a:rPr>
              <a:t> </a:t>
            </a:r>
          </a:p>
          <a:p>
            <a:pPr marL="0" indent="0">
              <a:buNone/>
            </a:pPr>
            <a:endParaRPr lang="en-GB" sz="28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2800" dirty="0">
                <a:latin typeface="Verdana" panose="020B0604030504040204" pitchFamily="34" charset="0"/>
                <a:ea typeface="Verdana" panose="020B0604030504040204" pitchFamily="34" charset="0"/>
                <a:cs typeface="Verdana" panose="020B0604030504040204" pitchFamily="34" charset="0"/>
              </a:rPr>
              <a:t>If you have any queries, please contact your Covenant Lead in the first instance (see next page) or email </a:t>
            </a:r>
            <a:r>
              <a:rPr lang="en-GB" sz="2800" dirty="0">
                <a:latin typeface="Verdana" panose="020B0604030504040204" pitchFamily="34" charset="0"/>
                <a:ea typeface="Verdana" panose="020B0604030504040204" pitchFamily="34" charset="0"/>
                <a:cs typeface="Verdana" panose="020B0604030504040204" pitchFamily="34" charset="0"/>
                <a:hlinkClick r:id="rId3"/>
              </a:rPr>
              <a:t>armedforces@surreycc.gov.uk</a:t>
            </a:r>
            <a:r>
              <a:rPr lang="en-GB" sz="2800" dirty="0">
                <a:latin typeface="Verdana" panose="020B0604030504040204" pitchFamily="34" charset="0"/>
                <a:ea typeface="Verdana" panose="020B0604030504040204" pitchFamily="34" charset="0"/>
                <a:cs typeface="Verdana" panose="020B0604030504040204" pitchFamily="34" charset="0"/>
              </a:rPr>
              <a:t> and they will help you or point you in the right direction.</a:t>
            </a:r>
          </a:p>
          <a:p>
            <a:endParaRPr lang="en-GB" sz="28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2800" dirty="0">
                <a:latin typeface="Verdana" panose="020B0604030504040204" pitchFamily="34" charset="0"/>
                <a:ea typeface="Verdana" panose="020B0604030504040204" pitchFamily="34" charset="0"/>
                <a:cs typeface="Verdana" panose="020B0604030504040204" pitchFamily="34" charset="0"/>
              </a:rPr>
              <a:t>Thank you very much for helping to ensure that public authority staff are aware of the issues facing Armed Forces Community and know how to support them.</a:t>
            </a:r>
          </a:p>
          <a:p>
            <a:pPr marL="0" indent="0">
              <a:buNone/>
            </a:pPr>
            <a:endParaRPr lang="en-GB" sz="28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2800" dirty="0">
                <a:latin typeface="Verdana" panose="020B0604030504040204" pitchFamily="34" charset="0"/>
                <a:ea typeface="Verdana" panose="020B0604030504040204" pitchFamily="34" charset="0"/>
                <a:cs typeface="Verdana" panose="020B0604030504040204" pitchFamily="34" charset="0"/>
              </a:rPr>
              <a:t>Many thanks</a:t>
            </a:r>
          </a:p>
          <a:p>
            <a:pPr marL="0" indent="0">
              <a:buNone/>
            </a:pPr>
            <a:endParaRPr lang="en-GB" sz="28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2800" dirty="0">
                <a:latin typeface="Verdana" panose="020B0604030504040204" pitchFamily="34" charset="0"/>
                <a:ea typeface="Verdana" panose="020B0604030504040204" pitchFamily="34" charset="0"/>
                <a:cs typeface="Verdana" panose="020B0604030504040204" pitchFamily="34" charset="0"/>
              </a:rPr>
              <a:t>Canon Peter Bruinvels</a:t>
            </a:r>
          </a:p>
          <a:p>
            <a:pPr marL="0" indent="0">
              <a:buNone/>
            </a:pPr>
            <a:r>
              <a:rPr lang="en-GB" sz="2800" dirty="0">
                <a:latin typeface="Verdana" panose="020B0604030504040204" pitchFamily="34" charset="0"/>
                <a:ea typeface="Verdana" panose="020B0604030504040204" pitchFamily="34" charset="0"/>
                <a:cs typeface="Verdana" panose="020B0604030504040204" pitchFamily="34" charset="0"/>
              </a:rPr>
              <a:t>                     </a:t>
            </a:r>
            <a:endParaRPr lang="en-GB" dirty="0"/>
          </a:p>
          <a:p>
            <a:pPr marL="0" indent="0">
              <a:buNone/>
            </a:pPr>
            <a:endParaRPr lang="en-GB" dirty="0"/>
          </a:p>
        </p:txBody>
      </p:sp>
      <p:pic>
        <p:nvPicPr>
          <p:cNvPr id="5" name="Picture 4" descr="PBA master.png">
            <a:extLst>
              <a:ext uri="{FF2B5EF4-FFF2-40B4-BE49-F238E27FC236}">
                <a16:creationId xmlns:a16="http://schemas.microsoft.com/office/drawing/2014/main" xmlns="" id="{F85DCD00-5E51-4105-A78B-B2086C371D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276" y="5791200"/>
            <a:ext cx="2171637" cy="954681"/>
          </a:xfrm>
          <a:prstGeom prst="rect">
            <a:avLst/>
          </a:prstGeom>
        </p:spPr>
      </p:pic>
    </p:spTree>
    <p:extLst>
      <p:ext uri="{BB962C8B-B14F-4D97-AF65-F5344CB8AC3E}">
        <p14:creationId xmlns:p14="http://schemas.microsoft.com/office/powerpoint/2010/main" val="2273274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8821"/>
            <a:ext cx="9144000" cy="1143000"/>
          </a:xfrm>
        </p:spPr>
        <p:txBody>
          <a:bodyPr>
            <a:noAutofit/>
          </a:bodyPr>
          <a:lstStyle/>
          <a:p>
            <a:r>
              <a:rPr lang="en-GB" sz="4000" b="1" dirty="0">
                <a:solidFill>
                  <a:srgbClr val="1C307E"/>
                </a:solidFill>
                <a:latin typeface="Verdana" panose="020B0604030504040204" pitchFamily="34" charset="0"/>
                <a:ea typeface="Verdana" panose="020B0604030504040204" pitchFamily="34" charset="0"/>
                <a:cs typeface="Verdana" panose="020B0604030504040204" pitchFamily="34" charset="0"/>
              </a:rPr>
              <a:t>Councillor Armed Forces Champions</a:t>
            </a:r>
            <a:endParaRPr lang="en-GB" sz="4000" b="1" dirty="0"/>
          </a:p>
        </p:txBody>
      </p:sp>
      <p:sp>
        <p:nvSpPr>
          <p:cNvPr id="3" name="Content Placeholder 2"/>
          <p:cNvSpPr>
            <a:spLocks noGrp="1"/>
          </p:cNvSpPr>
          <p:nvPr>
            <p:ph idx="1"/>
          </p:nvPr>
        </p:nvSpPr>
        <p:spPr>
          <a:xfrm>
            <a:off x="356950" y="1605113"/>
            <a:ext cx="8615600" cy="1656927"/>
          </a:xfrm>
        </p:spPr>
        <p:txBody>
          <a:bodyPr>
            <a:normAutofit lnSpcReduction="10000"/>
          </a:bodyPr>
          <a:lstStyle/>
          <a:p>
            <a:pPr marL="0" indent="0">
              <a:buNone/>
            </a:pPr>
            <a:r>
              <a:rPr lang="en-GB" sz="2400" dirty="0">
                <a:latin typeface="Verdana" panose="020B0604030504040204" pitchFamily="34" charset="0"/>
                <a:ea typeface="Verdana" panose="020B0604030504040204" pitchFamily="34" charset="0"/>
                <a:cs typeface="Verdana" panose="020B0604030504040204" pitchFamily="34" charset="0"/>
              </a:rPr>
              <a:t>Raise profile and needs of Armed Forces Community within the council and local authority area:</a:t>
            </a:r>
          </a:p>
          <a:p>
            <a:pPr lvl="1"/>
            <a:r>
              <a:rPr lang="en-GB" sz="2400" dirty="0">
                <a:latin typeface="Verdana" panose="020B0604030504040204" pitchFamily="34" charset="0"/>
                <a:ea typeface="Verdana" panose="020B0604030504040204" pitchFamily="34" charset="0"/>
                <a:cs typeface="Verdana" panose="020B0604030504040204" pitchFamily="34" charset="0"/>
              </a:rPr>
              <a:t>Annual meetings, links with MPs</a:t>
            </a:r>
          </a:p>
          <a:p>
            <a:pPr lvl="1"/>
            <a:r>
              <a:rPr lang="en-GB" sz="2400" dirty="0">
                <a:latin typeface="Verdana" panose="020B0604030504040204" pitchFamily="34" charset="0"/>
                <a:ea typeface="Verdana" panose="020B0604030504040204" pitchFamily="34" charset="0"/>
                <a:cs typeface="Verdana" panose="020B0604030504040204" pitchFamily="34" charset="0"/>
              </a:rPr>
              <a:t>Remembrance and ceremonial</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9092" y="3262040"/>
            <a:ext cx="2112916" cy="1411427"/>
          </a:xfrm>
          <a:prstGeom prst="rect">
            <a:avLst/>
          </a:prstGeom>
          <a:noFill/>
          <a:ln>
            <a:noFill/>
          </a:ln>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6478" y="3221107"/>
            <a:ext cx="2084346" cy="1408834"/>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6478" y="4878034"/>
            <a:ext cx="2120585" cy="1428558"/>
          </a:xfrm>
          <a:prstGeom prst="rect">
            <a:avLst/>
          </a:prstGeom>
        </p:spPr>
      </p:pic>
      <p:pic>
        <p:nvPicPr>
          <p:cNvPr id="7" name="Picture 6">
            <a:extLst>
              <a:ext uri="{FF2B5EF4-FFF2-40B4-BE49-F238E27FC236}">
                <a16:creationId xmlns:a16="http://schemas.microsoft.com/office/drawing/2014/main" xmlns="" id="{25ABEBF7-4C4B-4C6F-B5FE-DF3D69F044FF}"/>
              </a:ext>
            </a:extLst>
          </p:cNvPr>
          <p:cNvPicPr>
            <a:picLocks noChangeAspect="1"/>
          </p:cNvPicPr>
          <p:nvPr/>
        </p:nvPicPr>
        <p:blipFill>
          <a:blip r:embed="rId6"/>
          <a:stretch>
            <a:fillRect/>
          </a:stretch>
        </p:blipFill>
        <p:spPr>
          <a:xfrm>
            <a:off x="1509092" y="4878036"/>
            <a:ext cx="2112916" cy="1428557"/>
          </a:xfrm>
          <a:prstGeom prst="rect">
            <a:avLst/>
          </a:prstGeom>
        </p:spPr>
      </p:pic>
    </p:spTree>
    <p:extLst>
      <p:ext uri="{BB962C8B-B14F-4D97-AF65-F5344CB8AC3E}">
        <p14:creationId xmlns:p14="http://schemas.microsoft.com/office/powerpoint/2010/main" val="3609995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027BB2-7FD2-4729-83B9-21BFA4103A30}"/>
              </a:ext>
            </a:extLst>
          </p:cNvPr>
          <p:cNvSpPr>
            <a:spLocks noGrp="1"/>
          </p:cNvSpPr>
          <p:nvPr>
            <p:ph type="ctrTitle"/>
          </p:nvPr>
        </p:nvSpPr>
        <p:spPr>
          <a:xfrm>
            <a:off x="86265" y="225287"/>
            <a:ext cx="8919712" cy="1272209"/>
          </a:xfrm>
        </p:spPr>
        <p:txBody>
          <a:bodyPr>
            <a:normAutofit fontScale="90000"/>
          </a:bodyPr>
          <a:lstStyle/>
          <a:p>
            <a:r>
              <a:rPr lang="en-GB" b="1" dirty="0">
                <a:solidFill>
                  <a:srgbClr val="1C307E"/>
                </a:solidFill>
                <a:latin typeface="Verdana" panose="020B0604030504040204" pitchFamily="34" charset="0"/>
                <a:ea typeface="Verdana" panose="020B0604030504040204" pitchFamily="34" charset="0"/>
                <a:cs typeface="Verdana" panose="020B0604030504040204" pitchFamily="34" charset="0"/>
              </a:rPr>
              <a:t>So what do I do as a</a:t>
            </a:r>
            <a:br>
              <a:rPr lang="en-GB" b="1" dirty="0">
                <a:solidFill>
                  <a:srgbClr val="1C307E"/>
                </a:solidFill>
                <a:latin typeface="Verdana" panose="020B0604030504040204" pitchFamily="34" charset="0"/>
                <a:ea typeface="Verdana" panose="020B0604030504040204" pitchFamily="34" charset="0"/>
                <a:cs typeface="Verdana" panose="020B0604030504040204" pitchFamily="34" charset="0"/>
              </a:rPr>
            </a:br>
            <a:r>
              <a:rPr lang="en-GB" b="1" dirty="0">
                <a:solidFill>
                  <a:srgbClr val="1C307E"/>
                </a:solidFill>
                <a:latin typeface="Verdana" panose="020B0604030504040204" pitchFamily="34" charset="0"/>
                <a:ea typeface="Verdana" panose="020B0604030504040204" pitchFamily="34" charset="0"/>
                <a:cs typeface="Verdana" panose="020B0604030504040204" pitchFamily="34" charset="0"/>
              </a:rPr>
              <a:t>Service Champion?</a:t>
            </a:r>
          </a:p>
        </p:txBody>
      </p:sp>
      <p:sp>
        <p:nvSpPr>
          <p:cNvPr id="3" name="Subtitle 2">
            <a:extLst>
              <a:ext uri="{FF2B5EF4-FFF2-40B4-BE49-F238E27FC236}">
                <a16:creationId xmlns:a16="http://schemas.microsoft.com/office/drawing/2014/main" xmlns="" id="{32A8E495-5936-4BD9-8A86-FBF94E5B109C}"/>
              </a:ext>
            </a:extLst>
          </p:cNvPr>
          <p:cNvSpPr>
            <a:spLocks noGrp="1"/>
          </p:cNvSpPr>
          <p:nvPr>
            <p:ph type="subTitle" idx="1"/>
          </p:nvPr>
        </p:nvSpPr>
        <p:spPr>
          <a:xfrm>
            <a:off x="530712" y="1669027"/>
            <a:ext cx="8030818" cy="4260574"/>
          </a:xfrm>
        </p:spPr>
        <p:txBody>
          <a:bodyPr>
            <a:normAutofit/>
          </a:bodyPr>
          <a:lstStyle/>
          <a:p>
            <a:pPr marL="457200" indent="-457200" algn="l">
              <a:buFont typeface="Arial" panose="020B0604020202020204" pitchFamily="34" charset="0"/>
              <a:buChar char="•"/>
            </a:pPr>
            <a:r>
              <a:rPr lang="en-GB" sz="2400" dirty="0">
                <a:solidFill>
                  <a:schemeClr val="tx1"/>
                </a:solidFill>
                <a:latin typeface="Verdana" panose="020B0604030504040204" pitchFamily="34" charset="0"/>
                <a:ea typeface="Verdana" panose="020B0604030504040204" pitchFamily="34" charset="0"/>
                <a:cs typeface="Verdana" panose="020B0604030504040204" pitchFamily="34" charset="0"/>
              </a:rPr>
              <a:t>I champion the needs of the Armed Forces within this department</a:t>
            </a:r>
          </a:p>
          <a:p>
            <a:pPr marL="457200" indent="-457200" algn="l">
              <a:buFont typeface="Arial" panose="020B0604020202020204" pitchFamily="34" charset="0"/>
              <a:buChar char="•"/>
            </a:pPr>
            <a:r>
              <a:rPr lang="en-GB" sz="2400" dirty="0">
                <a:solidFill>
                  <a:schemeClr val="tx1"/>
                </a:solidFill>
                <a:latin typeface="Verdana" panose="020B0604030504040204" pitchFamily="34" charset="0"/>
                <a:ea typeface="Verdana" panose="020B0604030504040204" pitchFamily="34" charset="0"/>
                <a:cs typeface="Verdana" panose="020B0604030504040204" pitchFamily="34" charset="0"/>
              </a:rPr>
              <a:t>There are similar Service Champions across Education, Health, Housing, Employment, Transport and Social Care</a:t>
            </a:r>
          </a:p>
          <a:p>
            <a:pPr marL="457200" indent="-457200" algn="l">
              <a:buFont typeface="Arial" panose="020B0604020202020204" pitchFamily="34" charset="0"/>
              <a:buChar char="•"/>
            </a:pPr>
            <a:r>
              <a:rPr lang="en-GB" sz="2400" dirty="0">
                <a:solidFill>
                  <a:schemeClr val="tx1"/>
                </a:solidFill>
                <a:latin typeface="Verdana" panose="020B0604030504040204" pitchFamily="34" charset="0"/>
                <a:ea typeface="Verdana" panose="020B0604030504040204" pitchFamily="34" charset="0"/>
                <a:cs typeface="Verdana" panose="020B0604030504040204" pitchFamily="34" charset="0"/>
              </a:rPr>
              <a:t>I liaise with the Covenant Lead within the local authority</a:t>
            </a:r>
          </a:p>
          <a:p>
            <a:pPr marL="457200" indent="-457200" algn="l">
              <a:buFont typeface="Arial" panose="020B0604020202020204" pitchFamily="34" charset="0"/>
              <a:buChar char="•"/>
            </a:pPr>
            <a:r>
              <a:rPr lang="en-GB" sz="2400" dirty="0">
                <a:solidFill>
                  <a:schemeClr val="tx1"/>
                </a:solidFill>
                <a:latin typeface="Verdana" panose="020B0604030504040204" pitchFamily="34" charset="0"/>
                <a:ea typeface="Verdana" panose="020B0604030504040204" pitchFamily="34" charset="0"/>
                <a:cs typeface="Verdana" panose="020B0604030504040204" pitchFamily="34" charset="0"/>
              </a:rPr>
              <a:t>I ask ‘Have you served ?’ to ensure </a:t>
            </a:r>
            <a:r>
              <a:rPr lang="en-GB" sz="2400" b="1" dirty="0">
                <a:solidFill>
                  <a:schemeClr val="tx1"/>
                </a:solidFill>
                <a:latin typeface="Verdana" panose="020B0604030504040204" pitchFamily="34" charset="0"/>
                <a:ea typeface="Verdana" panose="020B0604030504040204" pitchFamily="34" charset="0"/>
                <a:cs typeface="Verdana" panose="020B0604030504040204" pitchFamily="34" charset="0"/>
              </a:rPr>
              <a:t>no</a:t>
            </a:r>
            <a:r>
              <a:rPr lang="en-GB" sz="2400" dirty="0">
                <a:solidFill>
                  <a:schemeClr val="tx1"/>
                </a:solidFill>
                <a:latin typeface="Verdana" panose="020B0604030504040204" pitchFamily="34" charset="0"/>
                <a:ea typeface="Verdana" panose="020B0604030504040204" pitchFamily="34" charset="0"/>
                <a:cs typeface="Verdana" panose="020B0604030504040204" pitchFamily="34" charset="0"/>
              </a:rPr>
              <a:t> Service / Ex-Service Personnel are disadvantaged    </a:t>
            </a:r>
          </a:p>
        </p:txBody>
      </p:sp>
    </p:spTree>
    <p:extLst>
      <p:ext uri="{BB962C8B-B14F-4D97-AF65-F5344CB8AC3E}">
        <p14:creationId xmlns:p14="http://schemas.microsoft.com/office/powerpoint/2010/main" val="611450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166" y="344577"/>
            <a:ext cx="9158166" cy="1143000"/>
          </a:xfrm>
        </p:spPr>
        <p:txBody>
          <a:bodyPr>
            <a:noAutofit/>
          </a:bodyPr>
          <a:lstStyle/>
          <a:p>
            <a:r>
              <a:rPr lang="en-GB" sz="4000" b="1" dirty="0">
                <a:solidFill>
                  <a:srgbClr val="1C307E"/>
                </a:solidFill>
                <a:latin typeface="Verdana" panose="020B0604030504040204" pitchFamily="34" charset="0"/>
                <a:ea typeface="Verdana" panose="020B0604030504040204" pitchFamily="34" charset="0"/>
                <a:cs typeface="Verdana" panose="020B0604030504040204" pitchFamily="34" charset="0"/>
              </a:rPr>
              <a:t>Forces Connect South East</a:t>
            </a:r>
            <a:br>
              <a:rPr lang="en-GB" sz="4000" b="1" dirty="0">
                <a:solidFill>
                  <a:srgbClr val="1C307E"/>
                </a:solidFill>
                <a:latin typeface="Verdana" panose="020B0604030504040204" pitchFamily="34" charset="0"/>
                <a:ea typeface="Verdana" panose="020B0604030504040204" pitchFamily="34" charset="0"/>
                <a:cs typeface="Verdana" panose="020B0604030504040204" pitchFamily="34" charset="0"/>
              </a:rPr>
            </a:br>
            <a:r>
              <a:rPr lang="en-GB" sz="4000" b="1" dirty="0">
                <a:solidFill>
                  <a:srgbClr val="1C307E"/>
                </a:solidFill>
                <a:latin typeface="Verdana" panose="020B0604030504040204" pitchFamily="34" charset="0"/>
                <a:ea typeface="Verdana" panose="020B0604030504040204" pitchFamily="34" charset="0"/>
                <a:cs typeface="Verdana" panose="020B0604030504040204" pitchFamily="34" charset="0"/>
              </a:rPr>
              <a:t>Cross Border MoD Project</a:t>
            </a:r>
          </a:p>
        </p:txBody>
      </p:sp>
      <p:sp>
        <p:nvSpPr>
          <p:cNvPr id="3" name="Content Placeholder 2"/>
          <p:cNvSpPr>
            <a:spLocks noGrp="1"/>
          </p:cNvSpPr>
          <p:nvPr>
            <p:ph idx="1"/>
          </p:nvPr>
        </p:nvSpPr>
        <p:spPr>
          <a:xfrm>
            <a:off x="80388" y="1721133"/>
            <a:ext cx="9063612" cy="1042141"/>
          </a:xfrm>
        </p:spPr>
        <p:txBody>
          <a:bodyPr>
            <a:normAutofit/>
          </a:bodyPr>
          <a:lstStyle/>
          <a:p>
            <a:pPr marL="0" indent="0" algn="ctr">
              <a:buFont typeface="Arial" panose="020B0604020202020204" pitchFamily="34" charset="0"/>
              <a:buNone/>
            </a:pPr>
            <a:r>
              <a:rPr lang="en-GB" sz="24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Strengthening local government delivery of the covenant</a:t>
            </a:r>
          </a:p>
          <a:p>
            <a:pPr marL="0" indent="0" algn="ctr">
              <a:buFont typeface="Arial" panose="020B0604020202020204" pitchFamily="34" charset="0"/>
              <a:buNone/>
            </a:pPr>
            <a:r>
              <a:rPr lang="en-GB" sz="24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Two year project</a:t>
            </a:r>
          </a:p>
        </p:txBody>
      </p:sp>
      <p:sp>
        <p:nvSpPr>
          <p:cNvPr id="2" name="TextBox 1"/>
          <p:cNvSpPr txBox="1"/>
          <p:nvPr/>
        </p:nvSpPr>
        <p:spPr>
          <a:xfrm>
            <a:off x="517491" y="2929004"/>
            <a:ext cx="8189406" cy="2308324"/>
          </a:xfrm>
          <a:prstGeom prst="rect">
            <a:avLst/>
          </a:prstGeom>
          <a:noFill/>
        </p:spPr>
        <p:txBody>
          <a:bodyPr wrap="square" rtlCol="0">
            <a:spAutoFit/>
          </a:bodyPr>
          <a:lstStyle/>
          <a:p>
            <a:pPr algn="just"/>
            <a:r>
              <a:rPr lang="en-GB" sz="2400" dirty="0">
                <a:latin typeface="Verdana" panose="020B0604030504040204" pitchFamily="34" charset="0"/>
                <a:ea typeface="Verdana" panose="020B0604030504040204" pitchFamily="34" charset="0"/>
                <a:cs typeface="Verdana" panose="020B0604030504040204" pitchFamily="34" charset="0"/>
              </a:rPr>
              <a:t>“</a:t>
            </a:r>
            <a:r>
              <a:rPr lang="en-GB" sz="2400" i="1" dirty="0">
                <a:latin typeface="Verdana" panose="020B0604030504040204" pitchFamily="34" charset="0"/>
                <a:ea typeface="Verdana" panose="020B0604030504040204" pitchFamily="34" charset="0"/>
                <a:cs typeface="Verdana" panose="020B0604030504040204" pitchFamily="34" charset="0"/>
              </a:rPr>
              <a:t>Promoting a greater understanding and awareness of the issues affecting the Armed Forces Community within public authorities to ensure the Covenant is embedded and mainstreamed in service delivery, through sharing and building on best practice.”</a:t>
            </a:r>
          </a:p>
        </p:txBody>
      </p:sp>
    </p:spTree>
    <p:extLst>
      <p:ext uri="{BB962C8B-B14F-4D97-AF65-F5344CB8AC3E}">
        <p14:creationId xmlns:p14="http://schemas.microsoft.com/office/powerpoint/2010/main" val="446696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2" y="-40880"/>
            <a:ext cx="8686800" cy="726680"/>
          </a:xfrm>
        </p:spPr>
        <p:txBody>
          <a:bodyPr>
            <a:normAutofit/>
          </a:bodyPr>
          <a:lstStyle/>
          <a:p>
            <a:r>
              <a:rPr lang="en-GB" sz="4000" b="1" dirty="0">
                <a:solidFill>
                  <a:srgbClr val="1C307E"/>
                </a:solidFill>
                <a:latin typeface="Verdana" panose="020B0604030504040204" pitchFamily="34" charset="0"/>
                <a:ea typeface="Verdana" panose="020B0604030504040204" pitchFamily="34" charset="0"/>
                <a:cs typeface="Verdana" panose="020B0604030504040204" pitchFamily="34" charset="0"/>
              </a:rPr>
              <a:t>Training and Contacts</a:t>
            </a:r>
            <a:endParaRPr lang="en-GB"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0" y="688257"/>
            <a:ext cx="9544050" cy="5141159"/>
          </a:xfrm>
        </p:spPr>
        <p:txBody>
          <a:bodyPr>
            <a:noAutofit/>
          </a:bodyPr>
          <a:lstStyle/>
          <a:p>
            <a:r>
              <a:rPr lang="en-GB" sz="2400" dirty="0">
                <a:latin typeface="Verdana" panose="020B0604030504040204" pitchFamily="34" charset="0"/>
                <a:ea typeface="Verdana" panose="020B0604030504040204" pitchFamily="34" charset="0"/>
                <a:cs typeface="Verdana" panose="020B0604030504040204" pitchFamily="34" charset="0"/>
              </a:rPr>
              <a:t>E-learning </a:t>
            </a:r>
            <a:r>
              <a:rPr lang="en-GB" sz="2400" b="1" dirty="0">
                <a:solidFill>
                  <a:srgbClr val="0070C0"/>
                </a:solidFill>
                <a:latin typeface="Verdana" panose="020B0604030504040204" pitchFamily="34" charset="0"/>
                <a:ea typeface="Verdana" panose="020B0604030504040204" pitchFamily="34" charset="0"/>
                <a:cs typeface="Verdana" panose="020B0604030504040204" pitchFamily="34" charset="0"/>
              </a:rPr>
              <a:t>Armed Forces Covenant Training Module</a:t>
            </a:r>
          </a:p>
          <a:p>
            <a:r>
              <a:rPr lang="en-GB" sz="2400" dirty="0">
                <a:latin typeface="Verdana" panose="020B0604030504040204" pitchFamily="34" charset="0"/>
                <a:ea typeface="Verdana" panose="020B0604030504040204" pitchFamily="34" charset="0"/>
                <a:cs typeface="Verdana" panose="020B0604030504040204" pitchFamily="34" charset="0"/>
              </a:rPr>
              <a:t>Frontline staff awareness training</a:t>
            </a:r>
          </a:p>
          <a:p>
            <a:r>
              <a:rPr lang="en-GB" sz="2400" dirty="0">
                <a:latin typeface="Verdana" panose="020B0604030504040204" pitchFamily="34" charset="0"/>
                <a:ea typeface="Verdana" panose="020B0604030504040204" pitchFamily="34" charset="0"/>
                <a:cs typeface="Verdana" panose="020B0604030504040204" pitchFamily="34" charset="0"/>
              </a:rPr>
              <a:t>Service Champions Training</a:t>
            </a:r>
          </a:p>
          <a:p>
            <a:r>
              <a:rPr lang="en-GB" sz="2400" dirty="0">
                <a:latin typeface="Verdana" panose="020B0604030504040204" pitchFamily="34" charset="0"/>
                <a:ea typeface="Verdana" panose="020B0604030504040204" pitchFamily="34" charset="0"/>
                <a:cs typeface="Verdana" panose="020B0604030504040204" pitchFamily="34" charset="0"/>
              </a:rPr>
              <a:t>Surrey County Council Officer Contacts:</a:t>
            </a:r>
          </a:p>
          <a:p>
            <a:pPr lvl="1"/>
            <a:r>
              <a:rPr lang="en-GB" sz="2400" dirty="0">
                <a:latin typeface="Verdana" panose="020B0604030504040204" pitchFamily="34" charset="0"/>
                <a:ea typeface="Verdana" panose="020B0604030504040204" pitchFamily="34" charset="0"/>
                <a:cs typeface="Verdana" panose="020B0604030504040204" pitchFamily="34" charset="0"/>
              </a:rPr>
              <a:t>Sarah Goodman – </a:t>
            </a:r>
            <a:r>
              <a:rPr lang="en-GB" sz="2400" b="1" dirty="0">
                <a:latin typeface="Verdana" panose="020B0604030504040204" pitchFamily="34" charset="0"/>
                <a:ea typeface="Verdana" panose="020B0604030504040204" pitchFamily="34" charset="0"/>
                <a:cs typeface="Verdana" panose="020B0604030504040204" pitchFamily="34" charset="0"/>
                <a:hlinkClick r:id="rId3"/>
              </a:rPr>
              <a:t>armedforces@surreycc.gov.uk</a:t>
            </a:r>
            <a:r>
              <a:rPr lang="en-GB" sz="2400" b="1" dirty="0">
                <a:latin typeface="Verdana" panose="020B0604030504040204" pitchFamily="34" charset="0"/>
                <a:ea typeface="Verdana" panose="020B0604030504040204" pitchFamily="34" charset="0"/>
                <a:cs typeface="Verdana" panose="020B0604030504040204" pitchFamily="34" charset="0"/>
              </a:rPr>
              <a:t> </a:t>
            </a:r>
          </a:p>
          <a:p>
            <a:pPr lvl="1"/>
            <a:r>
              <a:rPr lang="en-GB" sz="2400" dirty="0">
                <a:latin typeface="Verdana" panose="020B0604030504040204" pitchFamily="34" charset="0"/>
                <a:ea typeface="Verdana" panose="020B0604030504040204" pitchFamily="34" charset="0"/>
                <a:cs typeface="Verdana" panose="020B0604030504040204" pitchFamily="34" charset="0"/>
              </a:rPr>
              <a:t>Canon Peter Bruinvels – </a:t>
            </a:r>
            <a:r>
              <a:rPr lang="en-GB" sz="2400" b="1" dirty="0">
                <a:latin typeface="Verdana" panose="020B0604030504040204" pitchFamily="34" charset="0"/>
                <a:ea typeface="Verdana" panose="020B0604030504040204" pitchFamily="34" charset="0"/>
                <a:cs typeface="Verdana" panose="020B0604030504040204" pitchFamily="34" charset="0"/>
                <a:hlinkClick r:id="rId4"/>
              </a:rPr>
              <a:t>canonpeter.bruinvels@surreycc.gov.uk</a:t>
            </a:r>
            <a:r>
              <a:rPr lang="en-GB" sz="2400" b="1" dirty="0">
                <a:latin typeface="Verdana" panose="020B0604030504040204" pitchFamily="34" charset="0"/>
                <a:ea typeface="Verdana" panose="020B0604030504040204" pitchFamily="34" charset="0"/>
                <a:cs typeface="Verdana" panose="020B0604030504040204" pitchFamily="34" charset="0"/>
              </a:rPr>
              <a:t> </a:t>
            </a:r>
          </a:p>
          <a:p>
            <a:r>
              <a:rPr lang="en-GB" sz="2400" dirty="0">
                <a:latin typeface="Verdana" panose="020B0604030504040204" pitchFamily="34" charset="0"/>
                <a:ea typeface="Verdana" panose="020B0604030504040204" pitchFamily="34" charset="0"/>
                <a:cs typeface="Verdana" panose="020B0604030504040204" pitchFamily="34" charset="0"/>
              </a:rPr>
              <a:t>Chairman of SCMPB and Armed Forces Champion</a:t>
            </a:r>
          </a:p>
          <a:p>
            <a:pPr lvl="1"/>
            <a:r>
              <a:rPr lang="en-GB" sz="2400" dirty="0">
                <a:latin typeface="Verdana" panose="020B0604030504040204" pitchFamily="34" charset="0"/>
                <a:ea typeface="Verdana" panose="020B0604030504040204" pitchFamily="34" charset="0"/>
                <a:cs typeface="Verdana" panose="020B0604030504040204" pitchFamily="34" charset="0"/>
              </a:rPr>
              <a:t>Mr Peter Martin – </a:t>
            </a:r>
            <a:r>
              <a:rPr lang="en-GB" sz="2200" b="1" dirty="0">
                <a:latin typeface="Verdana" panose="020B0604030504040204" pitchFamily="34" charset="0"/>
                <a:ea typeface="Verdana" panose="020B0604030504040204" pitchFamily="34" charset="0"/>
                <a:cs typeface="Verdana" panose="020B0604030504040204" pitchFamily="34" charset="0"/>
                <a:hlinkClick r:id="rId5"/>
              </a:rPr>
              <a:t>chairmans.office@surreycc.gov.uk</a:t>
            </a:r>
            <a:endParaRPr lang="en-GB" sz="2200" b="1" dirty="0">
              <a:latin typeface="Verdana" panose="020B0604030504040204" pitchFamily="34" charset="0"/>
              <a:ea typeface="Verdana" panose="020B0604030504040204" pitchFamily="34" charset="0"/>
              <a:cs typeface="Verdana" panose="020B0604030504040204" pitchFamily="34" charset="0"/>
            </a:endParaRPr>
          </a:p>
          <a:p>
            <a:pPr lvl="1"/>
            <a:r>
              <a:rPr lang="en-GB" sz="2200" b="1" dirty="0">
                <a:latin typeface="Verdana" panose="020B0604030504040204" pitchFamily="34" charset="0"/>
                <a:ea typeface="Verdana" panose="020B0604030504040204" pitchFamily="34" charset="0"/>
                <a:cs typeface="Verdana" panose="020B0604030504040204" pitchFamily="34" charset="0"/>
                <a:hlinkClick r:id="rId6"/>
              </a:rPr>
              <a:t>www.surreycc.gov.uk/armedforces</a:t>
            </a:r>
            <a:endParaRPr lang="en-GB" sz="2200" b="1" dirty="0">
              <a:latin typeface="Verdana" panose="020B0604030504040204" pitchFamily="34" charset="0"/>
              <a:ea typeface="Verdana" panose="020B0604030504040204" pitchFamily="34" charset="0"/>
              <a:cs typeface="Verdana" panose="020B0604030504040204" pitchFamily="34" charset="0"/>
            </a:endParaRPr>
          </a:p>
          <a:p>
            <a:pPr marL="457200" lvl="1" indent="0">
              <a:buNone/>
            </a:pPr>
            <a:r>
              <a:rPr lang="en-GB" sz="2200" b="1"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http:/www.sussexarmedforcesnetwork.nhs.uk/</a:t>
            </a:r>
          </a:p>
          <a:p>
            <a:pPr marL="457200" lvl="1" indent="0">
              <a:buNone/>
            </a:pPr>
            <a:r>
              <a:rPr lang="en-GB" sz="2200" b="1"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service-champions/surrey</a:t>
            </a:r>
          </a:p>
          <a:p>
            <a:pPr lvl="1"/>
            <a:endParaRPr lang="en-GB" sz="2400" dirty="0">
              <a:latin typeface="Verdana" panose="020B0604030504040204" pitchFamily="34" charset="0"/>
              <a:ea typeface="Verdana" panose="020B0604030504040204" pitchFamily="34" charset="0"/>
              <a:cs typeface="Verdana" panose="020B0604030504040204" pitchFamily="34" charset="0"/>
            </a:endParaRPr>
          </a:p>
          <a:p>
            <a:endParaRPr lang="en-GB" sz="2400" dirty="0"/>
          </a:p>
          <a:p>
            <a:endParaRPr lang="en-GB" sz="2400" dirty="0"/>
          </a:p>
          <a:p>
            <a:endParaRPr lang="en-GB" sz="2400" dirty="0"/>
          </a:p>
        </p:txBody>
      </p:sp>
      <p:pic>
        <p:nvPicPr>
          <p:cNvPr id="4" name="Picture 3" descr="PBA master.png">
            <a:extLst>
              <a:ext uri="{FF2B5EF4-FFF2-40B4-BE49-F238E27FC236}">
                <a16:creationId xmlns:a16="http://schemas.microsoft.com/office/drawing/2014/main" xmlns="" id="{C04B2718-3DBB-42E6-B62C-89FFB623F41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6276" y="5791200"/>
            <a:ext cx="2171637" cy="954681"/>
          </a:xfrm>
          <a:prstGeom prst="rect">
            <a:avLst/>
          </a:prstGeom>
        </p:spPr>
      </p:pic>
      <p:sp>
        <p:nvSpPr>
          <p:cNvPr id="6" name="TextBox 5"/>
          <p:cNvSpPr txBox="1"/>
          <p:nvPr/>
        </p:nvSpPr>
        <p:spPr>
          <a:xfrm>
            <a:off x="2708802" y="6026038"/>
            <a:ext cx="3767959" cy="523220"/>
          </a:xfrm>
          <a:prstGeom prst="rect">
            <a:avLst/>
          </a:prstGeom>
          <a:noFill/>
          <a:ln>
            <a:solidFill>
              <a:schemeClr val="tx1"/>
            </a:solidFill>
          </a:ln>
        </p:spPr>
        <p:txBody>
          <a:bodyPr wrap="square" rtlCol="0">
            <a:spAutoFit/>
          </a:bodyPr>
          <a:lstStyle/>
          <a:p>
            <a:r>
              <a:rPr lang="en-GB" sz="2800" b="1" dirty="0" smtClean="0">
                <a:solidFill>
                  <a:srgbClr val="FF0000"/>
                </a:solidFill>
              </a:rPr>
              <a:t>Insert Local Information</a:t>
            </a:r>
            <a:endParaRPr lang="en-GB" sz="2800" b="1" dirty="0">
              <a:solidFill>
                <a:srgbClr val="FF0000"/>
              </a:solidFill>
            </a:endParaRPr>
          </a:p>
        </p:txBody>
      </p:sp>
    </p:spTree>
    <p:extLst>
      <p:ext uri="{BB962C8B-B14F-4D97-AF65-F5344CB8AC3E}">
        <p14:creationId xmlns:p14="http://schemas.microsoft.com/office/powerpoint/2010/main" val="35848930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2" y="0"/>
            <a:ext cx="8686800" cy="1208088"/>
          </a:xfrm>
        </p:spPr>
        <p:txBody>
          <a:bodyPr>
            <a:normAutofit/>
          </a:bodyPr>
          <a:lstStyle/>
          <a:p>
            <a:r>
              <a:rPr lang="en-GB" sz="4000" b="1" dirty="0">
                <a:solidFill>
                  <a:srgbClr val="1C307E"/>
                </a:solidFill>
                <a:latin typeface="Verdana" panose="020B0604030504040204" pitchFamily="34" charset="0"/>
                <a:ea typeface="Verdana" panose="020B0604030504040204" pitchFamily="34" charset="0"/>
                <a:cs typeface="Verdana" panose="020B0604030504040204" pitchFamily="34" charset="0"/>
              </a:rPr>
              <a:t>Key Points</a:t>
            </a:r>
            <a:endParaRPr lang="en-GB"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249382" y="1216433"/>
            <a:ext cx="8686800" cy="4966535"/>
          </a:xfrm>
        </p:spPr>
        <p:txBody>
          <a:bodyPr>
            <a:normAutofit/>
          </a:bodyPr>
          <a:lstStyle/>
          <a:p>
            <a:r>
              <a:rPr lang="en-GB" sz="2400" dirty="0">
                <a:latin typeface="Verdana" panose="020B0604030504040204" pitchFamily="34" charset="0"/>
                <a:ea typeface="Verdana" panose="020B0604030504040204" pitchFamily="34" charset="0"/>
                <a:cs typeface="Verdana" panose="020B0604030504040204" pitchFamily="34" charset="0"/>
              </a:rPr>
              <a:t>Remember to ask </a:t>
            </a:r>
            <a:r>
              <a:rPr lang="en-GB" sz="2400" b="1" dirty="0">
                <a:latin typeface="Verdana" panose="020B0604030504040204" pitchFamily="34" charset="0"/>
                <a:ea typeface="Verdana" panose="020B0604030504040204" pitchFamily="34" charset="0"/>
                <a:cs typeface="Verdana" panose="020B0604030504040204" pitchFamily="34" charset="0"/>
              </a:rPr>
              <a:t>‘Have you served?’</a:t>
            </a:r>
          </a:p>
          <a:p>
            <a:pPr marL="0" indent="0">
              <a:buNone/>
            </a:pPr>
            <a:endParaRPr lang="en-GB" sz="1100" dirty="0">
              <a:latin typeface="Verdana" panose="020B0604030504040204" pitchFamily="34" charset="0"/>
              <a:ea typeface="Verdana" panose="020B0604030504040204" pitchFamily="34" charset="0"/>
              <a:cs typeface="Verdana" panose="020B0604030504040204" pitchFamily="34" charset="0"/>
            </a:endParaRPr>
          </a:p>
          <a:p>
            <a:r>
              <a:rPr lang="en-GB" sz="2400" dirty="0">
                <a:latin typeface="Verdana" panose="020B0604030504040204" pitchFamily="34" charset="0"/>
                <a:ea typeface="Verdana" panose="020B0604030504040204" pitchFamily="34" charset="0"/>
                <a:cs typeface="Verdana" panose="020B0604030504040204" pitchFamily="34" charset="0"/>
              </a:rPr>
              <a:t>Recognise the unique aspects of service life</a:t>
            </a:r>
          </a:p>
          <a:p>
            <a:pPr marL="0" indent="0">
              <a:buNone/>
            </a:pPr>
            <a:endParaRPr lang="en-GB" sz="1100" dirty="0">
              <a:latin typeface="Verdana" panose="020B0604030504040204" pitchFamily="34" charset="0"/>
              <a:ea typeface="Verdana" panose="020B0604030504040204" pitchFamily="34" charset="0"/>
              <a:cs typeface="Verdana" panose="020B0604030504040204" pitchFamily="34" charset="0"/>
            </a:endParaRPr>
          </a:p>
          <a:p>
            <a:r>
              <a:rPr lang="en-GB" sz="2400" dirty="0">
                <a:latin typeface="Verdana" panose="020B0604030504040204" pitchFamily="34" charset="0"/>
                <a:ea typeface="Verdana" panose="020B0604030504040204" pitchFamily="34" charset="0"/>
                <a:cs typeface="Verdana" panose="020B0604030504040204" pitchFamily="34" charset="0"/>
              </a:rPr>
              <a:t>Use the knowledge learnt on this course to better assist and support the needs of the Armed Forces Community</a:t>
            </a:r>
          </a:p>
          <a:p>
            <a:pPr marL="0" indent="0">
              <a:buNone/>
            </a:pPr>
            <a:endParaRPr lang="en-GB" sz="1100" dirty="0">
              <a:latin typeface="Verdana" panose="020B0604030504040204" pitchFamily="34" charset="0"/>
              <a:ea typeface="Verdana" panose="020B0604030504040204" pitchFamily="34" charset="0"/>
              <a:cs typeface="Verdana" panose="020B0604030504040204" pitchFamily="34" charset="0"/>
            </a:endParaRPr>
          </a:p>
          <a:p>
            <a:r>
              <a:rPr lang="en-GB" sz="2400" dirty="0">
                <a:latin typeface="Verdana" panose="020B0604030504040204" pitchFamily="34" charset="0"/>
                <a:ea typeface="Verdana" panose="020B0604030504040204" pitchFamily="34" charset="0"/>
                <a:cs typeface="Verdana" panose="020B0604030504040204" pitchFamily="34" charset="0"/>
              </a:rPr>
              <a:t>Have at your finger tips / mouse / ‘App’ and point of contact to give advice and guidance</a:t>
            </a:r>
          </a:p>
          <a:p>
            <a:pPr marL="0" indent="0">
              <a:buNone/>
            </a:pPr>
            <a:endParaRPr lang="en-GB" dirty="0"/>
          </a:p>
          <a:p>
            <a:endParaRPr lang="en-GB" dirty="0"/>
          </a:p>
        </p:txBody>
      </p:sp>
    </p:spTree>
    <p:extLst>
      <p:ext uri="{BB962C8B-B14F-4D97-AF65-F5344CB8AC3E}">
        <p14:creationId xmlns:p14="http://schemas.microsoft.com/office/powerpoint/2010/main" val="37847620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D24C92-27B7-469F-A120-D611704433A5}"/>
              </a:ext>
            </a:extLst>
          </p:cNvPr>
          <p:cNvSpPr>
            <a:spLocks noGrp="1"/>
          </p:cNvSpPr>
          <p:nvPr>
            <p:ph type="title"/>
          </p:nvPr>
        </p:nvSpPr>
        <p:spPr>
          <a:xfrm>
            <a:off x="457200" y="443440"/>
            <a:ext cx="8229600" cy="465667"/>
          </a:xfrm>
        </p:spPr>
        <p:txBody>
          <a:bodyPr>
            <a:noAutofit/>
          </a:bodyPr>
          <a:lstStyle/>
          <a:p>
            <a:r>
              <a:rPr lang="en-GB" sz="40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Resource Materials (1)</a:t>
            </a:r>
          </a:p>
        </p:txBody>
      </p:sp>
      <p:sp>
        <p:nvSpPr>
          <p:cNvPr id="3" name="Subtitle 2">
            <a:extLst>
              <a:ext uri="{FF2B5EF4-FFF2-40B4-BE49-F238E27FC236}">
                <a16:creationId xmlns:a16="http://schemas.microsoft.com/office/drawing/2014/main" xmlns="" id="{6073B906-EA01-47F4-BBCE-F2F94C7527E8}"/>
              </a:ext>
            </a:extLst>
          </p:cNvPr>
          <p:cNvSpPr>
            <a:spLocks noGrp="1"/>
          </p:cNvSpPr>
          <p:nvPr>
            <p:ph type="subTitle" idx="4294967295"/>
          </p:nvPr>
        </p:nvSpPr>
        <p:spPr>
          <a:xfrm>
            <a:off x="346075" y="1131888"/>
            <a:ext cx="8797925" cy="4533900"/>
          </a:xfrm>
        </p:spPr>
        <p:txBody>
          <a:bodyPr>
            <a:noAutofit/>
          </a:bodyPr>
          <a:lstStyle/>
          <a:p>
            <a:pPr marL="457200" indent="-457200">
              <a:buFont typeface="+mj-lt"/>
              <a:buAutoNum type="arabicPeriod"/>
            </a:pPr>
            <a:r>
              <a:rPr lang="en-GB" sz="2000" dirty="0">
                <a:latin typeface="Verdana" panose="020B0604030504040204" pitchFamily="34" charset="0"/>
                <a:ea typeface="Verdana" panose="020B0604030504040204" pitchFamily="34" charset="0"/>
                <a:cs typeface="Verdana" panose="020B0604030504040204" pitchFamily="34" charset="0"/>
              </a:rPr>
              <a:t>The Armed Forces Covenant Annual Report 2017 </a:t>
            </a:r>
            <a:r>
              <a:rPr lang="en-GB" sz="2000" dirty="0">
                <a:latin typeface="Verdana" panose="020B0604030504040204" pitchFamily="34" charset="0"/>
                <a:ea typeface="Verdana" panose="020B0604030504040204" pitchFamily="34" charset="0"/>
                <a:cs typeface="Verdana" panose="020B0604030504040204" pitchFamily="34" charset="0"/>
                <a:hlinkClick r:id="rId3"/>
              </a:rPr>
              <a:t>www.armedforcescovenant.gov.uk</a:t>
            </a:r>
            <a:r>
              <a:rPr lang="en-GB" sz="2000" dirty="0">
                <a:latin typeface="Verdana" panose="020B0604030504040204" pitchFamily="34" charset="0"/>
                <a:ea typeface="Verdana" panose="020B0604030504040204" pitchFamily="34" charset="0"/>
                <a:cs typeface="Verdana" panose="020B0604030504040204" pitchFamily="34" charset="0"/>
              </a:rPr>
              <a:t> </a:t>
            </a:r>
          </a:p>
          <a:p>
            <a:pPr marL="457200" indent="-457200">
              <a:buFont typeface="+mj-lt"/>
              <a:buAutoNum type="arabicPeriod"/>
            </a:pPr>
            <a:r>
              <a:rPr lang="en-GB" sz="2000" dirty="0">
                <a:latin typeface="Verdana" panose="020B0604030504040204" pitchFamily="34" charset="0"/>
                <a:ea typeface="Verdana" panose="020B0604030504040204" pitchFamily="34" charset="0"/>
                <a:cs typeface="Verdana" panose="020B0604030504040204" pitchFamily="34" charset="0"/>
              </a:rPr>
              <a:t>Service Children – best practice for use of Service Pupil Premium </a:t>
            </a:r>
            <a:r>
              <a:rPr lang="en-GB" sz="200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hlinkClick r:id="rId4"/>
              </a:rPr>
              <a:t>https://nff.org.uk/service-pupil-premium-guide</a:t>
            </a:r>
            <a:r>
              <a:rPr lang="en-GB" sz="200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a:t>
            </a:r>
          </a:p>
          <a:p>
            <a:pPr marL="457200" indent="-457200" algn="just">
              <a:buFont typeface="+mj-lt"/>
              <a:buAutoNum type="arabicPeriod"/>
            </a:pPr>
            <a:r>
              <a:rPr lang="en-GB" sz="2000" dirty="0">
                <a:latin typeface="Verdana" panose="020B0604030504040204" pitchFamily="34" charset="0"/>
                <a:ea typeface="Verdana" panose="020B0604030504040204" pitchFamily="34" charset="0"/>
                <a:cs typeface="Verdana" panose="020B0604030504040204" pitchFamily="34" charset="0"/>
              </a:rPr>
              <a:t>Employers and Defence – SERFCA  </a:t>
            </a:r>
            <a:r>
              <a:rPr lang="en-GB" sz="200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hlinkClick r:id="rId5"/>
              </a:rPr>
              <a:t>www.serfca.org</a:t>
            </a:r>
            <a:r>
              <a:rPr lang="en-GB" sz="200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a:t>
            </a:r>
          </a:p>
          <a:p>
            <a:pPr marL="457200" indent="-457200">
              <a:buFont typeface="+mj-lt"/>
              <a:buAutoNum type="arabicPeriod"/>
            </a:pPr>
            <a:r>
              <a:rPr lang="en-GB" sz="2000" dirty="0">
                <a:latin typeface="Verdana" panose="020B0604030504040204" pitchFamily="34" charset="0"/>
                <a:ea typeface="Verdana" panose="020B0604030504040204" pitchFamily="34" charset="0"/>
                <a:cs typeface="Verdana" panose="020B0604030504040204" pitchFamily="34" charset="0"/>
              </a:rPr>
              <a:t>Why having Reservists is good for your business - Skills Set of the Army </a:t>
            </a:r>
            <a:r>
              <a:rPr lang="en-GB" sz="200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.../reservists-are-good-for-business.pdf </a:t>
            </a:r>
            <a:endParaRPr lang="en-GB" sz="2000" dirty="0">
              <a:latin typeface="Verdana" panose="020B0604030504040204" pitchFamily="34" charset="0"/>
              <a:ea typeface="Verdana" panose="020B0604030504040204" pitchFamily="34" charset="0"/>
              <a:cs typeface="Verdana" panose="020B0604030504040204" pitchFamily="34" charset="0"/>
            </a:endParaRPr>
          </a:p>
          <a:p>
            <a:pPr marL="457200" indent="-457200" algn="l">
              <a:buFont typeface="+mj-lt"/>
              <a:buAutoNum type="arabicPeriod"/>
            </a:pPr>
            <a:r>
              <a:rPr lang="en-GB" sz="2000" dirty="0">
                <a:latin typeface="Verdana" panose="020B0604030504040204" pitchFamily="34" charset="0"/>
                <a:ea typeface="Verdana" panose="020B0604030504040204" pitchFamily="34" charset="0"/>
                <a:cs typeface="Verdana" panose="020B0604030504040204" pitchFamily="34" charset="0"/>
              </a:rPr>
              <a:t>Defence Focus –The Pecking Order </a:t>
            </a:r>
            <a:r>
              <a:rPr lang="en-GB" sz="200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defence-focus-magazine</a:t>
            </a:r>
          </a:p>
          <a:p>
            <a:pPr marL="457200" indent="-457200">
              <a:buFont typeface="+mj-lt"/>
              <a:buAutoNum type="arabicPeriod"/>
            </a:pPr>
            <a:r>
              <a:rPr lang="en-GB" sz="2000" dirty="0">
                <a:latin typeface="Verdana" panose="020B0604030504040204" pitchFamily="34" charset="0"/>
                <a:ea typeface="Verdana" panose="020B0604030504040204" pitchFamily="34" charset="0"/>
                <a:cs typeface="Verdana" panose="020B0604030504040204" pitchFamily="34" charset="0"/>
              </a:rPr>
              <a:t>CTP Resettlement Guides      </a:t>
            </a:r>
            <a:r>
              <a:rPr lang="en-GB" sz="200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hlinkClick r:id="rId6"/>
              </a:rPr>
              <a:t>https://www.ctp.org.uk</a:t>
            </a:r>
            <a:r>
              <a:rPr lang="en-GB" sz="200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a:t>
            </a:r>
          </a:p>
          <a:p>
            <a:pPr marL="457200" indent="-457200">
              <a:buFont typeface="+mj-lt"/>
              <a:buAutoNum type="arabicPeriod"/>
            </a:pPr>
            <a:r>
              <a:rPr lang="en-GB" sz="2000" dirty="0">
                <a:latin typeface="Verdana" panose="020B0604030504040204" pitchFamily="34" charset="0"/>
                <a:ea typeface="Verdana" panose="020B0604030504040204" pitchFamily="34" charset="0"/>
                <a:cs typeface="Verdana" panose="020B0604030504040204" pitchFamily="34" charset="0"/>
              </a:rPr>
              <a:t>MoD Service Leavers Guide</a:t>
            </a:r>
          </a:p>
          <a:p>
            <a:pPr marL="0" indent="0">
              <a:buNone/>
            </a:pPr>
            <a:r>
              <a:rPr lang="en-GB" sz="200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hlinkClick r:id="rId7"/>
              </a:rPr>
              <a:t>https://www.gov.uk/government/uploads/ServiceLeaversGuide</a:t>
            </a:r>
            <a:endParaRPr lang="en-GB" sz="200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2000"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8.  </a:t>
            </a:r>
            <a:r>
              <a:rPr lang="en-GB" sz="2000" dirty="0">
                <a:latin typeface="Verdana" panose="020B0604030504040204" pitchFamily="34" charset="0"/>
                <a:ea typeface="Verdana" panose="020B0604030504040204" pitchFamily="34" charset="0"/>
                <a:cs typeface="Verdana" panose="020B0604030504040204" pitchFamily="34" charset="0"/>
              </a:rPr>
              <a:t>Joint Service Housing Advice Office</a:t>
            </a:r>
          </a:p>
          <a:p>
            <a:pPr marL="0" indent="0">
              <a:buNone/>
            </a:pPr>
            <a:endParaRPr lang="en-GB" sz="200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descr="PBA master.png">
            <a:extLst>
              <a:ext uri="{FF2B5EF4-FFF2-40B4-BE49-F238E27FC236}">
                <a16:creationId xmlns:a16="http://schemas.microsoft.com/office/drawing/2014/main" xmlns="" id="{56402ED1-1852-4B6F-9CCF-48718C8664F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6276" y="6112933"/>
            <a:ext cx="1915661" cy="745067"/>
          </a:xfrm>
          <a:prstGeom prst="rect">
            <a:avLst/>
          </a:prstGeom>
        </p:spPr>
      </p:pic>
    </p:spTree>
    <p:extLst>
      <p:ext uri="{BB962C8B-B14F-4D97-AF65-F5344CB8AC3E}">
        <p14:creationId xmlns:p14="http://schemas.microsoft.com/office/powerpoint/2010/main" val="669371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E3D24C92-27B7-469F-A120-D611704433A5}"/>
              </a:ext>
            </a:extLst>
          </p:cNvPr>
          <p:cNvSpPr txBox="1">
            <a:spLocks/>
          </p:cNvSpPr>
          <p:nvPr/>
        </p:nvSpPr>
        <p:spPr>
          <a:xfrm>
            <a:off x="457200" y="328421"/>
            <a:ext cx="8229600" cy="61806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Resource Materials (2)</a:t>
            </a:r>
          </a:p>
        </p:txBody>
      </p:sp>
      <p:sp>
        <p:nvSpPr>
          <p:cNvPr id="5" name="Rectangle 4"/>
          <p:cNvSpPr/>
          <p:nvPr/>
        </p:nvSpPr>
        <p:spPr>
          <a:xfrm>
            <a:off x="133350" y="946488"/>
            <a:ext cx="8553450" cy="5324535"/>
          </a:xfrm>
          <a:prstGeom prst="rect">
            <a:avLst/>
          </a:prstGeom>
        </p:spPr>
        <p:txBody>
          <a:bodyPr wrap="square">
            <a:spAutoFit/>
          </a:bodyPr>
          <a:lstStyle/>
          <a:p>
            <a:pPr marL="457200" indent="-457200">
              <a:buAutoNum type="arabicPeriod" startAt="9"/>
            </a:pPr>
            <a:r>
              <a:rPr lang="en-GB" sz="2000" dirty="0">
                <a:latin typeface="Verdana" panose="020B0604030504040204" pitchFamily="34" charset="0"/>
                <a:ea typeface="Verdana" panose="020B0604030504040204" pitchFamily="34" charset="0"/>
                <a:cs typeface="Verdana" panose="020B0604030504040204" pitchFamily="34" charset="0"/>
              </a:rPr>
              <a:t>SE Veterans Advisory and Pensions Committee</a:t>
            </a:r>
          </a:p>
          <a:p>
            <a:r>
              <a:rPr lang="en-GB" sz="2000" dirty="0">
                <a:latin typeface="Verdana" panose="020B0604030504040204" pitchFamily="34" charset="0"/>
                <a:ea typeface="Verdana" panose="020B0604030504040204" pitchFamily="34" charset="0"/>
                <a:cs typeface="Verdana" panose="020B0604030504040204" pitchFamily="34" charset="0"/>
              </a:rPr>
              <a:t>	                                                           - Veterans UK </a:t>
            </a:r>
            <a:r>
              <a:rPr lang="en-GB" sz="2000" b="1" dirty="0">
                <a:latin typeface="Verdana" panose="020B0604030504040204" pitchFamily="34" charset="0"/>
                <a:ea typeface="Verdana" panose="020B0604030504040204" pitchFamily="34" charset="0"/>
                <a:cs typeface="Verdana" panose="020B0604030504040204" pitchFamily="34" charset="0"/>
                <a:hlinkClick r:id="rId3"/>
              </a:rPr>
              <a:t>https://www.gov.uk/government/organisations/veterans-uk</a:t>
            </a:r>
            <a:r>
              <a:rPr lang="en-GB" sz="2000" b="1" dirty="0">
                <a:latin typeface="Verdana" panose="020B0604030504040204" pitchFamily="34" charset="0"/>
                <a:ea typeface="Verdana" panose="020B0604030504040204" pitchFamily="34" charset="0"/>
                <a:cs typeface="Verdana" panose="020B0604030504040204" pitchFamily="34" charset="0"/>
              </a:rPr>
              <a:t> </a:t>
            </a:r>
          </a:p>
          <a:p>
            <a:pPr algn="ctr"/>
            <a:r>
              <a:rPr lang="en-GB" sz="2000" dirty="0" smtClean="0">
                <a:latin typeface="Verdana" panose="020B0604030504040204" pitchFamily="34" charset="0"/>
                <a:ea typeface="Verdana" panose="020B0604030504040204" pitchFamily="34" charset="0"/>
                <a:cs typeface="Verdana" panose="020B0604030504040204" pitchFamily="34" charset="0"/>
              </a:rPr>
              <a:t> </a:t>
            </a:r>
            <a:r>
              <a:rPr lang="en-GB" sz="2000" b="1" dirty="0">
                <a:latin typeface="Verdana" panose="020B0604030504040204" pitchFamily="34" charset="0"/>
                <a:ea typeface="Verdana" panose="020B0604030504040204" pitchFamily="34" charset="0"/>
                <a:cs typeface="Verdana" panose="020B0604030504040204" pitchFamily="34" charset="0"/>
              </a:rPr>
              <a:t>Service Families Federation Links </a:t>
            </a:r>
          </a:p>
          <a:p>
            <a:r>
              <a:rPr lang="en-GB" sz="2000" dirty="0" smtClean="0">
                <a:latin typeface="Verdana" panose="020B0604030504040204" pitchFamily="34" charset="0"/>
                <a:ea typeface="Verdana" panose="020B0604030504040204" pitchFamily="34" charset="0"/>
                <a:cs typeface="Verdana" panose="020B0604030504040204" pitchFamily="34" charset="0"/>
              </a:rPr>
              <a:t>10. </a:t>
            </a:r>
            <a:r>
              <a:rPr lang="en-GB" sz="2000" dirty="0">
                <a:latin typeface="Verdana" panose="020B0604030504040204" pitchFamily="34" charset="0"/>
                <a:ea typeface="Verdana" panose="020B0604030504040204" pitchFamily="34" charset="0"/>
                <a:cs typeface="Verdana" panose="020B0604030504040204" pitchFamily="34" charset="0"/>
              </a:rPr>
              <a:t>Naval Families Federation: NFF </a:t>
            </a:r>
            <a:r>
              <a:rPr lang="en-GB" sz="2000" b="1" dirty="0">
                <a:latin typeface="Verdana" panose="020B0604030504040204" pitchFamily="34" charset="0"/>
                <a:ea typeface="Verdana" panose="020B0604030504040204" pitchFamily="34" charset="0"/>
                <a:cs typeface="Verdana" panose="020B0604030504040204" pitchFamily="34" charset="0"/>
                <a:hlinkClick r:id="rId4"/>
              </a:rPr>
              <a:t>https://nff.org.uk/</a:t>
            </a:r>
            <a:r>
              <a:rPr lang="en-GB" sz="2000" b="1" dirty="0">
                <a:latin typeface="Verdana" panose="020B0604030504040204" pitchFamily="34" charset="0"/>
                <a:ea typeface="Verdana" panose="020B0604030504040204" pitchFamily="34" charset="0"/>
                <a:cs typeface="Verdana" panose="020B0604030504040204" pitchFamily="34" charset="0"/>
              </a:rPr>
              <a:t> </a:t>
            </a:r>
          </a:p>
          <a:p>
            <a:r>
              <a:rPr lang="en-GB" sz="2000" dirty="0" smtClean="0">
                <a:latin typeface="Verdana" panose="020B0604030504040204" pitchFamily="34" charset="0"/>
                <a:ea typeface="Verdana" panose="020B0604030504040204" pitchFamily="34" charset="0"/>
                <a:cs typeface="Verdana" panose="020B0604030504040204" pitchFamily="34" charset="0"/>
              </a:rPr>
              <a:t>11. </a:t>
            </a:r>
            <a:r>
              <a:rPr lang="en-GB" sz="2000" dirty="0">
                <a:latin typeface="Verdana" panose="020B0604030504040204" pitchFamily="34" charset="0"/>
                <a:ea typeface="Verdana" panose="020B0604030504040204" pitchFamily="34" charset="0"/>
                <a:cs typeface="Verdana" panose="020B0604030504040204" pitchFamily="34" charset="0"/>
              </a:rPr>
              <a:t>Army Families Federation: Home </a:t>
            </a:r>
            <a:r>
              <a:rPr lang="en-GB" sz="2000" b="1" i="1" dirty="0">
                <a:latin typeface="Verdana" panose="020B0604030504040204" pitchFamily="34" charset="0"/>
                <a:ea typeface="Verdana" panose="020B0604030504040204" pitchFamily="34" charset="0"/>
                <a:cs typeface="Verdana" panose="020B0604030504040204" pitchFamily="34" charset="0"/>
                <a:hlinkClick r:id="rId5"/>
              </a:rPr>
              <a:t>https://aff.org.uk</a:t>
            </a:r>
            <a:r>
              <a:rPr lang="en-GB" sz="2000" b="1" dirty="0">
                <a:latin typeface="Verdana" panose="020B0604030504040204" pitchFamily="34" charset="0"/>
                <a:ea typeface="Verdana" panose="020B0604030504040204" pitchFamily="34" charset="0"/>
                <a:cs typeface="Verdana" panose="020B0604030504040204" pitchFamily="34" charset="0"/>
              </a:rPr>
              <a:t> </a:t>
            </a:r>
          </a:p>
          <a:p>
            <a:r>
              <a:rPr lang="en-GB" sz="2000" dirty="0" smtClean="0">
                <a:latin typeface="Verdana" panose="020B0604030504040204" pitchFamily="34" charset="0"/>
                <a:ea typeface="Verdana" panose="020B0604030504040204" pitchFamily="34" charset="0"/>
                <a:cs typeface="Verdana" panose="020B0604030504040204" pitchFamily="34" charset="0"/>
              </a:rPr>
              <a:t>12. </a:t>
            </a:r>
            <a:r>
              <a:rPr lang="en-GB" sz="2000" dirty="0">
                <a:latin typeface="Verdana" panose="020B0604030504040204" pitchFamily="34" charset="0"/>
                <a:ea typeface="Verdana" panose="020B0604030504040204" pitchFamily="34" charset="0"/>
                <a:cs typeface="Verdana" panose="020B0604030504040204" pitchFamily="34" charset="0"/>
              </a:rPr>
              <a:t>RAF Families Federation: Home</a:t>
            </a:r>
          </a:p>
          <a:p>
            <a:r>
              <a:rPr lang="en-GB" sz="2000" dirty="0">
                <a:latin typeface="Verdana" panose="020B0604030504040204" pitchFamily="34" charset="0"/>
                <a:ea typeface="Verdana" panose="020B0604030504040204" pitchFamily="34" charset="0"/>
                <a:cs typeface="Verdana" panose="020B0604030504040204" pitchFamily="34" charset="0"/>
              </a:rPr>
              <a:t>                                    </a:t>
            </a:r>
            <a:r>
              <a:rPr lang="en-GB" sz="2000" b="1" i="1" dirty="0">
                <a:latin typeface="Verdana" panose="020B0604030504040204" pitchFamily="34" charset="0"/>
                <a:ea typeface="Verdana" panose="020B0604030504040204" pitchFamily="34" charset="0"/>
                <a:cs typeface="Verdana" panose="020B0604030504040204" pitchFamily="34" charset="0"/>
                <a:hlinkClick r:id="rId6"/>
              </a:rPr>
              <a:t>https://www.raf-ff.org.uk/</a:t>
            </a:r>
            <a:endParaRPr lang="en-GB" sz="2000" b="1" i="1" dirty="0">
              <a:latin typeface="Verdana" panose="020B0604030504040204" pitchFamily="34" charset="0"/>
              <a:ea typeface="Verdana" panose="020B0604030504040204" pitchFamily="34" charset="0"/>
              <a:cs typeface="Verdana" panose="020B0604030504040204" pitchFamily="34" charset="0"/>
            </a:endParaRPr>
          </a:p>
          <a:p>
            <a:endParaRPr lang="en-GB" sz="2000" b="1" dirty="0">
              <a:latin typeface="Verdana" panose="020B0604030504040204" pitchFamily="34" charset="0"/>
              <a:ea typeface="Verdana" panose="020B0604030504040204" pitchFamily="34" charset="0"/>
              <a:cs typeface="Verdana" panose="020B0604030504040204" pitchFamily="34" charset="0"/>
            </a:endParaRPr>
          </a:p>
          <a:p>
            <a:r>
              <a:rPr lang="en-GB" sz="2000" dirty="0" smtClean="0">
                <a:latin typeface="Verdana" panose="020B0604030504040204" pitchFamily="34" charset="0"/>
                <a:ea typeface="Verdana" panose="020B0604030504040204" pitchFamily="34" charset="0"/>
                <a:cs typeface="Verdana" panose="020B0604030504040204" pitchFamily="34" charset="0"/>
              </a:rPr>
              <a:t>13. </a:t>
            </a:r>
            <a:r>
              <a:rPr lang="en-GB" sz="2000" dirty="0">
                <a:latin typeface="Verdana" panose="020B0604030504040204" pitchFamily="34" charset="0"/>
                <a:ea typeface="Verdana" panose="020B0604030504040204" pitchFamily="34" charset="0"/>
                <a:cs typeface="Verdana" panose="020B0604030504040204" pitchFamily="34" charset="0"/>
              </a:rPr>
              <a:t>Defence Discount Service and App</a:t>
            </a:r>
          </a:p>
          <a:p>
            <a:r>
              <a:rPr lang="en-GB" sz="2000" dirty="0">
                <a:latin typeface="Verdana" panose="020B0604030504040204" pitchFamily="34" charset="0"/>
                <a:ea typeface="Verdana" panose="020B0604030504040204" pitchFamily="34" charset="0"/>
                <a:cs typeface="Verdana" panose="020B0604030504040204" pitchFamily="34" charset="0"/>
              </a:rPr>
              <a:t>               </a:t>
            </a:r>
            <a:r>
              <a:rPr lang="en-GB" sz="200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hlinkClick r:id="rId7"/>
              </a:rPr>
              <a:t>https://www.defencediscountservice.co.uk</a:t>
            </a:r>
            <a:r>
              <a:rPr lang="en-GB" sz="2000" dirty="0">
                <a:latin typeface="Verdana" panose="020B0604030504040204" pitchFamily="34" charset="0"/>
                <a:ea typeface="Verdana" panose="020B0604030504040204" pitchFamily="34" charset="0"/>
                <a:cs typeface="Verdana" panose="020B0604030504040204" pitchFamily="34" charset="0"/>
              </a:rPr>
              <a:t> </a:t>
            </a:r>
          </a:p>
          <a:p>
            <a:r>
              <a:rPr lang="en-GB" sz="2000" dirty="0" smtClean="0">
                <a:latin typeface="Verdana" panose="020B0604030504040204" pitchFamily="34" charset="0"/>
                <a:ea typeface="Verdana" panose="020B0604030504040204" pitchFamily="34" charset="0"/>
                <a:cs typeface="Verdana" panose="020B0604030504040204" pitchFamily="34" charset="0"/>
              </a:rPr>
              <a:t>14. </a:t>
            </a:r>
            <a:r>
              <a:rPr lang="en-GB" sz="2000" dirty="0">
                <a:latin typeface="Verdana" panose="020B0604030504040204" pitchFamily="34" charset="0"/>
                <a:ea typeface="Verdana" panose="020B0604030504040204" pitchFamily="34" charset="0"/>
                <a:cs typeface="Verdana" panose="020B0604030504040204" pitchFamily="34" charset="0"/>
              </a:rPr>
              <a:t>Armed Forces Covenant Fund Trust</a:t>
            </a:r>
          </a:p>
          <a:p>
            <a:r>
              <a:rPr lang="en-GB" sz="2000" b="1" dirty="0">
                <a:solidFill>
                  <a:schemeClr val="tx2">
                    <a:lumMod val="75000"/>
                  </a:schemeClr>
                </a:solidFill>
                <a:latin typeface="Verdana" panose="020B0604030504040204" pitchFamily="34" charset="0"/>
                <a:ea typeface="Verdana" panose="020B0604030504040204" pitchFamily="34" charset="0"/>
                <a:cs typeface="Verdana" panose="020B0604030504040204" pitchFamily="34" charset="0"/>
              </a:rPr>
              <a:t>                           </a:t>
            </a:r>
            <a:r>
              <a:rPr lang="en-GB" sz="2000" b="1" i="1" dirty="0">
                <a:latin typeface="Verdana" panose="020B0604030504040204" pitchFamily="34" charset="0"/>
                <a:ea typeface="Verdana" panose="020B0604030504040204" pitchFamily="34" charset="0"/>
                <a:cs typeface="Verdana" panose="020B0604030504040204" pitchFamily="34" charset="0"/>
                <a:hlinkClick r:id="rId8"/>
              </a:rPr>
              <a:t>www.covenantfund.org.uk/</a:t>
            </a:r>
            <a:r>
              <a:rPr lang="en-GB" sz="2000" b="1" dirty="0">
                <a:latin typeface="Verdana" panose="020B0604030504040204" pitchFamily="34" charset="0"/>
                <a:ea typeface="Verdana" panose="020B0604030504040204" pitchFamily="34" charset="0"/>
                <a:cs typeface="Verdana" panose="020B0604030504040204" pitchFamily="34" charset="0"/>
              </a:rPr>
              <a:t> </a:t>
            </a:r>
          </a:p>
          <a:p>
            <a:r>
              <a:rPr lang="en-GB" sz="2000" b="1" dirty="0">
                <a:latin typeface="Verdana" panose="020B0604030504040204" pitchFamily="34" charset="0"/>
                <a:ea typeface="Verdana" panose="020B0604030504040204" pitchFamily="34" charset="0"/>
                <a:cs typeface="Verdana" panose="020B0604030504040204" pitchFamily="34" charset="0"/>
              </a:rPr>
              <a:t>*Contains public sector information licensed</a:t>
            </a:r>
          </a:p>
          <a:p>
            <a:r>
              <a:rPr lang="en-GB" sz="2000" b="1" dirty="0">
                <a:latin typeface="Verdana" panose="020B0604030504040204" pitchFamily="34" charset="0"/>
                <a:ea typeface="Verdana" panose="020B0604030504040204" pitchFamily="34" charset="0"/>
                <a:cs typeface="Verdana" panose="020B0604030504040204" pitchFamily="34" charset="0"/>
              </a:rPr>
              <a:t>under the Open Government Licence  v3.0</a:t>
            </a:r>
          </a:p>
          <a:p>
            <a:endParaRPr lang="en-GB" sz="2000" b="1"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descr="PBA master.png">
            <a:extLst>
              <a:ext uri="{FF2B5EF4-FFF2-40B4-BE49-F238E27FC236}">
                <a16:creationId xmlns:a16="http://schemas.microsoft.com/office/drawing/2014/main" xmlns="" id="{56402ED1-1852-4B6F-9CCF-48718C8664F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6276" y="6112933"/>
            <a:ext cx="1915661" cy="745067"/>
          </a:xfrm>
          <a:prstGeom prst="rect">
            <a:avLst/>
          </a:prstGeom>
        </p:spPr>
      </p:pic>
    </p:spTree>
    <p:extLst>
      <p:ext uri="{BB962C8B-B14F-4D97-AF65-F5344CB8AC3E}">
        <p14:creationId xmlns:p14="http://schemas.microsoft.com/office/powerpoint/2010/main" val="35539654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16835A-B9AE-4A66-9EFB-04E310BB4534}"/>
              </a:ext>
            </a:extLst>
          </p:cNvPr>
          <p:cNvSpPr>
            <a:spLocks noGrp="1"/>
          </p:cNvSpPr>
          <p:nvPr>
            <p:ph type="title"/>
          </p:nvPr>
        </p:nvSpPr>
        <p:spPr>
          <a:xfrm>
            <a:off x="457200" y="1371600"/>
            <a:ext cx="8229600" cy="1383310"/>
          </a:xfrm>
        </p:spPr>
        <p:txBody>
          <a:bodyPr>
            <a:normAutofit fontScale="90000"/>
          </a:bodyPr>
          <a:lstStyle/>
          <a:p>
            <a:r>
              <a:rPr lang="en-GB" b="1"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t/>
            </a:r>
            <a:br>
              <a:rPr lang="en-GB" b="1"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br>
            <a:r>
              <a:rPr lang="en-GB" b="1"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t/>
            </a:r>
            <a:br>
              <a:rPr lang="en-GB" b="1" dirty="0">
                <a:solidFill>
                  <a:schemeClr val="accent4">
                    <a:lumMod val="50000"/>
                  </a:schemeClr>
                </a:solidFill>
                <a:latin typeface="Verdana" panose="020B0604030504040204" pitchFamily="34" charset="0"/>
                <a:ea typeface="Verdana" panose="020B0604030504040204" pitchFamily="34" charset="0"/>
                <a:cs typeface="Verdana" panose="020B0604030504040204" pitchFamily="34" charset="0"/>
              </a:rPr>
            </a:br>
            <a:r>
              <a:rPr lang="en-GB" b="1" dirty="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en-GB" b="1" dirty="0">
                <a:solidFill>
                  <a:srgbClr val="002060"/>
                </a:solidFill>
                <a:latin typeface="Verdana" panose="020B0604030504040204" pitchFamily="34" charset="0"/>
                <a:ea typeface="Verdana" panose="020B0604030504040204" pitchFamily="34" charset="0"/>
                <a:cs typeface="Verdana" panose="020B0604030504040204" pitchFamily="34" charset="0"/>
              </a:rPr>
            </a:br>
            <a:r>
              <a:rPr lang="en-GB" b="1" dirty="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en-GB" b="1" dirty="0">
                <a:solidFill>
                  <a:srgbClr val="002060"/>
                </a:solidFill>
                <a:latin typeface="Verdana" panose="020B0604030504040204" pitchFamily="34" charset="0"/>
                <a:ea typeface="Verdana" panose="020B0604030504040204" pitchFamily="34" charset="0"/>
                <a:cs typeface="Verdana" panose="020B0604030504040204" pitchFamily="34" charset="0"/>
              </a:rPr>
            </a:br>
            <a:r>
              <a:rPr lang="en-GB" b="1" dirty="0">
                <a:solidFill>
                  <a:srgbClr val="002060"/>
                </a:solidFill>
                <a:latin typeface="Verdana" panose="020B0604030504040204" pitchFamily="34" charset="0"/>
                <a:ea typeface="Verdana" panose="020B0604030504040204" pitchFamily="34" charset="0"/>
                <a:cs typeface="Verdana" panose="020B0604030504040204" pitchFamily="34" charset="0"/>
              </a:rPr>
              <a:t>Questions and Answers</a:t>
            </a:r>
            <a:br>
              <a:rPr lang="en-GB" b="1" dirty="0">
                <a:solidFill>
                  <a:srgbClr val="002060"/>
                </a:solidFill>
                <a:latin typeface="Verdana" panose="020B0604030504040204" pitchFamily="34" charset="0"/>
                <a:ea typeface="Verdana" panose="020B0604030504040204" pitchFamily="34" charset="0"/>
                <a:cs typeface="Verdana" panose="020B0604030504040204" pitchFamily="34" charset="0"/>
              </a:rPr>
            </a:br>
            <a:r>
              <a:rPr lang="en-GB" b="1" dirty="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en-GB" b="1" dirty="0">
                <a:solidFill>
                  <a:srgbClr val="002060"/>
                </a:solidFill>
                <a:latin typeface="Verdana" panose="020B0604030504040204" pitchFamily="34" charset="0"/>
                <a:ea typeface="Verdana" panose="020B0604030504040204" pitchFamily="34" charset="0"/>
                <a:cs typeface="Verdana" panose="020B0604030504040204" pitchFamily="34" charset="0"/>
              </a:rPr>
            </a:br>
            <a:r>
              <a:rPr lang="en-GB" b="1" dirty="0">
                <a:solidFill>
                  <a:srgbClr val="002060"/>
                </a:solidFill>
                <a:latin typeface="Verdana" panose="020B0604030504040204" pitchFamily="34" charset="0"/>
                <a:ea typeface="Verdana" panose="020B0604030504040204" pitchFamily="34" charset="0"/>
                <a:cs typeface="Verdana" panose="020B0604030504040204" pitchFamily="34" charset="0"/>
              </a:rPr>
              <a:t>Next Steps</a:t>
            </a:r>
            <a:br>
              <a:rPr lang="en-GB" b="1" dirty="0">
                <a:solidFill>
                  <a:srgbClr val="002060"/>
                </a:solidFill>
                <a:latin typeface="Verdana" panose="020B0604030504040204" pitchFamily="34" charset="0"/>
                <a:ea typeface="Verdana" panose="020B0604030504040204" pitchFamily="34" charset="0"/>
                <a:cs typeface="Verdana" panose="020B0604030504040204" pitchFamily="34" charset="0"/>
              </a:rPr>
            </a:br>
            <a:r>
              <a:rPr lang="en-GB" b="1" dirty="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en-GB" b="1" dirty="0">
                <a:solidFill>
                  <a:srgbClr val="002060"/>
                </a:solidFill>
                <a:latin typeface="Verdana" panose="020B0604030504040204" pitchFamily="34" charset="0"/>
                <a:ea typeface="Verdana" panose="020B0604030504040204" pitchFamily="34" charset="0"/>
                <a:cs typeface="Verdana" panose="020B0604030504040204" pitchFamily="34" charset="0"/>
              </a:rPr>
            </a:br>
            <a:r>
              <a:rPr lang="en-GB" b="1" dirty="0">
                <a:solidFill>
                  <a:srgbClr val="002060"/>
                </a:solidFill>
                <a:latin typeface="Verdana" panose="020B0604030504040204" pitchFamily="34" charset="0"/>
                <a:ea typeface="Verdana" panose="020B0604030504040204" pitchFamily="34" charset="0"/>
                <a:cs typeface="Verdana" panose="020B0604030504040204" pitchFamily="34" charset="0"/>
              </a:rPr>
              <a:t>Thank you for coming!</a:t>
            </a:r>
            <a:br>
              <a:rPr lang="en-GB" b="1" dirty="0">
                <a:solidFill>
                  <a:srgbClr val="002060"/>
                </a:solidFill>
                <a:latin typeface="Verdana" panose="020B0604030504040204" pitchFamily="34" charset="0"/>
                <a:ea typeface="Verdana" panose="020B0604030504040204" pitchFamily="34" charset="0"/>
                <a:cs typeface="Verdana" panose="020B0604030504040204" pitchFamily="34" charset="0"/>
              </a:rPr>
            </a:br>
            <a:r>
              <a:rPr lang="en-GB" b="1" dirty="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en-GB" b="1" dirty="0">
                <a:solidFill>
                  <a:srgbClr val="002060"/>
                </a:solidFill>
                <a:latin typeface="Verdana" panose="020B0604030504040204" pitchFamily="34" charset="0"/>
                <a:ea typeface="Verdana" panose="020B0604030504040204" pitchFamily="34" charset="0"/>
                <a:cs typeface="Verdana" panose="020B0604030504040204" pitchFamily="34" charset="0"/>
              </a:rPr>
            </a:br>
            <a:endParaRPr lang="en-GB"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descr="PBA master.png">
            <a:extLst>
              <a:ext uri="{FF2B5EF4-FFF2-40B4-BE49-F238E27FC236}">
                <a16:creationId xmlns:a16="http://schemas.microsoft.com/office/drawing/2014/main" xmlns="" id="{B70514AA-4C3C-4DBF-A51F-5266AF9C83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276" y="5791200"/>
            <a:ext cx="2171637" cy="954681"/>
          </a:xfrm>
          <a:prstGeom prst="rect">
            <a:avLst/>
          </a:prstGeom>
        </p:spPr>
      </p:pic>
    </p:spTree>
    <p:extLst>
      <p:ext uri="{BB962C8B-B14F-4D97-AF65-F5344CB8AC3E}">
        <p14:creationId xmlns:p14="http://schemas.microsoft.com/office/powerpoint/2010/main" val="4051076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9690243-5CB2-4D75-A4A8-6DD8E201432B}"/>
              </a:ext>
            </a:extLst>
          </p:cNvPr>
          <p:cNvSpPr>
            <a:spLocks noGrp="1"/>
          </p:cNvSpPr>
          <p:nvPr>
            <p:ph type="title" idx="4294967295"/>
          </p:nvPr>
        </p:nvSpPr>
        <p:spPr>
          <a:xfrm>
            <a:off x="0" y="0"/>
            <a:ext cx="9144000" cy="731838"/>
          </a:xfrm>
        </p:spPr>
        <p:txBody>
          <a:bodyPr>
            <a:normAutofit/>
          </a:bodyPr>
          <a:lstStyle/>
          <a:p>
            <a:r>
              <a:rPr lang="en-GB" sz="4000" b="1" dirty="0">
                <a:solidFill>
                  <a:srgbClr val="1C307E"/>
                </a:solidFill>
                <a:latin typeface="Verdana" panose="020B0604030504040204" pitchFamily="34" charset="0"/>
                <a:ea typeface="Verdana" panose="020B0604030504040204" pitchFamily="34" charset="0"/>
                <a:cs typeface="Verdana" panose="020B0604030504040204" pitchFamily="34" charset="0"/>
              </a:rPr>
              <a:t>Your Local Authority Contacts </a:t>
            </a:r>
            <a:endParaRPr lang="en-GB" b="1" dirty="0">
              <a:solidFill>
                <a:srgbClr val="1C307E"/>
              </a:solidFill>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5">
            <a:extLst>
              <a:ext uri="{FF2B5EF4-FFF2-40B4-BE49-F238E27FC236}">
                <a16:creationId xmlns:a16="http://schemas.microsoft.com/office/drawing/2014/main" xmlns="" id="{882D9761-097A-4EE9-BF0C-7729F7BB2609}"/>
              </a:ext>
            </a:extLst>
          </p:cNvPr>
          <p:cNvSpPr>
            <a:spLocks noGrp="1"/>
          </p:cNvSpPr>
          <p:nvPr>
            <p:ph idx="4294967295"/>
          </p:nvPr>
        </p:nvSpPr>
        <p:spPr>
          <a:xfrm>
            <a:off x="238125" y="744538"/>
            <a:ext cx="8905875" cy="5472112"/>
          </a:xfrm>
        </p:spPr>
        <p:txBody>
          <a:bodyPr>
            <a:normAutofit/>
          </a:bodyPr>
          <a:lstStyle/>
          <a:p>
            <a:pPr marL="0" indent="0">
              <a:buNone/>
            </a:pPr>
            <a:r>
              <a:rPr lang="en-GB" sz="2800" dirty="0">
                <a:latin typeface="Verdana" panose="020B0604030504040204" pitchFamily="34" charset="0"/>
                <a:ea typeface="Verdana" panose="020B0604030504040204" pitchFamily="34" charset="0"/>
                <a:cs typeface="Verdana" panose="020B0604030504040204" pitchFamily="34" charset="0"/>
              </a:rPr>
              <a:t>                     </a:t>
            </a:r>
            <a:endParaRPr lang="en-GB" dirty="0"/>
          </a:p>
          <a:p>
            <a:pPr marL="0" indent="0">
              <a:buNone/>
            </a:pPr>
            <a:endParaRPr lang="en-GB" dirty="0"/>
          </a:p>
        </p:txBody>
      </p:sp>
      <p:pic>
        <p:nvPicPr>
          <p:cNvPr id="5" name="Picture 4" descr="PBA master.png">
            <a:extLst>
              <a:ext uri="{FF2B5EF4-FFF2-40B4-BE49-F238E27FC236}">
                <a16:creationId xmlns:a16="http://schemas.microsoft.com/office/drawing/2014/main" xmlns="" id="{F85DCD00-5E51-4105-A78B-B2086C371D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276" y="5791200"/>
            <a:ext cx="2171637" cy="954681"/>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725562442"/>
              </p:ext>
            </p:extLst>
          </p:nvPr>
        </p:nvGraphicFramePr>
        <p:xfrm>
          <a:off x="219370" y="731829"/>
          <a:ext cx="8791066" cy="5890154"/>
        </p:xfrm>
        <a:graphic>
          <a:graphicData uri="http://schemas.openxmlformats.org/drawingml/2006/table">
            <a:tbl>
              <a:tblPr firstRow="1" bandRow="1">
                <a:tableStyleId>{5C22544A-7EE6-4342-B048-85BDC9FD1C3A}</a:tableStyleId>
              </a:tblPr>
              <a:tblGrid>
                <a:gridCol w="1516963">
                  <a:extLst>
                    <a:ext uri="{9D8B030D-6E8A-4147-A177-3AD203B41FA5}">
                      <a16:colId xmlns:a16="http://schemas.microsoft.com/office/drawing/2014/main" xmlns="" val="20000"/>
                    </a:ext>
                  </a:extLst>
                </a:gridCol>
                <a:gridCol w="1438382">
                  <a:extLst>
                    <a:ext uri="{9D8B030D-6E8A-4147-A177-3AD203B41FA5}">
                      <a16:colId xmlns:a16="http://schemas.microsoft.com/office/drawing/2014/main" xmlns="" val="20001"/>
                    </a:ext>
                  </a:extLst>
                </a:gridCol>
                <a:gridCol w="2486346">
                  <a:extLst>
                    <a:ext uri="{9D8B030D-6E8A-4147-A177-3AD203B41FA5}">
                      <a16:colId xmlns:a16="http://schemas.microsoft.com/office/drawing/2014/main" xmlns="" val="20002"/>
                    </a:ext>
                  </a:extLst>
                </a:gridCol>
                <a:gridCol w="1222624">
                  <a:extLst>
                    <a:ext uri="{9D8B030D-6E8A-4147-A177-3AD203B41FA5}">
                      <a16:colId xmlns:a16="http://schemas.microsoft.com/office/drawing/2014/main" xmlns="" val="20003"/>
                    </a:ext>
                  </a:extLst>
                </a:gridCol>
                <a:gridCol w="2126751">
                  <a:extLst>
                    <a:ext uri="{9D8B030D-6E8A-4147-A177-3AD203B41FA5}">
                      <a16:colId xmlns:a16="http://schemas.microsoft.com/office/drawing/2014/main" xmlns="" val="20004"/>
                    </a:ext>
                  </a:extLst>
                </a:gridCol>
              </a:tblGrid>
              <a:tr h="374108">
                <a:tc>
                  <a:txBody>
                    <a:bodyPr/>
                    <a:lstStyle/>
                    <a:p>
                      <a:r>
                        <a:rPr lang="en-GB" dirty="0"/>
                        <a:t>Area</a:t>
                      </a:r>
                    </a:p>
                  </a:txBody>
                  <a:tcPr/>
                </a:tc>
                <a:tc>
                  <a:txBody>
                    <a:bodyPr/>
                    <a:lstStyle/>
                    <a:p>
                      <a:r>
                        <a:rPr lang="en-GB" dirty="0"/>
                        <a:t>Councillor</a:t>
                      </a:r>
                    </a:p>
                  </a:txBody>
                  <a:tcPr/>
                </a:tc>
                <a:tc>
                  <a:txBody>
                    <a:bodyPr/>
                    <a:lstStyle/>
                    <a:p>
                      <a:endParaRPr lang="en-GB" dirty="0"/>
                    </a:p>
                  </a:txBody>
                  <a:tcPr/>
                </a:tc>
                <a:tc>
                  <a:txBody>
                    <a:bodyPr/>
                    <a:lstStyle/>
                    <a:p>
                      <a:r>
                        <a:rPr lang="en-GB" dirty="0"/>
                        <a:t>Officer</a:t>
                      </a:r>
                    </a:p>
                  </a:txBody>
                  <a:tcPr/>
                </a:tc>
                <a:tc>
                  <a:txBody>
                    <a:bodyPr/>
                    <a:lstStyle/>
                    <a:p>
                      <a:endParaRPr lang="en-GB"/>
                    </a:p>
                  </a:txBody>
                  <a:tcPr/>
                </a:tc>
                <a:extLst>
                  <a:ext uri="{0D108BD9-81ED-4DB2-BD59-A6C34878D82A}">
                    <a16:rowId xmlns:a16="http://schemas.microsoft.com/office/drawing/2014/main" xmlns="" val="10000"/>
                  </a:ext>
                </a:extLst>
              </a:tr>
              <a:tr h="467635">
                <a:tc>
                  <a:txBody>
                    <a:bodyPr/>
                    <a:lstStyle/>
                    <a:p>
                      <a:r>
                        <a:rPr lang="en-GB" sz="1200" dirty="0"/>
                        <a:t>Elmbridge</a:t>
                      </a:r>
                    </a:p>
                  </a:txBody>
                  <a:tcPr/>
                </a:tc>
                <a:tc>
                  <a:txBody>
                    <a:bodyPr/>
                    <a:lstStyle/>
                    <a:p>
                      <a:r>
                        <a:rPr lang="en-GB" sz="1200" dirty="0"/>
                        <a:t>Cllr </a:t>
                      </a:r>
                      <a:r>
                        <a:rPr lang="en-GB" sz="1200" dirty="0" smtClean="0"/>
                        <a:t>Barry</a:t>
                      </a:r>
                      <a:r>
                        <a:rPr lang="en-GB" sz="1200" baseline="0" dirty="0" smtClean="0"/>
                        <a:t> Cheyne</a:t>
                      </a:r>
                      <a:endParaRPr lang="en-GB" sz="1200" dirty="0"/>
                    </a:p>
                  </a:txBody>
                  <a:tcPr/>
                </a:tc>
                <a:tc>
                  <a:txBody>
                    <a:bodyPr/>
                    <a:lstStyle/>
                    <a:p>
                      <a:r>
                        <a:rPr lang="en-GB" sz="1200" dirty="0" smtClean="0"/>
                        <a:t>bcheyne@elmbridge.gov.uk</a:t>
                      </a:r>
                      <a:endParaRPr lang="en-GB" sz="1200" dirty="0"/>
                    </a:p>
                  </a:txBody>
                  <a:tcPr/>
                </a:tc>
                <a:tc>
                  <a:txBody>
                    <a:bodyPr/>
                    <a:lstStyle/>
                    <a:p>
                      <a:r>
                        <a:rPr lang="en-GB" sz="1200" dirty="0"/>
                        <a:t>Derrin Gill</a:t>
                      </a:r>
                    </a:p>
                  </a:txBody>
                  <a:tcPr/>
                </a:tc>
                <a:tc>
                  <a:txBody>
                    <a:bodyPr/>
                    <a:lstStyle/>
                    <a:p>
                      <a:r>
                        <a:rPr lang="en-GB" sz="1200" dirty="0"/>
                        <a:t>dgill@emlbridge.gov.uk</a:t>
                      </a:r>
                    </a:p>
                  </a:txBody>
                  <a:tcPr/>
                </a:tc>
                <a:extLst>
                  <a:ext uri="{0D108BD9-81ED-4DB2-BD59-A6C34878D82A}">
                    <a16:rowId xmlns:a16="http://schemas.microsoft.com/office/drawing/2014/main" xmlns="" val="10001"/>
                  </a:ext>
                </a:extLst>
              </a:tr>
              <a:tr h="467635">
                <a:tc>
                  <a:txBody>
                    <a:bodyPr/>
                    <a:lstStyle/>
                    <a:p>
                      <a:r>
                        <a:rPr lang="en-GB" sz="1200" dirty="0"/>
                        <a:t>Epsom and Ewell</a:t>
                      </a:r>
                    </a:p>
                  </a:txBody>
                  <a:tcPr/>
                </a:tc>
                <a:tc>
                  <a:txBody>
                    <a:bodyPr/>
                    <a:lstStyle/>
                    <a:p>
                      <a:r>
                        <a:rPr lang="en-GB" sz="1200" dirty="0"/>
                        <a:t>Cllr Martin Olney</a:t>
                      </a:r>
                    </a:p>
                  </a:txBody>
                  <a:tcPr/>
                </a:tc>
                <a:tc>
                  <a:txBody>
                    <a:bodyPr/>
                    <a:lstStyle/>
                    <a:p>
                      <a:r>
                        <a:rPr lang="en-GB" sz="1200" dirty="0"/>
                        <a:t>molney@Epsom-ewell.gov.uk</a:t>
                      </a:r>
                    </a:p>
                  </a:txBody>
                  <a:tcPr/>
                </a:tc>
                <a:tc>
                  <a:txBody>
                    <a:bodyPr/>
                    <a:lstStyle/>
                    <a:p>
                      <a:r>
                        <a:rPr lang="en-GB" sz="1200" dirty="0"/>
                        <a:t>Serena Powis</a:t>
                      </a:r>
                    </a:p>
                  </a:txBody>
                  <a:tcPr/>
                </a:tc>
                <a:tc>
                  <a:txBody>
                    <a:bodyPr/>
                    <a:lstStyle/>
                    <a:p>
                      <a:r>
                        <a:rPr lang="en-GB" sz="1200" dirty="0"/>
                        <a:t>spowis@Epsom-ewell.gov.uk</a:t>
                      </a:r>
                    </a:p>
                  </a:txBody>
                  <a:tcPr/>
                </a:tc>
                <a:extLst>
                  <a:ext uri="{0D108BD9-81ED-4DB2-BD59-A6C34878D82A}">
                    <a16:rowId xmlns:a16="http://schemas.microsoft.com/office/drawing/2014/main" xmlns="" val="10002"/>
                  </a:ext>
                </a:extLst>
              </a:tr>
              <a:tr h="483332">
                <a:tc>
                  <a:txBody>
                    <a:bodyPr/>
                    <a:lstStyle/>
                    <a:p>
                      <a:r>
                        <a:rPr lang="en-GB" sz="1200" dirty="0"/>
                        <a:t>Guildford</a:t>
                      </a:r>
                    </a:p>
                  </a:txBody>
                  <a:tcPr/>
                </a:tc>
                <a:tc>
                  <a:txBody>
                    <a:bodyPr/>
                    <a:lstStyle/>
                    <a:p>
                      <a:r>
                        <a:rPr lang="en-GB" sz="1200" dirty="0"/>
                        <a:t>Cllr David Elms</a:t>
                      </a:r>
                    </a:p>
                  </a:txBody>
                  <a:tcPr/>
                </a:tc>
                <a:tc>
                  <a:txBody>
                    <a:bodyPr/>
                    <a:lstStyle/>
                    <a:p>
                      <a:r>
                        <a:rPr lang="en-GB" sz="1200" dirty="0"/>
                        <a:t>David.elms@guildford.gov.uk</a:t>
                      </a:r>
                    </a:p>
                  </a:txBody>
                  <a:tcPr/>
                </a:tc>
                <a:tc>
                  <a:txBody>
                    <a:bodyPr/>
                    <a:lstStyle/>
                    <a:p>
                      <a:r>
                        <a:rPr lang="en-GB" sz="1200" dirty="0"/>
                        <a:t>Steve Benbough</a:t>
                      </a:r>
                    </a:p>
                  </a:txBody>
                  <a:tcPr/>
                </a:tc>
                <a:tc>
                  <a:txBody>
                    <a:bodyPr/>
                    <a:lstStyle/>
                    <a:p>
                      <a:r>
                        <a:rPr lang="en-GB" sz="1200" dirty="0"/>
                        <a:t>Stephen.Benbough@guildford.gov.uk</a:t>
                      </a:r>
                    </a:p>
                  </a:txBody>
                  <a:tcPr/>
                </a:tc>
                <a:extLst>
                  <a:ext uri="{0D108BD9-81ED-4DB2-BD59-A6C34878D82A}">
                    <a16:rowId xmlns:a16="http://schemas.microsoft.com/office/drawing/2014/main" xmlns="" val="10003"/>
                  </a:ext>
                </a:extLst>
              </a:tr>
              <a:tr h="467635">
                <a:tc>
                  <a:txBody>
                    <a:bodyPr/>
                    <a:lstStyle/>
                    <a:p>
                      <a:r>
                        <a:rPr lang="en-GB" sz="1200" dirty="0"/>
                        <a:t>Mole Valley</a:t>
                      </a:r>
                    </a:p>
                  </a:txBody>
                  <a:tcPr/>
                </a:tc>
                <a:tc>
                  <a:txBody>
                    <a:bodyPr/>
                    <a:lstStyle/>
                    <a:p>
                      <a:r>
                        <a:rPr lang="en-GB" sz="1200" dirty="0"/>
                        <a:t>Cllr </a:t>
                      </a:r>
                      <a:r>
                        <a:rPr lang="en-GB" sz="1200" dirty="0" smtClean="0"/>
                        <a:t>Alan </a:t>
                      </a:r>
                      <a:r>
                        <a:rPr lang="en-GB" sz="1200" baseline="0" dirty="0" smtClean="0"/>
                        <a:t>Reilly</a:t>
                      </a:r>
                      <a:endParaRPr lang="en-GB" sz="1200" dirty="0"/>
                    </a:p>
                  </a:txBody>
                  <a:tcPr/>
                </a:tc>
                <a:tc>
                  <a:txBody>
                    <a:bodyPr/>
                    <a:lstStyle/>
                    <a:p>
                      <a:r>
                        <a:rPr lang="en-GB" sz="1200" dirty="0" smtClean="0"/>
                        <a:t>councillor.reilly@molevalley.gov.uk</a:t>
                      </a:r>
                      <a:endParaRPr lang="en-GB" sz="1200" dirty="0"/>
                    </a:p>
                  </a:txBody>
                  <a:tcPr/>
                </a:tc>
                <a:tc>
                  <a:txBody>
                    <a:bodyPr/>
                    <a:lstStyle/>
                    <a:p>
                      <a:r>
                        <a:rPr lang="en-GB" sz="1200" dirty="0"/>
                        <a:t>Lucy O’Connell</a:t>
                      </a:r>
                    </a:p>
                  </a:txBody>
                  <a:tcPr/>
                </a:tc>
                <a:tc>
                  <a:txBody>
                    <a:bodyPr/>
                    <a:lstStyle/>
                    <a:p>
                      <a:r>
                        <a:rPr lang="en-GB" sz="1200" dirty="0"/>
                        <a:t>Lucy.oconnell@molevalley.gov.uk</a:t>
                      </a:r>
                    </a:p>
                  </a:txBody>
                  <a:tcPr/>
                </a:tc>
                <a:extLst>
                  <a:ext uri="{0D108BD9-81ED-4DB2-BD59-A6C34878D82A}">
                    <a16:rowId xmlns:a16="http://schemas.microsoft.com/office/drawing/2014/main" xmlns="" val="10004"/>
                  </a:ext>
                </a:extLst>
              </a:tr>
              <a:tr h="46763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Reigate and Banstead</a:t>
                      </a:r>
                    </a:p>
                  </a:txBody>
                  <a:tcPr/>
                </a:tc>
                <a:tc>
                  <a:txBody>
                    <a:bodyPr/>
                    <a:lstStyle/>
                    <a:p>
                      <a:r>
                        <a:rPr lang="en-GB" sz="1200" dirty="0"/>
                        <a:t>Cllr </a:t>
                      </a:r>
                      <a:r>
                        <a:rPr lang="en-GB" sz="1200" dirty="0" smtClean="0"/>
                        <a:t>Graeme</a:t>
                      </a:r>
                      <a:r>
                        <a:rPr lang="en-GB" sz="1200" baseline="0" dirty="0" smtClean="0"/>
                        <a:t> Crome</a:t>
                      </a:r>
                      <a:endParaRPr lang="en-GB"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smtClean="0"/>
                        <a:t>Cllr.crome@Reigate-Banstead.gov.uk</a:t>
                      </a:r>
                      <a:endParaRPr lang="en-GB"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smtClean="0"/>
                        <a:t>Vacant</a:t>
                      </a:r>
                      <a:endParaRPr lang="en-GB" sz="1200" dirty="0"/>
                    </a:p>
                    <a:p>
                      <a:endParaRPr lang="en-GB"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p>
                  </a:txBody>
                  <a:tcPr/>
                </a:tc>
                <a:extLst>
                  <a:ext uri="{0D108BD9-81ED-4DB2-BD59-A6C34878D82A}">
                    <a16:rowId xmlns:a16="http://schemas.microsoft.com/office/drawing/2014/main" xmlns="" val="10005"/>
                  </a:ext>
                </a:extLst>
              </a:tr>
              <a:tr h="46763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Runnymede</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Cllr Tom Gracey</a:t>
                      </a:r>
                    </a:p>
                    <a:p>
                      <a:endParaRPr lang="en-GB"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Cllr.tom.gracey@Runnymede.gov.uk</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Suzanne Stronge</a:t>
                      </a:r>
                    </a:p>
                    <a:p>
                      <a:endParaRPr lang="en-GB"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Suzanne.stronge@Runnymede.gov.uk</a:t>
                      </a:r>
                    </a:p>
                  </a:txBody>
                  <a:tcPr/>
                </a:tc>
                <a:extLst>
                  <a:ext uri="{0D108BD9-81ED-4DB2-BD59-A6C34878D82A}">
                    <a16:rowId xmlns:a16="http://schemas.microsoft.com/office/drawing/2014/main" xmlns="" val="10006"/>
                  </a:ext>
                </a:extLst>
              </a:tr>
              <a:tr h="46763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Spelthorne</a:t>
                      </a:r>
                    </a:p>
                  </a:txBody>
                  <a:tcPr/>
                </a:tc>
                <a:tc>
                  <a:txBody>
                    <a:bodyPr/>
                    <a:lstStyle/>
                    <a:p>
                      <a:r>
                        <a:rPr lang="en-GB" sz="1200" dirty="0"/>
                        <a:t>Cllr</a:t>
                      </a:r>
                      <a:r>
                        <a:rPr lang="en-GB" sz="1200" baseline="0" dirty="0"/>
                        <a:t> Robin Sider</a:t>
                      </a:r>
                      <a:endParaRPr lang="en-GB" sz="1200" dirty="0"/>
                    </a:p>
                  </a:txBody>
                  <a:tcPr/>
                </a:tc>
                <a:tc>
                  <a:txBody>
                    <a:bodyPr/>
                    <a:lstStyle/>
                    <a:p>
                      <a:r>
                        <a:rPr lang="en-GB" sz="1200" dirty="0"/>
                        <a:t>Cllr.sider@Spelthorne.gov.uk</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Michael Graham</a:t>
                      </a:r>
                    </a:p>
                    <a:p>
                      <a:endParaRPr lang="en-GB"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m.graham@Spelthorne.gov.uk</a:t>
                      </a:r>
                    </a:p>
                  </a:txBody>
                  <a:tcPr/>
                </a:tc>
                <a:extLst>
                  <a:ext uri="{0D108BD9-81ED-4DB2-BD59-A6C34878D82A}">
                    <a16:rowId xmlns:a16="http://schemas.microsoft.com/office/drawing/2014/main" xmlns="" val="10007"/>
                  </a:ext>
                </a:extLst>
              </a:tr>
              <a:tr h="46763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Surrey Heath</a:t>
                      </a:r>
                    </a:p>
                  </a:txBody>
                  <a:tcPr/>
                </a:tc>
                <a:tc>
                  <a:txBody>
                    <a:bodyPr/>
                    <a:lstStyle/>
                    <a:p>
                      <a:r>
                        <a:rPr lang="en-GB" sz="1200" dirty="0"/>
                        <a:t>Cllr Colin </a:t>
                      </a:r>
                      <a:r>
                        <a:rPr lang="en-GB" sz="1200" dirty="0" err="1"/>
                        <a:t>Dougan</a:t>
                      </a:r>
                      <a:endParaRPr lang="en-GB" sz="1200" dirty="0"/>
                    </a:p>
                  </a:txBody>
                  <a:tcPr/>
                </a:tc>
                <a:tc>
                  <a:txBody>
                    <a:bodyPr/>
                    <a:lstStyle/>
                    <a:p>
                      <a:r>
                        <a:rPr lang="en-GB" sz="1200" dirty="0"/>
                        <a:t>Colin.dougan@surreyheath.gov.uk</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Jayne Boitoult</a:t>
                      </a:r>
                    </a:p>
                    <a:p>
                      <a:endParaRPr lang="en-GB"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Jayne.Boitoult@surreyheath.gov.uk</a:t>
                      </a:r>
                    </a:p>
                  </a:txBody>
                  <a:tcPr/>
                </a:tc>
                <a:extLst>
                  <a:ext uri="{0D108BD9-81ED-4DB2-BD59-A6C34878D82A}">
                    <a16:rowId xmlns:a16="http://schemas.microsoft.com/office/drawing/2014/main" xmlns="" val="10008"/>
                  </a:ext>
                </a:extLst>
              </a:tr>
              <a:tr h="46763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err="1"/>
                        <a:t>Tandridge</a:t>
                      </a:r>
                      <a:endParaRPr lang="en-GB" sz="1200" dirty="0"/>
                    </a:p>
                  </a:txBody>
                  <a:tcPr/>
                </a:tc>
                <a:tc>
                  <a:txBody>
                    <a:bodyPr/>
                    <a:lstStyle/>
                    <a:p>
                      <a:r>
                        <a:rPr lang="en-GB" sz="1200" dirty="0"/>
                        <a:t>Cllr Pat Cannon</a:t>
                      </a:r>
                    </a:p>
                  </a:txBody>
                  <a:tcPr/>
                </a:tc>
                <a:tc>
                  <a:txBody>
                    <a:bodyPr/>
                    <a:lstStyle/>
                    <a:p>
                      <a:r>
                        <a:rPr lang="en-GB" sz="1200" dirty="0"/>
                        <a:t>Cllr.Patrick.cannon@tandridgedc.gov.uk</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smtClean="0"/>
                        <a:t>Chailey</a:t>
                      </a:r>
                      <a:r>
                        <a:rPr lang="en-GB" sz="1200" baseline="0" dirty="0" smtClean="0"/>
                        <a:t> Gibb</a:t>
                      </a:r>
                      <a:endParaRPr lang="en-GB" sz="1200" dirty="0"/>
                    </a:p>
                    <a:p>
                      <a:endParaRPr lang="en-GB"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smtClean="0"/>
                        <a:t>cgibb@tandridge.gov.uk</a:t>
                      </a:r>
                      <a:endParaRPr lang="en-GB" sz="1200" dirty="0"/>
                    </a:p>
                  </a:txBody>
                  <a:tcPr/>
                </a:tc>
                <a:extLst>
                  <a:ext uri="{0D108BD9-81ED-4DB2-BD59-A6C34878D82A}">
                    <a16:rowId xmlns:a16="http://schemas.microsoft.com/office/drawing/2014/main" xmlns="" val="10009"/>
                  </a:ext>
                </a:extLst>
              </a:tr>
              <a:tr h="46763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Waverley</a:t>
                      </a:r>
                    </a:p>
                  </a:txBody>
                  <a:tcPr/>
                </a:tc>
                <a:tc>
                  <a:txBody>
                    <a:bodyPr/>
                    <a:lstStyle/>
                    <a:p>
                      <a:r>
                        <a:rPr lang="en-GB" sz="1200" dirty="0"/>
                        <a:t>Cllr Maurice Byham</a:t>
                      </a:r>
                    </a:p>
                  </a:txBody>
                  <a:tcPr/>
                </a:tc>
                <a:tc>
                  <a:txBody>
                    <a:bodyPr/>
                    <a:lstStyle/>
                    <a:p>
                      <a:r>
                        <a:rPr lang="en-GB" sz="1200" dirty="0"/>
                        <a:t>Maurice.Byham@waverley.gov.uk</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Louise </a:t>
                      </a:r>
                      <a:r>
                        <a:rPr lang="en-GB" sz="1200" dirty="0" err="1"/>
                        <a:t>Norie</a:t>
                      </a:r>
                      <a:endParaRPr lang="en-GB" sz="1200" dirty="0"/>
                    </a:p>
                    <a:p>
                      <a:endParaRPr lang="en-GB"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Louise.norie@waverley.gov.uk</a:t>
                      </a:r>
                    </a:p>
                  </a:txBody>
                  <a:tcPr/>
                </a:tc>
                <a:extLst>
                  <a:ext uri="{0D108BD9-81ED-4DB2-BD59-A6C34878D82A}">
                    <a16:rowId xmlns:a16="http://schemas.microsoft.com/office/drawing/2014/main" xmlns="" val="10010"/>
                  </a:ext>
                </a:extLst>
              </a:tr>
              <a:tr h="46763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Woking</a:t>
                      </a:r>
                    </a:p>
                  </a:txBody>
                  <a:tcPr/>
                </a:tc>
                <a:tc>
                  <a:txBody>
                    <a:bodyPr/>
                    <a:lstStyle/>
                    <a:p>
                      <a:r>
                        <a:rPr lang="en-GB" sz="1200" dirty="0" smtClean="0"/>
                        <a:t>John </a:t>
                      </a:r>
                      <a:r>
                        <a:rPr lang="en-GB" sz="1200" dirty="0"/>
                        <a:t>Kingsbury</a:t>
                      </a:r>
                    </a:p>
                  </a:txBody>
                  <a:tcPr/>
                </a:tc>
                <a:tc>
                  <a:txBody>
                    <a:bodyPr/>
                    <a:lstStyle/>
                    <a:p>
                      <a:r>
                        <a:rPr lang="en-GB" sz="1200" dirty="0" smtClean="0"/>
                        <a:t>john.Kingsbury@woking.gov.uk</a:t>
                      </a:r>
                      <a:endParaRPr lang="en-GB"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Zafar</a:t>
                      </a:r>
                      <a:r>
                        <a:rPr lang="en-GB" sz="1200" baseline="0" dirty="0"/>
                        <a:t> Iqbal</a:t>
                      </a:r>
                      <a:endParaRPr lang="en-GB" sz="12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t>Zafar.Iqbal@woking.gov.uk</a:t>
                      </a:r>
                    </a:p>
                  </a:txBody>
                  <a:tcPr/>
                </a:tc>
                <a:extLst>
                  <a:ext uri="{0D108BD9-81ED-4DB2-BD59-A6C34878D82A}">
                    <a16:rowId xmlns:a16="http://schemas.microsoft.com/office/drawing/2014/main" xmlns="" val="10011"/>
                  </a:ext>
                </a:extLst>
              </a:tr>
              <a:tr h="356364">
                <a:tc>
                  <a:txBody>
                    <a:bodyPr/>
                    <a:lstStyle/>
                    <a:p>
                      <a:r>
                        <a:rPr lang="en-GB" sz="1200" dirty="0"/>
                        <a:t>Surrey</a:t>
                      </a:r>
                    </a:p>
                  </a:txBody>
                  <a:tcPr/>
                </a:tc>
                <a:tc>
                  <a:txBody>
                    <a:bodyPr/>
                    <a:lstStyle/>
                    <a:p>
                      <a:r>
                        <a:rPr lang="en-GB" sz="1200" dirty="0"/>
                        <a:t>Mr Peter Martin</a:t>
                      </a:r>
                    </a:p>
                  </a:txBody>
                  <a:tcPr/>
                </a:tc>
                <a:tc>
                  <a:txBody>
                    <a:bodyPr/>
                    <a:lstStyle/>
                    <a:p>
                      <a:r>
                        <a:rPr lang="en-GB" sz="1200" dirty="0"/>
                        <a:t>Chairmans.office@surreycc.gov.uk</a:t>
                      </a:r>
                    </a:p>
                  </a:txBody>
                  <a:tcPr/>
                </a:tc>
                <a:tc>
                  <a:txBody>
                    <a:bodyPr/>
                    <a:lstStyle/>
                    <a:p>
                      <a:r>
                        <a:rPr lang="en-GB" sz="1200" dirty="0"/>
                        <a:t>Sarah Goodman</a:t>
                      </a:r>
                    </a:p>
                  </a:txBody>
                  <a:tcPr/>
                </a:tc>
                <a:tc>
                  <a:txBody>
                    <a:bodyPr/>
                    <a:lstStyle/>
                    <a:p>
                      <a:r>
                        <a:rPr lang="en-GB" sz="1200" dirty="0"/>
                        <a:t>armedforces@surreycc.gov.uk</a:t>
                      </a:r>
                    </a:p>
                  </a:txBody>
                  <a:tcPr/>
                </a:tc>
                <a:extLst>
                  <a:ext uri="{0D108BD9-81ED-4DB2-BD59-A6C34878D82A}">
                    <a16:rowId xmlns:a16="http://schemas.microsoft.com/office/drawing/2014/main" xmlns="" val="10012"/>
                  </a:ext>
                </a:extLst>
              </a:tr>
            </a:tbl>
          </a:graphicData>
        </a:graphic>
      </p:graphicFrame>
      <p:sp>
        <p:nvSpPr>
          <p:cNvPr id="8" name="TextBox 7"/>
          <p:cNvSpPr txBox="1"/>
          <p:nvPr/>
        </p:nvSpPr>
        <p:spPr>
          <a:xfrm>
            <a:off x="2517913" y="2204650"/>
            <a:ext cx="3767959" cy="523220"/>
          </a:xfrm>
          <a:prstGeom prst="rect">
            <a:avLst/>
          </a:prstGeom>
          <a:noFill/>
          <a:ln>
            <a:solidFill>
              <a:schemeClr val="tx1"/>
            </a:solidFill>
          </a:ln>
        </p:spPr>
        <p:txBody>
          <a:bodyPr wrap="square" rtlCol="0">
            <a:spAutoFit/>
          </a:bodyPr>
          <a:lstStyle/>
          <a:p>
            <a:r>
              <a:rPr lang="en-GB" sz="2800" b="1" dirty="0" smtClean="0">
                <a:solidFill>
                  <a:srgbClr val="FF0000"/>
                </a:solidFill>
              </a:rPr>
              <a:t>Insert Local Information</a:t>
            </a:r>
            <a:endParaRPr lang="en-GB" sz="2800" b="1" dirty="0">
              <a:solidFill>
                <a:srgbClr val="FF0000"/>
              </a:solidFill>
            </a:endParaRPr>
          </a:p>
        </p:txBody>
      </p:sp>
    </p:spTree>
    <p:extLst>
      <p:ext uri="{BB962C8B-B14F-4D97-AF65-F5344CB8AC3E}">
        <p14:creationId xmlns:p14="http://schemas.microsoft.com/office/powerpoint/2010/main" val="237726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DAD7B6-C17B-46A5-89C9-602916A98905}"/>
              </a:ext>
            </a:extLst>
          </p:cNvPr>
          <p:cNvSpPr>
            <a:spLocks noGrp="1"/>
          </p:cNvSpPr>
          <p:nvPr>
            <p:ph type="ctrTitle"/>
          </p:nvPr>
        </p:nvSpPr>
        <p:spPr>
          <a:xfrm>
            <a:off x="265043" y="331305"/>
            <a:ext cx="8559980" cy="1086678"/>
          </a:xfrm>
        </p:spPr>
        <p:txBody>
          <a:bodyPr>
            <a:normAutofit fontScale="90000"/>
          </a:bodyPr>
          <a:lstStyle/>
          <a:p>
            <a:r>
              <a:rPr lang="en-GB" sz="4000" b="1" dirty="0">
                <a:solidFill>
                  <a:srgbClr val="1C307E"/>
                </a:solidFill>
                <a:latin typeface="Verdana" panose="020B0604030504040204" pitchFamily="34" charset="0"/>
                <a:ea typeface="Verdana" panose="020B0604030504040204" pitchFamily="34" charset="0"/>
                <a:cs typeface="Verdana" panose="020B0604030504040204" pitchFamily="34" charset="0"/>
              </a:rPr>
              <a:t>Before you start, here are a few Top Tips for you as a Trainer!</a:t>
            </a:r>
          </a:p>
        </p:txBody>
      </p:sp>
      <p:sp>
        <p:nvSpPr>
          <p:cNvPr id="3" name="Subtitle 2">
            <a:extLst>
              <a:ext uri="{FF2B5EF4-FFF2-40B4-BE49-F238E27FC236}">
                <a16:creationId xmlns:a16="http://schemas.microsoft.com/office/drawing/2014/main" xmlns="" id="{BD63034D-1307-44A8-B8A7-0764D417FC4A}"/>
              </a:ext>
            </a:extLst>
          </p:cNvPr>
          <p:cNvSpPr>
            <a:spLocks noGrp="1"/>
          </p:cNvSpPr>
          <p:nvPr>
            <p:ph type="subTitle" idx="1"/>
          </p:nvPr>
        </p:nvSpPr>
        <p:spPr>
          <a:xfrm>
            <a:off x="265043" y="1616765"/>
            <a:ext cx="8401879" cy="4022035"/>
          </a:xfrm>
        </p:spPr>
        <p:txBody>
          <a:bodyPr>
            <a:normAutofit fontScale="85000" lnSpcReduction="20000"/>
          </a:bodyPr>
          <a:lstStyle/>
          <a:p>
            <a:pPr marL="457200" indent="-457200" algn="just">
              <a:buFont typeface="Arial" panose="020B0604020202020204" pitchFamily="34" charset="0"/>
              <a:buChar char="•"/>
            </a:pPr>
            <a:r>
              <a:rPr lang="en-GB" sz="2400" dirty="0">
                <a:solidFill>
                  <a:schemeClr val="tx1"/>
                </a:solidFill>
                <a:latin typeface="Verdana" panose="020B0604030504040204" pitchFamily="34" charset="0"/>
                <a:ea typeface="Verdana" panose="020B0604030504040204" pitchFamily="34" charset="0"/>
                <a:cs typeface="Verdana" panose="020B0604030504040204" pitchFamily="34" charset="0"/>
              </a:rPr>
              <a:t>Work closely with Lead Covenant Officers / Service Champions</a:t>
            </a:r>
          </a:p>
          <a:p>
            <a:pPr marL="457200" indent="-457200" algn="just">
              <a:buFont typeface="Arial" panose="020B0604020202020204" pitchFamily="34" charset="0"/>
              <a:buChar char="•"/>
            </a:pPr>
            <a:r>
              <a:rPr lang="en-GB" sz="2400" dirty="0">
                <a:solidFill>
                  <a:schemeClr val="tx1"/>
                </a:solidFill>
                <a:latin typeface="Verdana" panose="020B0604030504040204" pitchFamily="34" charset="0"/>
                <a:ea typeface="Verdana" panose="020B0604030504040204" pitchFamily="34" charset="0"/>
                <a:cs typeface="Verdana" panose="020B0604030504040204" pitchFamily="34" charset="0"/>
              </a:rPr>
              <a:t>Develop a personal relationship with Armed Forces Champions and brief them on issues raised</a:t>
            </a:r>
          </a:p>
          <a:p>
            <a:pPr marL="457200" indent="-457200" algn="just">
              <a:buFont typeface="Arial" panose="020B0604020202020204" pitchFamily="34" charset="0"/>
              <a:buChar char="•"/>
            </a:pPr>
            <a:r>
              <a:rPr lang="en-GB" sz="2400" dirty="0">
                <a:solidFill>
                  <a:schemeClr val="tx1"/>
                </a:solidFill>
                <a:latin typeface="Verdana" panose="020B0604030504040204" pitchFamily="34" charset="0"/>
                <a:ea typeface="Verdana" panose="020B0604030504040204" pitchFamily="34" charset="0"/>
                <a:cs typeface="Verdana" panose="020B0604030504040204" pitchFamily="34" charset="0"/>
              </a:rPr>
              <a:t>Share best practice with other Departmental Leads</a:t>
            </a:r>
          </a:p>
          <a:p>
            <a:pPr marL="457200" indent="-457200" algn="just">
              <a:buFont typeface="Arial" panose="020B0604020202020204" pitchFamily="34" charset="0"/>
              <a:buChar char="•"/>
            </a:pPr>
            <a:r>
              <a:rPr lang="en-GB" sz="2400" dirty="0">
                <a:solidFill>
                  <a:schemeClr val="tx1"/>
                </a:solidFill>
                <a:latin typeface="Verdana" panose="020B0604030504040204" pitchFamily="34" charset="0"/>
                <a:ea typeface="Verdana" panose="020B0604030504040204" pitchFamily="34" charset="0"/>
                <a:cs typeface="Verdana" panose="020B0604030504040204" pitchFamily="34" charset="0"/>
              </a:rPr>
              <a:t>Promote ‘App’ and One Stop Signposting Leaflets </a:t>
            </a:r>
          </a:p>
          <a:p>
            <a:pPr marL="457200" indent="-457200" algn="just">
              <a:buFont typeface="Arial" panose="020B0604020202020204" pitchFamily="34" charset="0"/>
              <a:buChar char="•"/>
            </a:pPr>
            <a:r>
              <a:rPr lang="en-GB" sz="2400" dirty="0">
                <a:solidFill>
                  <a:schemeClr val="tx1"/>
                </a:solidFill>
                <a:latin typeface="Verdana" panose="020B0604030504040204" pitchFamily="34" charset="0"/>
                <a:ea typeface="Verdana" panose="020B0604030504040204" pitchFamily="34" charset="0"/>
                <a:cs typeface="Verdana" panose="020B0604030504040204" pitchFamily="34" charset="0"/>
              </a:rPr>
              <a:t>Train up to 20 in any one group / Maintain eye contact</a:t>
            </a:r>
          </a:p>
          <a:p>
            <a:pPr marL="457200" indent="-457200" algn="just">
              <a:buFont typeface="Arial" panose="020B0604020202020204" pitchFamily="34" charset="0"/>
              <a:buChar char="•"/>
            </a:pPr>
            <a:r>
              <a:rPr lang="en-GB" sz="2400" dirty="0">
                <a:solidFill>
                  <a:schemeClr val="tx1"/>
                </a:solidFill>
                <a:latin typeface="Verdana" panose="020B0604030504040204" pitchFamily="34" charset="0"/>
                <a:ea typeface="Verdana" panose="020B0604030504040204" pitchFamily="34" charset="0"/>
                <a:cs typeface="Verdana" panose="020B0604030504040204" pitchFamily="34" charset="0"/>
              </a:rPr>
              <a:t>Keep to time and keep it light with plenty of pauses</a:t>
            </a:r>
          </a:p>
          <a:p>
            <a:pPr marL="457200" indent="-457200" algn="just">
              <a:buFont typeface="Arial" panose="020B0604020202020204" pitchFamily="34" charset="0"/>
              <a:buChar char="•"/>
            </a:pPr>
            <a:r>
              <a:rPr lang="en-GB" sz="2400" dirty="0">
                <a:solidFill>
                  <a:schemeClr val="tx1"/>
                </a:solidFill>
                <a:latin typeface="Verdana" panose="020B0604030504040204" pitchFamily="34" charset="0"/>
                <a:ea typeface="Verdana" panose="020B0604030504040204" pitchFamily="34" charset="0"/>
                <a:cs typeface="Verdana" panose="020B0604030504040204" pitchFamily="34" charset="0"/>
              </a:rPr>
              <a:t>Record names and departments of all attending</a:t>
            </a:r>
          </a:p>
          <a:p>
            <a:pPr marL="457200" indent="-457200" algn="just">
              <a:buFont typeface="Arial" panose="020B0604020202020204" pitchFamily="34" charset="0"/>
              <a:buChar char="•"/>
            </a:pPr>
            <a:r>
              <a:rPr lang="en-GB" sz="2400" dirty="0">
                <a:solidFill>
                  <a:schemeClr val="tx1"/>
                </a:solidFill>
                <a:latin typeface="Verdana" panose="020B0604030504040204" pitchFamily="34" charset="0"/>
                <a:ea typeface="Verdana" panose="020B0604030504040204" pitchFamily="34" charset="0"/>
                <a:cs typeface="Verdana" panose="020B0604030504040204" pitchFamily="34" charset="0"/>
              </a:rPr>
              <a:t>Keep PBA aware of any major issues raised</a:t>
            </a:r>
          </a:p>
          <a:p>
            <a:pPr marL="457200" indent="-457200" algn="just">
              <a:buFont typeface="Arial" panose="020B0604020202020204" pitchFamily="34" charset="0"/>
              <a:buChar char="•"/>
            </a:pPr>
            <a:r>
              <a:rPr lang="en-GB" sz="2400" dirty="0">
                <a:solidFill>
                  <a:schemeClr val="tx1"/>
                </a:solidFill>
                <a:latin typeface="Verdana" panose="020B0604030504040204" pitchFamily="34" charset="0"/>
                <a:ea typeface="Verdana" panose="020B0604030504040204" pitchFamily="34" charset="0"/>
                <a:cs typeface="Verdana" panose="020B0604030504040204" pitchFamily="34" charset="0"/>
              </a:rPr>
              <a:t>Be enthusiastic and energetic in your talk</a:t>
            </a:r>
          </a:p>
          <a:p>
            <a:pPr marL="457200" indent="-457200" algn="just">
              <a:buFont typeface="Arial" panose="020B0604020202020204" pitchFamily="34" charset="0"/>
              <a:buChar char="•"/>
            </a:pPr>
            <a:endParaRPr lang="en-GB" sz="24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just"/>
            <a:r>
              <a:rPr lang="en-GB" sz="2400" dirty="0">
                <a:solidFill>
                  <a:schemeClr val="tx1"/>
                </a:solidFill>
                <a:latin typeface="Verdana" panose="020B0604030504040204" pitchFamily="34" charset="0"/>
                <a:ea typeface="Verdana" panose="020B0604030504040204" pitchFamily="34" charset="0"/>
                <a:cs typeface="Verdana" panose="020B0604030504040204" pitchFamily="34" charset="0"/>
              </a:rPr>
              <a:t>	Good luck, and remember we are here to help!</a:t>
            </a:r>
          </a:p>
          <a:p>
            <a:pPr algn="just"/>
            <a:endPar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endParaRPr lang="en-GB"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descr="PBA master.png">
            <a:extLst>
              <a:ext uri="{FF2B5EF4-FFF2-40B4-BE49-F238E27FC236}">
                <a16:creationId xmlns:a16="http://schemas.microsoft.com/office/drawing/2014/main" xmlns="" id="{E45713E0-8135-4094-8D3B-DCE34A9F21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276" y="5791200"/>
            <a:ext cx="2171637" cy="954681"/>
          </a:xfrm>
          <a:prstGeom prst="rect">
            <a:avLst/>
          </a:prstGeom>
        </p:spPr>
      </p:pic>
    </p:spTree>
    <p:extLst>
      <p:ext uri="{BB962C8B-B14F-4D97-AF65-F5344CB8AC3E}">
        <p14:creationId xmlns:p14="http://schemas.microsoft.com/office/powerpoint/2010/main" val="74172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098"/>
            <a:ext cx="9144000" cy="780838"/>
          </a:xfrm>
        </p:spPr>
        <p:txBody>
          <a:bodyPr>
            <a:normAutofit/>
          </a:bodyPr>
          <a:lstStyle/>
          <a:p>
            <a:r>
              <a:rPr lang="en-GB" sz="4000" b="1" dirty="0">
                <a:solidFill>
                  <a:srgbClr val="1C307E"/>
                </a:solidFill>
                <a:latin typeface="Verdana" panose="020B0604030504040204" pitchFamily="34" charset="0"/>
                <a:ea typeface="Verdana" panose="020B0604030504040204" pitchFamily="34" charset="0"/>
                <a:cs typeface="Verdana" panose="020B0604030504040204" pitchFamily="34" charset="0"/>
              </a:rPr>
              <a:t>Training Log – Front Line Staff</a:t>
            </a:r>
            <a:endParaRPr lang="en-GB" sz="4000"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249382" y="647273"/>
            <a:ext cx="8686800" cy="6210727"/>
          </a:xfrm>
        </p:spPr>
        <p:txBody>
          <a:bodyPr>
            <a:normAutofit/>
          </a:bodyPr>
          <a:lstStyle/>
          <a:p>
            <a:pPr marL="0" indent="0">
              <a:buNone/>
            </a:pPr>
            <a:r>
              <a:rPr lang="en-GB" sz="1200" dirty="0">
                <a:latin typeface="Verdana" panose="020B0604030504040204" pitchFamily="34" charset="0"/>
                <a:ea typeface="Verdana" panose="020B0604030504040204" pitchFamily="34" charset="0"/>
                <a:cs typeface="Verdana" panose="020B0604030504040204" pitchFamily="34" charset="0"/>
              </a:rPr>
              <a:t>As part of the requirements of the Forces Connect SE project, we need to record the number of people who have been trained on the Covenant and report this back to the Ministry of Defence.  Please could you complete your details below, scan the form and email it back to </a:t>
            </a:r>
            <a:r>
              <a:rPr lang="en-GB" sz="1200" dirty="0">
                <a:latin typeface="Verdana" panose="020B0604030504040204" pitchFamily="34" charset="0"/>
                <a:ea typeface="Verdana" panose="020B0604030504040204" pitchFamily="34" charset="0"/>
                <a:cs typeface="Verdana" panose="020B0604030504040204" pitchFamily="34" charset="0"/>
                <a:hlinkClick r:id="rId3"/>
              </a:rPr>
              <a:t>armedforces@surreycc.gov.uk</a:t>
            </a:r>
            <a:r>
              <a:rPr lang="en-GB" sz="1200" dirty="0">
                <a:latin typeface="Verdana" panose="020B0604030504040204" pitchFamily="34" charset="0"/>
                <a:ea typeface="Verdana" panose="020B0604030504040204" pitchFamily="34" charset="0"/>
                <a:cs typeface="Verdana" panose="020B0604030504040204" pitchFamily="34" charset="0"/>
              </a:rPr>
              <a:t> </a:t>
            </a:r>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3386340710"/>
              </p:ext>
            </p:extLst>
          </p:nvPr>
        </p:nvGraphicFramePr>
        <p:xfrm>
          <a:off x="324870" y="1351052"/>
          <a:ext cx="3657604" cy="5486400"/>
        </p:xfrm>
        <a:graphic>
          <a:graphicData uri="http://schemas.openxmlformats.org/drawingml/2006/table">
            <a:tbl>
              <a:tblPr firstRow="1" bandRow="1">
                <a:tableStyleId>{5C22544A-7EE6-4342-B048-85BDC9FD1C3A}</a:tableStyleId>
              </a:tblPr>
              <a:tblGrid>
                <a:gridCol w="1828802">
                  <a:extLst>
                    <a:ext uri="{9D8B030D-6E8A-4147-A177-3AD203B41FA5}">
                      <a16:colId xmlns:a16="http://schemas.microsoft.com/office/drawing/2014/main" xmlns="" val="20000"/>
                    </a:ext>
                  </a:extLst>
                </a:gridCol>
                <a:gridCol w="1828802">
                  <a:extLst>
                    <a:ext uri="{9D8B030D-6E8A-4147-A177-3AD203B41FA5}">
                      <a16:colId xmlns:a16="http://schemas.microsoft.com/office/drawing/2014/main" xmlns="" val="20001"/>
                    </a:ext>
                  </a:extLst>
                </a:gridCol>
              </a:tblGrid>
              <a:tr h="342472">
                <a:tc>
                  <a:txBody>
                    <a:bodyPr/>
                    <a:lstStyle/>
                    <a:p>
                      <a:r>
                        <a:rPr lang="en-GB" dirty="0" smtClean="0"/>
                        <a:t>Name</a:t>
                      </a:r>
                      <a:endParaRPr lang="en-GB" dirty="0"/>
                    </a:p>
                  </a:txBody>
                  <a:tcPr/>
                </a:tc>
                <a:tc>
                  <a:txBody>
                    <a:bodyPr/>
                    <a:lstStyle/>
                    <a:p>
                      <a:r>
                        <a:rPr lang="en-GB" dirty="0"/>
                        <a:t>Job </a:t>
                      </a:r>
                      <a:r>
                        <a:rPr lang="en-GB" dirty="0" smtClean="0"/>
                        <a:t>Role/ </a:t>
                      </a:r>
                      <a:r>
                        <a:rPr lang="en-GB" dirty="0" err="1" smtClean="0"/>
                        <a:t>Dept</a:t>
                      </a:r>
                      <a:endParaRPr lang="en-GB" dirty="0"/>
                    </a:p>
                  </a:txBody>
                  <a:tcPr/>
                </a:tc>
                <a:extLst>
                  <a:ext uri="{0D108BD9-81ED-4DB2-BD59-A6C34878D82A}">
                    <a16:rowId xmlns:a16="http://schemas.microsoft.com/office/drawing/2014/main" xmlns="" val="10000"/>
                  </a:ext>
                </a:extLst>
              </a:tr>
              <a:tr h="342472">
                <a:tc>
                  <a:txBody>
                    <a:bodyPr/>
                    <a:lstStyle/>
                    <a:p>
                      <a:endParaRPr lang="en-GB"/>
                    </a:p>
                  </a:txBody>
                  <a:tcPr/>
                </a:tc>
                <a:tc>
                  <a:txBody>
                    <a:bodyPr/>
                    <a:lstStyle/>
                    <a:p>
                      <a:endParaRPr lang="en-GB"/>
                    </a:p>
                  </a:txBody>
                  <a:tcPr/>
                </a:tc>
                <a:extLst>
                  <a:ext uri="{0D108BD9-81ED-4DB2-BD59-A6C34878D82A}">
                    <a16:rowId xmlns:a16="http://schemas.microsoft.com/office/drawing/2014/main" xmlns="" val="10001"/>
                  </a:ext>
                </a:extLst>
              </a:tr>
              <a:tr h="342472">
                <a:tc>
                  <a:txBody>
                    <a:bodyPr/>
                    <a:lstStyle/>
                    <a:p>
                      <a:endParaRPr lang="en-GB"/>
                    </a:p>
                  </a:txBody>
                  <a:tcPr/>
                </a:tc>
                <a:tc>
                  <a:txBody>
                    <a:bodyPr/>
                    <a:lstStyle/>
                    <a:p>
                      <a:endParaRPr lang="en-GB"/>
                    </a:p>
                  </a:txBody>
                  <a:tcPr/>
                </a:tc>
                <a:extLst>
                  <a:ext uri="{0D108BD9-81ED-4DB2-BD59-A6C34878D82A}">
                    <a16:rowId xmlns:a16="http://schemas.microsoft.com/office/drawing/2014/main" xmlns="" val="10002"/>
                  </a:ext>
                </a:extLst>
              </a:tr>
              <a:tr h="342472">
                <a:tc>
                  <a:txBody>
                    <a:bodyPr/>
                    <a:lstStyle/>
                    <a:p>
                      <a:endParaRPr lang="en-GB"/>
                    </a:p>
                  </a:txBody>
                  <a:tcPr/>
                </a:tc>
                <a:tc>
                  <a:txBody>
                    <a:bodyPr/>
                    <a:lstStyle/>
                    <a:p>
                      <a:endParaRPr lang="en-GB"/>
                    </a:p>
                  </a:txBody>
                  <a:tcPr/>
                </a:tc>
                <a:extLst>
                  <a:ext uri="{0D108BD9-81ED-4DB2-BD59-A6C34878D82A}">
                    <a16:rowId xmlns:a16="http://schemas.microsoft.com/office/drawing/2014/main" xmlns="" val="10003"/>
                  </a:ext>
                </a:extLst>
              </a:tr>
              <a:tr h="342472">
                <a:tc>
                  <a:txBody>
                    <a:bodyPr/>
                    <a:lstStyle/>
                    <a:p>
                      <a:endParaRPr lang="en-GB"/>
                    </a:p>
                  </a:txBody>
                  <a:tcPr/>
                </a:tc>
                <a:tc>
                  <a:txBody>
                    <a:bodyPr/>
                    <a:lstStyle/>
                    <a:p>
                      <a:endParaRPr lang="en-GB"/>
                    </a:p>
                  </a:txBody>
                  <a:tcPr/>
                </a:tc>
                <a:extLst>
                  <a:ext uri="{0D108BD9-81ED-4DB2-BD59-A6C34878D82A}">
                    <a16:rowId xmlns:a16="http://schemas.microsoft.com/office/drawing/2014/main" xmlns="" val="10004"/>
                  </a:ext>
                </a:extLst>
              </a:tr>
              <a:tr h="342472">
                <a:tc>
                  <a:txBody>
                    <a:bodyPr/>
                    <a:lstStyle/>
                    <a:p>
                      <a:endParaRPr lang="en-GB"/>
                    </a:p>
                  </a:txBody>
                  <a:tcPr/>
                </a:tc>
                <a:tc>
                  <a:txBody>
                    <a:bodyPr/>
                    <a:lstStyle/>
                    <a:p>
                      <a:endParaRPr lang="en-GB"/>
                    </a:p>
                  </a:txBody>
                  <a:tcPr/>
                </a:tc>
                <a:extLst>
                  <a:ext uri="{0D108BD9-81ED-4DB2-BD59-A6C34878D82A}">
                    <a16:rowId xmlns:a16="http://schemas.microsoft.com/office/drawing/2014/main" xmlns="" val="10005"/>
                  </a:ext>
                </a:extLst>
              </a:tr>
              <a:tr h="342472">
                <a:tc>
                  <a:txBody>
                    <a:bodyPr/>
                    <a:lstStyle/>
                    <a:p>
                      <a:endParaRPr lang="en-GB"/>
                    </a:p>
                  </a:txBody>
                  <a:tcPr/>
                </a:tc>
                <a:tc>
                  <a:txBody>
                    <a:bodyPr/>
                    <a:lstStyle/>
                    <a:p>
                      <a:endParaRPr lang="en-GB"/>
                    </a:p>
                  </a:txBody>
                  <a:tcPr/>
                </a:tc>
                <a:extLst>
                  <a:ext uri="{0D108BD9-81ED-4DB2-BD59-A6C34878D82A}">
                    <a16:rowId xmlns:a16="http://schemas.microsoft.com/office/drawing/2014/main" xmlns="" val="10006"/>
                  </a:ext>
                </a:extLst>
              </a:tr>
              <a:tr h="342472">
                <a:tc>
                  <a:txBody>
                    <a:bodyPr/>
                    <a:lstStyle/>
                    <a:p>
                      <a:endParaRPr lang="en-GB"/>
                    </a:p>
                  </a:txBody>
                  <a:tcPr/>
                </a:tc>
                <a:tc>
                  <a:txBody>
                    <a:bodyPr/>
                    <a:lstStyle/>
                    <a:p>
                      <a:endParaRPr lang="en-GB"/>
                    </a:p>
                  </a:txBody>
                  <a:tcPr/>
                </a:tc>
                <a:extLst>
                  <a:ext uri="{0D108BD9-81ED-4DB2-BD59-A6C34878D82A}">
                    <a16:rowId xmlns:a16="http://schemas.microsoft.com/office/drawing/2014/main" xmlns="" val="10007"/>
                  </a:ext>
                </a:extLst>
              </a:tr>
              <a:tr h="342472">
                <a:tc>
                  <a:txBody>
                    <a:bodyPr/>
                    <a:lstStyle/>
                    <a:p>
                      <a:endParaRPr lang="en-GB"/>
                    </a:p>
                  </a:txBody>
                  <a:tcPr/>
                </a:tc>
                <a:tc>
                  <a:txBody>
                    <a:bodyPr/>
                    <a:lstStyle/>
                    <a:p>
                      <a:endParaRPr lang="en-GB"/>
                    </a:p>
                  </a:txBody>
                  <a:tcPr/>
                </a:tc>
                <a:extLst>
                  <a:ext uri="{0D108BD9-81ED-4DB2-BD59-A6C34878D82A}">
                    <a16:rowId xmlns:a16="http://schemas.microsoft.com/office/drawing/2014/main" xmlns="" val="10008"/>
                  </a:ext>
                </a:extLst>
              </a:tr>
              <a:tr h="342472">
                <a:tc>
                  <a:txBody>
                    <a:bodyPr/>
                    <a:lstStyle/>
                    <a:p>
                      <a:endParaRPr lang="en-GB"/>
                    </a:p>
                  </a:txBody>
                  <a:tcPr/>
                </a:tc>
                <a:tc>
                  <a:txBody>
                    <a:bodyPr/>
                    <a:lstStyle/>
                    <a:p>
                      <a:endParaRPr lang="en-GB"/>
                    </a:p>
                  </a:txBody>
                  <a:tcPr/>
                </a:tc>
                <a:extLst>
                  <a:ext uri="{0D108BD9-81ED-4DB2-BD59-A6C34878D82A}">
                    <a16:rowId xmlns:a16="http://schemas.microsoft.com/office/drawing/2014/main" xmlns="" val="10009"/>
                  </a:ext>
                </a:extLst>
              </a:tr>
              <a:tr h="342472">
                <a:tc>
                  <a:txBody>
                    <a:bodyPr/>
                    <a:lstStyle/>
                    <a:p>
                      <a:endParaRPr lang="en-GB"/>
                    </a:p>
                  </a:txBody>
                  <a:tcPr/>
                </a:tc>
                <a:tc>
                  <a:txBody>
                    <a:bodyPr/>
                    <a:lstStyle/>
                    <a:p>
                      <a:endParaRPr lang="en-GB"/>
                    </a:p>
                  </a:txBody>
                  <a:tcPr/>
                </a:tc>
                <a:extLst>
                  <a:ext uri="{0D108BD9-81ED-4DB2-BD59-A6C34878D82A}">
                    <a16:rowId xmlns:a16="http://schemas.microsoft.com/office/drawing/2014/main" xmlns="" val="10010"/>
                  </a:ext>
                </a:extLst>
              </a:tr>
              <a:tr h="138492">
                <a:tc>
                  <a:txBody>
                    <a:bodyPr/>
                    <a:lstStyle/>
                    <a:p>
                      <a:endParaRPr lang="en-GB"/>
                    </a:p>
                  </a:txBody>
                  <a:tcPr/>
                </a:tc>
                <a:tc>
                  <a:txBody>
                    <a:bodyPr/>
                    <a:lstStyle/>
                    <a:p>
                      <a:endParaRPr lang="en-GB"/>
                    </a:p>
                  </a:txBody>
                  <a:tcPr/>
                </a:tc>
                <a:extLst>
                  <a:ext uri="{0D108BD9-81ED-4DB2-BD59-A6C34878D82A}">
                    <a16:rowId xmlns:a16="http://schemas.microsoft.com/office/drawing/2014/main" xmlns="" val="10011"/>
                  </a:ext>
                </a:extLst>
              </a:tr>
              <a:tr h="342472">
                <a:tc>
                  <a:txBody>
                    <a:bodyPr/>
                    <a:lstStyle/>
                    <a:p>
                      <a:endParaRPr lang="en-GB"/>
                    </a:p>
                  </a:txBody>
                  <a:tcPr/>
                </a:tc>
                <a:tc>
                  <a:txBody>
                    <a:bodyPr/>
                    <a:lstStyle/>
                    <a:p>
                      <a:endParaRPr lang="en-GB"/>
                    </a:p>
                  </a:txBody>
                  <a:tcPr/>
                </a:tc>
                <a:extLst>
                  <a:ext uri="{0D108BD9-81ED-4DB2-BD59-A6C34878D82A}">
                    <a16:rowId xmlns:a16="http://schemas.microsoft.com/office/drawing/2014/main" xmlns="" val="10012"/>
                  </a:ext>
                </a:extLst>
              </a:tr>
              <a:tr h="342472">
                <a:tc>
                  <a:txBody>
                    <a:bodyPr/>
                    <a:lstStyle/>
                    <a:p>
                      <a:endParaRPr lang="en-GB"/>
                    </a:p>
                  </a:txBody>
                  <a:tcPr/>
                </a:tc>
                <a:tc>
                  <a:txBody>
                    <a:bodyPr/>
                    <a:lstStyle/>
                    <a:p>
                      <a:endParaRPr lang="en-GB"/>
                    </a:p>
                  </a:txBody>
                  <a:tcPr/>
                </a:tc>
                <a:extLst>
                  <a:ext uri="{0D108BD9-81ED-4DB2-BD59-A6C34878D82A}">
                    <a16:rowId xmlns:a16="http://schemas.microsoft.com/office/drawing/2014/main" xmlns="" val="10013"/>
                  </a:ext>
                </a:extLst>
              </a:tr>
              <a:tr h="342472">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1001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490147449"/>
              </p:ext>
            </p:extLst>
          </p:nvPr>
        </p:nvGraphicFramePr>
        <p:xfrm>
          <a:off x="4702755" y="1351052"/>
          <a:ext cx="3513146" cy="3677290"/>
        </p:xfrm>
        <a:graphic>
          <a:graphicData uri="http://schemas.openxmlformats.org/drawingml/2006/table">
            <a:tbl>
              <a:tblPr firstRow="1" bandRow="1">
                <a:tableStyleId>{5C22544A-7EE6-4342-B048-85BDC9FD1C3A}</a:tableStyleId>
              </a:tblPr>
              <a:tblGrid>
                <a:gridCol w="1756573">
                  <a:extLst>
                    <a:ext uri="{9D8B030D-6E8A-4147-A177-3AD203B41FA5}">
                      <a16:colId xmlns:a16="http://schemas.microsoft.com/office/drawing/2014/main" xmlns="" val="20000"/>
                    </a:ext>
                  </a:extLst>
                </a:gridCol>
                <a:gridCol w="1756573">
                  <a:extLst>
                    <a:ext uri="{9D8B030D-6E8A-4147-A177-3AD203B41FA5}">
                      <a16:colId xmlns:a16="http://schemas.microsoft.com/office/drawing/2014/main" xmlns="" val="20001"/>
                    </a:ext>
                  </a:extLst>
                </a:gridCol>
              </a:tblGrid>
              <a:tr h="36772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Name</a:t>
                      </a:r>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Job </a:t>
                      </a:r>
                      <a:r>
                        <a:rPr lang="en-GB" dirty="0" smtClean="0"/>
                        <a:t>Role/ </a:t>
                      </a:r>
                      <a:r>
                        <a:rPr lang="en-GB" dirty="0" err="1" smtClean="0"/>
                        <a:t>Dept</a:t>
                      </a:r>
                      <a:endParaRPr lang="en-GB" dirty="0"/>
                    </a:p>
                  </a:txBody>
                  <a:tcPr/>
                </a:tc>
                <a:extLst>
                  <a:ext uri="{0D108BD9-81ED-4DB2-BD59-A6C34878D82A}">
                    <a16:rowId xmlns:a16="http://schemas.microsoft.com/office/drawing/2014/main" xmlns="" val="10000"/>
                  </a:ext>
                </a:extLst>
              </a:tr>
              <a:tr h="367729">
                <a:tc>
                  <a:txBody>
                    <a:bodyPr/>
                    <a:lstStyle/>
                    <a:p>
                      <a:endParaRPr lang="en-GB" dirty="0"/>
                    </a:p>
                  </a:txBody>
                  <a:tcPr/>
                </a:tc>
                <a:tc>
                  <a:txBody>
                    <a:bodyPr/>
                    <a:lstStyle/>
                    <a:p>
                      <a:endParaRPr lang="en-GB"/>
                    </a:p>
                  </a:txBody>
                  <a:tcPr/>
                </a:tc>
                <a:extLst>
                  <a:ext uri="{0D108BD9-81ED-4DB2-BD59-A6C34878D82A}">
                    <a16:rowId xmlns:a16="http://schemas.microsoft.com/office/drawing/2014/main" xmlns="" val="10001"/>
                  </a:ext>
                </a:extLst>
              </a:tr>
              <a:tr h="367729">
                <a:tc>
                  <a:txBody>
                    <a:bodyPr/>
                    <a:lstStyle/>
                    <a:p>
                      <a:endParaRPr lang="en-GB"/>
                    </a:p>
                  </a:txBody>
                  <a:tcPr/>
                </a:tc>
                <a:tc>
                  <a:txBody>
                    <a:bodyPr/>
                    <a:lstStyle/>
                    <a:p>
                      <a:endParaRPr lang="en-GB"/>
                    </a:p>
                  </a:txBody>
                  <a:tcPr/>
                </a:tc>
                <a:extLst>
                  <a:ext uri="{0D108BD9-81ED-4DB2-BD59-A6C34878D82A}">
                    <a16:rowId xmlns:a16="http://schemas.microsoft.com/office/drawing/2014/main" xmlns="" val="10002"/>
                  </a:ext>
                </a:extLst>
              </a:tr>
              <a:tr h="367729">
                <a:tc>
                  <a:txBody>
                    <a:bodyPr/>
                    <a:lstStyle/>
                    <a:p>
                      <a:endParaRPr lang="en-GB"/>
                    </a:p>
                  </a:txBody>
                  <a:tcPr/>
                </a:tc>
                <a:tc>
                  <a:txBody>
                    <a:bodyPr/>
                    <a:lstStyle/>
                    <a:p>
                      <a:endParaRPr lang="en-GB"/>
                    </a:p>
                  </a:txBody>
                  <a:tcPr/>
                </a:tc>
                <a:extLst>
                  <a:ext uri="{0D108BD9-81ED-4DB2-BD59-A6C34878D82A}">
                    <a16:rowId xmlns:a16="http://schemas.microsoft.com/office/drawing/2014/main" xmlns="" val="10003"/>
                  </a:ext>
                </a:extLst>
              </a:tr>
              <a:tr h="367729">
                <a:tc>
                  <a:txBody>
                    <a:bodyPr/>
                    <a:lstStyle/>
                    <a:p>
                      <a:endParaRPr lang="en-GB"/>
                    </a:p>
                  </a:txBody>
                  <a:tcPr/>
                </a:tc>
                <a:tc>
                  <a:txBody>
                    <a:bodyPr/>
                    <a:lstStyle/>
                    <a:p>
                      <a:endParaRPr lang="en-GB"/>
                    </a:p>
                  </a:txBody>
                  <a:tcPr/>
                </a:tc>
                <a:extLst>
                  <a:ext uri="{0D108BD9-81ED-4DB2-BD59-A6C34878D82A}">
                    <a16:rowId xmlns:a16="http://schemas.microsoft.com/office/drawing/2014/main" xmlns="" val="10004"/>
                  </a:ext>
                </a:extLst>
              </a:tr>
              <a:tr h="367729">
                <a:tc>
                  <a:txBody>
                    <a:bodyPr/>
                    <a:lstStyle/>
                    <a:p>
                      <a:endParaRPr lang="en-GB"/>
                    </a:p>
                  </a:txBody>
                  <a:tcPr/>
                </a:tc>
                <a:tc>
                  <a:txBody>
                    <a:bodyPr/>
                    <a:lstStyle/>
                    <a:p>
                      <a:endParaRPr lang="en-GB"/>
                    </a:p>
                  </a:txBody>
                  <a:tcPr/>
                </a:tc>
                <a:extLst>
                  <a:ext uri="{0D108BD9-81ED-4DB2-BD59-A6C34878D82A}">
                    <a16:rowId xmlns:a16="http://schemas.microsoft.com/office/drawing/2014/main" xmlns="" val="10005"/>
                  </a:ext>
                </a:extLst>
              </a:tr>
              <a:tr h="367729">
                <a:tc>
                  <a:txBody>
                    <a:bodyPr/>
                    <a:lstStyle/>
                    <a:p>
                      <a:endParaRPr lang="en-GB"/>
                    </a:p>
                  </a:txBody>
                  <a:tcPr/>
                </a:tc>
                <a:tc>
                  <a:txBody>
                    <a:bodyPr/>
                    <a:lstStyle/>
                    <a:p>
                      <a:endParaRPr lang="en-GB"/>
                    </a:p>
                  </a:txBody>
                  <a:tcPr/>
                </a:tc>
                <a:extLst>
                  <a:ext uri="{0D108BD9-81ED-4DB2-BD59-A6C34878D82A}">
                    <a16:rowId xmlns:a16="http://schemas.microsoft.com/office/drawing/2014/main" xmlns="" val="10006"/>
                  </a:ext>
                </a:extLst>
              </a:tr>
              <a:tr h="367729">
                <a:tc>
                  <a:txBody>
                    <a:bodyPr/>
                    <a:lstStyle/>
                    <a:p>
                      <a:endParaRPr lang="en-GB"/>
                    </a:p>
                  </a:txBody>
                  <a:tcPr/>
                </a:tc>
                <a:tc>
                  <a:txBody>
                    <a:bodyPr/>
                    <a:lstStyle/>
                    <a:p>
                      <a:endParaRPr lang="en-GB"/>
                    </a:p>
                  </a:txBody>
                  <a:tcPr/>
                </a:tc>
                <a:extLst>
                  <a:ext uri="{0D108BD9-81ED-4DB2-BD59-A6C34878D82A}">
                    <a16:rowId xmlns:a16="http://schemas.microsoft.com/office/drawing/2014/main" xmlns="" val="10007"/>
                  </a:ext>
                </a:extLst>
              </a:tr>
              <a:tr h="367729">
                <a:tc>
                  <a:txBody>
                    <a:bodyPr/>
                    <a:lstStyle/>
                    <a:p>
                      <a:endParaRPr lang="en-GB"/>
                    </a:p>
                  </a:txBody>
                  <a:tcPr/>
                </a:tc>
                <a:tc>
                  <a:txBody>
                    <a:bodyPr/>
                    <a:lstStyle/>
                    <a:p>
                      <a:endParaRPr lang="en-GB"/>
                    </a:p>
                  </a:txBody>
                  <a:tcPr/>
                </a:tc>
                <a:extLst>
                  <a:ext uri="{0D108BD9-81ED-4DB2-BD59-A6C34878D82A}">
                    <a16:rowId xmlns:a16="http://schemas.microsoft.com/office/drawing/2014/main" xmlns="" val="10008"/>
                  </a:ext>
                </a:extLst>
              </a:tr>
              <a:tr h="367729">
                <a:tc>
                  <a:txBody>
                    <a:bodyPr/>
                    <a:lstStyle/>
                    <a:p>
                      <a:endParaRPr lang="en-GB"/>
                    </a:p>
                  </a:txBody>
                  <a:tcPr/>
                </a:tc>
                <a:tc>
                  <a:txBody>
                    <a:bodyPr/>
                    <a:lstStyle/>
                    <a:p>
                      <a:endParaRPr lang="en-GB" dirty="0"/>
                    </a:p>
                  </a:txBody>
                  <a:tcPr/>
                </a:tc>
                <a:extLst>
                  <a:ext uri="{0D108BD9-81ED-4DB2-BD59-A6C34878D82A}">
                    <a16:rowId xmlns:a16="http://schemas.microsoft.com/office/drawing/2014/main" xmlns="" val="10009"/>
                  </a:ext>
                </a:extLst>
              </a:tr>
            </a:tbl>
          </a:graphicData>
        </a:graphic>
      </p:graphicFrame>
      <p:sp>
        <p:nvSpPr>
          <p:cNvPr id="9" name="TextBox 8"/>
          <p:cNvSpPr txBox="1"/>
          <p:nvPr/>
        </p:nvSpPr>
        <p:spPr>
          <a:xfrm>
            <a:off x="4058196" y="6468120"/>
            <a:ext cx="3812042" cy="369332"/>
          </a:xfrm>
          <a:prstGeom prst="rect">
            <a:avLst/>
          </a:prstGeom>
          <a:noFill/>
        </p:spPr>
        <p:txBody>
          <a:bodyPr wrap="square" rtlCol="0">
            <a:spAutoFit/>
          </a:bodyPr>
          <a:lstStyle/>
          <a:p>
            <a:r>
              <a:rPr lang="en-GB" dirty="0">
                <a:latin typeface="Verdana" panose="020B0604030504040204" pitchFamily="34" charset="0"/>
                <a:ea typeface="Verdana" panose="020B0604030504040204" pitchFamily="34" charset="0"/>
                <a:cs typeface="Verdana" panose="020B0604030504040204" pitchFamily="34" charset="0"/>
                <a:hlinkClick r:id="rId3"/>
              </a:rPr>
              <a:t>armedforces@surreycc.gov.uk</a:t>
            </a:r>
            <a:r>
              <a:rPr lang="en-GB" dirty="0">
                <a:latin typeface="Verdana" panose="020B0604030504040204" pitchFamily="34" charset="0"/>
                <a:ea typeface="Verdana" panose="020B0604030504040204" pitchFamily="34" charset="0"/>
                <a:cs typeface="Verdana" panose="020B0604030504040204" pitchFamily="34" charset="0"/>
              </a:rPr>
              <a:t> </a:t>
            </a:r>
          </a:p>
        </p:txBody>
      </p:sp>
      <p:sp>
        <p:nvSpPr>
          <p:cNvPr id="10" name="TextBox 9"/>
          <p:cNvSpPr txBox="1"/>
          <p:nvPr/>
        </p:nvSpPr>
        <p:spPr>
          <a:xfrm>
            <a:off x="4058196" y="5067737"/>
            <a:ext cx="2832934" cy="1508105"/>
          </a:xfrm>
          <a:prstGeom prst="rect">
            <a:avLst/>
          </a:prstGeom>
          <a:noFill/>
        </p:spPr>
        <p:txBody>
          <a:bodyPr wrap="square" rtlCol="0">
            <a:spAutoFit/>
          </a:bodyPr>
          <a:lstStyle/>
          <a:p>
            <a:r>
              <a:rPr lang="en-GB" dirty="0">
                <a:latin typeface="Verdana" panose="020B0604030504040204" pitchFamily="34" charset="0"/>
                <a:ea typeface="Verdana" panose="020B0604030504040204" pitchFamily="34" charset="0"/>
                <a:cs typeface="Verdana" panose="020B0604030504040204" pitchFamily="34" charset="0"/>
              </a:rPr>
              <a:t>Training delivered by:</a:t>
            </a:r>
          </a:p>
          <a:p>
            <a:r>
              <a:rPr lang="en-GB" sz="800" dirty="0">
                <a:latin typeface="Verdana" panose="020B0604030504040204" pitchFamily="34" charset="0"/>
                <a:ea typeface="Verdana" panose="020B0604030504040204" pitchFamily="34" charset="0"/>
                <a:cs typeface="Verdana" panose="020B0604030504040204" pitchFamily="34" charset="0"/>
              </a:rPr>
              <a:t> </a:t>
            </a:r>
            <a:endParaRPr lang="en-GB" dirty="0">
              <a:latin typeface="Verdana" panose="020B0604030504040204" pitchFamily="34" charset="0"/>
              <a:ea typeface="Verdana" panose="020B0604030504040204" pitchFamily="34" charset="0"/>
              <a:cs typeface="Verdana" panose="020B0604030504040204" pitchFamily="34" charset="0"/>
            </a:endParaRPr>
          </a:p>
          <a:p>
            <a:r>
              <a:rPr lang="en-GB" dirty="0">
                <a:latin typeface="Verdana" panose="020B0604030504040204" pitchFamily="34" charset="0"/>
                <a:ea typeface="Verdana" panose="020B0604030504040204" pitchFamily="34" charset="0"/>
                <a:cs typeface="Verdana" panose="020B0604030504040204" pitchFamily="34" charset="0"/>
              </a:rPr>
              <a:t>________________</a:t>
            </a:r>
          </a:p>
          <a:p>
            <a:endParaRPr lang="en-GB" sz="1600" dirty="0">
              <a:latin typeface="Verdana" panose="020B0604030504040204" pitchFamily="34" charset="0"/>
              <a:ea typeface="Verdana" panose="020B0604030504040204" pitchFamily="34" charset="0"/>
              <a:cs typeface="Verdana" panose="020B0604030504040204" pitchFamily="34" charset="0"/>
            </a:endParaRPr>
          </a:p>
          <a:p>
            <a:r>
              <a:rPr lang="en-GB" sz="1600" dirty="0">
                <a:latin typeface="Verdana" panose="020B0604030504040204" pitchFamily="34" charset="0"/>
                <a:ea typeface="Verdana" panose="020B0604030504040204" pitchFamily="34" charset="0"/>
                <a:cs typeface="Verdana" panose="020B0604030504040204" pitchFamily="34" charset="0"/>
              </a:rPr>
              <a:t>Please scan and email</a:t>
            </a:r>
          </a:p>
          <a:p>
            <a:r>
              <a:rPr lang="en-GB" sz="1600" dirty="0">
                <a:latin typeface="Verdana" panose="020B0604030504040204" pitchFamily="34" charset="0"/>
                <a:ea typeface="Verdana" panose="020B0604030504040204" pitchFamily="34" charset="0"/>
                <a:cs typeface="Verdana" panose="020B0604030504040204" pitchFamily="34" charset="0"/>
              </a:rPr>
              <a:t>to:</a:t>
            </a:r>
          </a:p>
        </p:txBody>
      </p:sp>
    </p:spTree>
    <p:extLst>
      <p:ext uri="{BB962C8B-B14F-4D97-AF65-F5344CB8AC3E}">
        <p14:creationId xmlns:p14="http://schemas.microsoft.com/office/powerpoint/2010/main" val="312460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1C5C84-900B-45EF-A4C3-EEF1C8D87ECD}"/>
              </a:ext>
            </a:extLst>
          </p:cNvPr>
          <p:cNvSpPr txBox="1">
            <a:spLocks/>
          </p:cNvSpPr>
          <p:nvPr/>
        </p:nvSpPr>
        <p:spPr>
          <a:xfrm>
            <a:off x="-26326" y="1305149"/>
            <a:ext cx="9144000" cy="45719"/>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b="1" dirty="0">
                <a:solidFill>
                  <a:srgbClr val="1C307E"/>
                </a:solidFill>
                <a:latin typeface="Verdana" panose="020B0604030504040204" pitchFamily="34" charset="0"/>
                <a:ea typeface="Verdana" panose="020B0604030504040204" pitchFamily="34" charset="0"/>
                <a:cs typeface="Verdana" panose="020B0604030504040204" pitchFamily="34" charset="0"/>
              </a:rPr>
              <a:t>Customer Facing Staff Training</a:t>
            </a:r>
          </a:p>
          <a:p>
            <a:endParaRPr lang="en-US" sz="2000" b="1" dirty="0">
              <a:solidFill>
                <a:srgbClr val="1C307E"/>
              </a:solidFill>
              <a:latin typeface="Verdana" panose="020B0604030504040204" pitchFamily="34" charset="0"/>
              <a:ea typeface="Verdana" panose="020B0604030504040204" pitchFamily="34" charset="0"/>
              <a:cs typeface="Verdana" panose="020B0604030504040204" pitchFamily="34" charset="0"/>
            </a:endParaRPr>
          </a:p>
          <a:p>
            <a:r>
              <a:rPr lang="en-US" sz="3600" dirty="0">
                <a:solidFill>
                  <a:srgbClr val="1C307E"/>
                </a:solidFill>
                <a:latin typeface="Verdana" panose="020B0604030504040204" pitchFamily="34" charset="0"/>
                <a:ea typeface="Verdana" panose="020B0604030504040204" pitchFamily="34" charset="0"/>
                <a:cs typeface="Verdana" panose="020B0604030504040204" pitchFamily="34" charset="0"/>
              </a:rPr>
              <a:t>Delivered by</a:t>
            </a:r>
          </a:p>
          <a:p>
            <a:endParaRPr lang="en-US" sz="1800" dirty="0">
              <a:solidFill>
                <a:srgbClr val="1C307E"/>
              </a:solidFill>
              <a:latin typeface="Verdana" panose="020B0604030504040204" pitchFamily="34" charset="0"/>
              <a:ea typeface="Verdana" panose="020B0604030504040204" pitchFamily="34" charset="0"/>
              <a:cs typeface="Verdana" panose="020B0604030504040204" pitchFamily="34" charset="0"/>
            </a:endParaRPr>
          </a:p>
          <a:p>
            <a:r>
              <a:rPr lang="en-US" sz="3600" b="1" dirty="0">
                <a:solidFill>
                  <a:srgbClr val="1C307E"/>
                </a:solidFill>
                <a:latin typeface="Verdana" panose="020B0604030504040204" pitchFamily="34" charset="0"/>
                <a:ea typeface="Verdana" panose="020B0604030504040204" pitchFamily="34" charset="0"/>
                <a:cs typeface="Verdana" panose="020B0604030504040204" pitchFamily="34" charset="0"/>
              </a:rPr>
              <a:t>Canon Peter BRUINVELS</a:t>
            </a:r>
          </a:p>
          <a:p>
            <a:r>
              <a:rPr lang="en-US" sz="3600" b="1" dirty="0">
                <a:solidFill>
                  <a:srgbClr val="1C307E"/>
                </a:solidFill>
                <a:latin typeface="Verdana" panose="020B0604030504040204" pitchFamily="34" charset="0"/>
                <a:ea typeface="Verdana" panose="020B0604030504040204" pitchFamily="34" charset="0"/>
                <a:cs typeface="Verdana" panose="020B0604030504040204" pitchFamily="34" charset="0"/>
              </a:rPr>
              <a:t>PETERBRUINVELS ASSOCIATES</a:t>
            </a:r>
          </a:p>
        </p:txBody>
      </p:sp>
      <p:pic>
        <p:nvPicPr>
          <p:cNvPr id="5" name="Picture 4" descr="PBA master.png">
            <a:extLst>
              <a:ext uri="{FF2B5EF4-FFF2-40B4-BE49-F238E27FC236}">
                <a16:creationId xmlns:a16="http://schemas.microsoft.com/office/drawing/2014/main" xmlns="" id="{5B1B88BB-B85C-466D-A21F-DD8DF1C96D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276" y="5791200"/>
            <a:ext cx="2171637" cy="954681"/>
          </a:xfrm>
          <a:prstGeom prst="rect">
            <a:avLst/>
          </a:prstGeom>
        </p:spPr>
      </p:pic>
      <p:pic>
        <p:nvPicPr>
          <p:cNvPr id="6" name="Picture 5">
            <a:extLst>
              <a:ext uri="{FF2B5EF4-FFF2-40B4-BE49-F238E27FC236}">
                <a16:creationId xmlns:a16="http://schemas.microsoft.com/office/drawing/2014/main" xmlns="" id="{DC7D3580-F21F-4CC0-B977-377F0E1C1B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2291" y="5829417"/>
            <a:ext cx="984306" cy="916464"/>
          </a:xfrm>
          <a:prstGeom prst="rect">
            <a:avLst/>
          </a:prstGeom>
        </p:spPr>
      </p:pic>
      <p:sp>
        <p:nvSpPr>
          <p:cNvPr id="7" name="TextBox 6"/>
          <p:cNvSpPr txBox="1"/>
          <p:nvPr/>
        </p:nvSpPr>
        <p:spPr>
          <a:xfrm>
            <a:off x="4937882" y="5189967"/>
            <a:ext cx="1545021" cy="1569660"/>
          </a:xfrm>
          <a:prstGeom prst="rect">
            <a:avLst/>
          </a:prstGeom>
          <a:noFill/>
          <a:ln>
            <a:solidFill>
              <a:schemeClr val="tx1"/>
            </a:solidFill>
          </a:ln>
        </p:spPr>
        <p:txBody>
          <a:bodyPr wrap="square" rtlCol="0">
            <a:spAutoFit/>
          </a:bodyPr>
          <a:lstStyle/>
          <a:p>
            <a:r>
              <a:rPr lang="en-GB" sz="2400" b="1" dirty="0" smtClean="0">
                <a:solidFill>
                  <a:srgbClr val="FF0000"/>
                </a:solidFill>
              </a:rPr>
              <a:t>Insert local authority logo</a:t>
            </a:r>
            <a:endParaRPr lang="en-GB" sz="2400" b="1" dirty="0">
              <a:solidFill>
                <a:srgbClr val="FF0000"/>
              </a:solidFill>
            </a:endParaRPr>
          </a:p>
        </p:txBody>
      </p:sp>
    </p:spTree>
    <p:extLst>
      <p:ext uri="{BB962C8B-B14F-4D97-AF65-F5344CB8AC3E}">
        <p14:creationId xmlns:p14="http://schemas.microsoft.com/office/powerpoint/2010/main" val="1881583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166" y="0"/>
            <a:ext cx="9158166" cy="1143000"/>
          </a:xfrm>
        </p:spPr>
        <p:txBody>
          <a:bodyPr>
            <a:normAutofit/>
          </a:bodyPr>
          <a:lstStyle/>
          <a:p>
            <a:r>
              <a:rPr lang="en-GB" sz="4000" b="1" dirty="0">
                <a:solidFill>
                  <a:srgbClr val="1C307E"/>
                </a:solidFill>
                <a:latin typeface="Verdana" panose="020B0604030504040204" pitchFamily="34" charset="0"/>
                <a:ea typeface="Verdana" panose="020B0604030504040204" pitchFamily="34" charset="0"/>
                <a:cs typeface="Verdana" panose="020B0604030504040204" pitchFamily="34" charset="0"/>
              </a:rPr>
              <a:t>Welcome, aims and objectives</a:t>
            </a:r>
          </a:p>
        </p:txBody>
      </p:sp>
      <p:sp>
        <p:nvSpPr>
          <p:cNvPr id="3" name="Content Placeholder 2"/>
          <p:cNvSpPr>
            <a:spLocks noGrp="1"/>
          </p:cNvSpPr>
          <p:nvPr>
            <p:ph idx="1"/>
          </p:nvPr>
        </p:nvSpPr>
        <p:spPr>
          <a:xfrm>
            <a:off x="450117" y="900107"/>
            <a:ext cx="8229600" cy="5542870"/>
          </a:xfrm>
        </p:spPr>
        <p:txBody>
          <a:bodyPr>
            <a:normAutofit lnSpcReduction="10000"/>
          </a:bodyPr>
          <a:lstStyle/>
          <a:p>
            <a:r>
              <a:rPr lang="en-US" sz="2000" dirty="0">
                <a:latin typeface="Verdana" panose="020B0604030504040204" pitchFamily="34" charset="0"/>
                <a:ea typeface="Verdana" panose="020B0604030504040204" pitchFamily="34" charset="0"/>
                <a:cs typeface="Verdana" panose="020B0604030504040204" pitchFamily="34" charset="0"/>
              </a:rPr>
              <a:t>Why are you here?</a:t>
            </a:r>
          </a:p>
          <a:p>
            <a:r>
              <a:rPr lang="en-US" sz="2000" dirty="0">
                <a:latin typeface="Verdana" panose="020B0604030504040204" pitchFamily="34" charset="0"/>
                <a:ea typeface="Verdana" panose="020B0604030504040204" pitchFamily="34" charset="0"/>
                <a:cs typeface="Verdana" panose="020B0604030504040204" pitchFamily="34" charset="0"/>
              </a:rPr>
              <a:t>What is the Armed Forces Covenant? </a:t>
            </a:r>
          </a:p>
          <a:p>
            <a:r>
              <a:rPr lang="en-US" sz="2000" dirty="0">
                <a:latin typeface="Verdana" panose="020B0604030504040204" pitchFamily="34" charset="0"/>
                <a:ea typeface="Verdana" panose="020B0604030504040204" pitchFamily="34" charset="0"/>
                <a:cs typeface="Verdana" panose="020B0604030504040204" pitchFamily="34" charset="0"/>
              </a:rPr>
              <a:t>How you can support the Armed Forces Community?</a:t>
            </a:r>
          </a:p>
          <a:p>
            <a:r>
              <a:rPr lang="en-US" sz="2000" dirty="0">
                <a:latin typeface="Verdana" panose="020B0604030504040204" pitchFamily="34" charset="0"/>
                <a:ea typeface="Verdana" panose="020B0604030504040204" pitchFamily="34" charset="0"/>
                <a:cs typeface="Verdana" panose="020B0604030504040204" pitchFamily="34" charset="0"/>
              </a:rPr>
              <a:t>Who are the Armed Forces Community?</a:t>
            </a:r>
          </a:p>
          <a:p>
            <a:r>
              <a:rPr lang="en-US" sz="2000" dirty="0">
                <a:latin typeface="Verdana" panose="020B0604030504040204" pitchFamily="34" charset="0"/>
                <a:ea typeface="Verdana" panose="020B0604030504040204" pitchFamily="34" charset="0"/>
                <a:cs typeface="Verdana" panose="020B0604030504040204" pitchFamily="34" charset="0"/>
              </a:rPr>
              <a:t>Where are the Military in your Area?</a:t>
            </a:r>
          </a:p>
          <a:p>
            <a:r>
              <a:rPr lang="en-US" sz="2000" dirty="0">
                <a:latin typeface="Verdana" panose="020B0604030504040204" pitchFamily="34" charset="0"/>
                <a:ea typeface="Verdana" panose="020B0604030504040204" pitchFamily="34" charset="0"/>
                <a:cs typeface="Verdana" panose="020B0604030504040204" pitchFamily="34" charset="0"/>
              </a:rPr>
              <a:t>How we can understand their needs? </a:t>
            </a:r>
          </a:p>
          <a:p>
            <a:r>
              <a:rPr lang="en-US" sz="2000" dirty="0">
                <a:latin typeface="Verdana" panose="020B0604030504040204" pitchFamily="34" charset="0"/>
                <a:ea typeface="Verdana" panose="020B0604030504040204" pitchFamily="34" charset="0"/>
                <a:cs typeface="Verdana" panose="020B0604030504040204" pitchFamily="34" charset="0"/>
              </a:rPr>
              <a:t>How you can get closer to them and strengthen the links?</a:t>
            </a:r>
          </a:p>
          <a:p>
            <a:r>
              <a:rPr lang="en-US" sz="2000" dirty="0">
                <a:latin typeface="Verdana" panose="020B0604030504040204" pitchFamily="34" charset="0"/>
                <a:ea typeface="Verdana" panose="020B0604030504040204" pitchFamily="34" charset="0"/>
                <a:cs typeface="Verdana" panose="020B0604030504040204" pitchFamily="34" charset="0"/>
              </a:rPr>
              <a:t>Provide you with the knowledge and capability to strengthen your role as Customer Facing Staff</a:t>
            </a:r>
          </a:p>
          <a:p>
            <a:r>
              <a:rPr lang="en-US" sz="2000" dirty="0">
                <a:latin typeface="Verdana" panose="020B0604030504040204" pitchFamily="34" charset="0"/>
                <a:ea typeface="Verdana" panose="020B0604030504040204" pitchFamily="34" charset="0"/>
                <a:cs typeface="Verdana" panose="020B0604030504040204" pitchFamily="34" charset="0"/>
              </a:rPr>
              <a:t>How to work with AFCs/Covenant Officers / Service Champions</a:t>
            </a:r>
          </a:p>
          <a:p>
            <a:r>
              <a:rPr lang="en-US" sz="2000" dirty="0">
                <a:latin typeface="Verdana" panose="020B0604030504040204" pitchFamily="34" charset="0"/>
                <a:ea typeface="Verdana" panose="020B0604030504040204" pitchFamily="34" charset="0"/>
                <a:cs typeface="Verdana" panose="020B0604030504040204" pitchFamily="34" charset="0"/>
              </a:rPr>
              <a:t>Linking with Service Charities and how they can help?</a:t>
            </a:r>
          </a:p>
          <a:p>
            <a:r>
              <a:rPr lang="en-US" sz="2000" dirty="0">
                <a:latin typeface="Verdana" panose="020B0604030504040204" pitchFamily="34" charset="0"/>
                <a:ea typeface="Verdana" panose="020B0604030504040204" pitchFamily="34" charset="0"/>
                <a:cs typeface="Verdana" panose="020B0604030504040204" pitchFamily="34" charset="0"/>
              </a:rPr>
              <a:t>FCSE and other sources of Training, including e-Learning</a:t>
            </a:r>
          </a:p>
          <a:p>
            <a:r>
              <a:rPr lang="en-US" sz="2000" dirty="0">
                <a:latin typeface="Verdana" panose="020B0604030504040204" pitchFamily="34" charset="0"/>
                <a:ea typeface="Verdana" panose="020B0604030504040204" pitchFamily="34" charset="0"/>
                <a:cs typeface="Verdana" panose="020B0604030504040204" pitchFamily="34" charset="0"/>
              </a:rPr>
              <a:t>Your experiences so far of working with Military</a:t>
            </a:r>
          </a:p>
          <a:p>
            <a:r>
              <a:rPr lang="en-US" sz="2000" dirty="0">
                <a:latin typeface="Verdana" panose="020B0604030504040204" pitchFamily="34" charset="0"/>
                <a:ea typeface="Verdana" panose="020B0604030504040204" pitchFamily="34" charset="0"/>
                <a:cs typeface="Verdana" panose="020B0604030504040204" pitchFamily="34" charset="0"/>
              </a:rPr>
              <a:t>Top Tips</a:t>
            </a:r>
          </a:p>
          <a:p>
            <a:r>
              <a:rPr lang="en-US" sz="2000" dirty="0">
                <a:latin typeface="Verdana" panose="020B0604030504040204" pitchFamily="34" charset="0"/>
                <a:ea typeface="Verdana" panose="020B0604030504040204" pitchFamily="34" charset="0"/>
                <a:cs typeface="Verdana" panose="020B0604030504040204" pitchFamily="34" charset="0"/>
              </a:rPr>
              <a:t>Questions and Answers from the Floor</a:t>
            </a:r>
          </a:p>
          <a:p>
            <a:pPr marL="0" indent="0">
              <a:buNone/>
            </a:pPr>
            <a:endParaRPr lang="en-US"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p>
        </p:txBody>
      </p:sp>
    </p:spTree>
    <p:extLst>
      <p:ext uri="{BB962C8B-B14F-4D97-AF65-F5344CB8AC3E}">
        <p14:creationId xmlns:p14="http://schemas.microsoft.com/office/powerpoint/2010/main" val="1942082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09690243-5CB2-4D75-A4A8-6DD8E201432B}"/>
              </a:ext>
            </a:extLst>
          </p:cNvPr>
          <p:cNvSpPr>
            <a:spLocks noGrp="1"/>
          </p:cNvSpPr>
          <p:nvPr>
            <p:ph type="title" idx="4294967295"/>
          </p:nvPr>
        </p:nvSpPr>
        <p:spPr>
          <a:xfrm>
            <a:off x="914400" y="177800"/>
            <a:ext cx="8229600" cy="998538"/>
          </a:xfrm>
        </p:spPr>
        <p:txBody>
          <a:bodyPr/>
          <a:lstStyle/>
          <a:p>
            <a:r>
              <a:rPr lang="en-GB" sz="4000" b="1" dirty="0">
                <a:solidFill>
                  <a:srgbClr val="1C307E"/>
                </a:solidFill>
                <a:latin typeface="Verdana" panose="020B0604030504040204" pitchFamily="34" charset="0"/>
                <a:ea typeface="Verdana" panose="020B0604030504040204" pitchFamily="34" charset="0"/>
                <a:cs typeface="Verdana" panose="020B0604030504040204" pitchFamily="34" charset="0"/>
              </a:rPr>
              <a:t>Aim</a:t>
            </a:r>
            <a:r>
              <a:rPr lang="en-GB" b="1" dirty="0">
                <a:solidFill>
                  <a:srgbClr val="1C307E"/>
                </a:solidFill>
                <a:latin typeface="Verdana" panose="020B0604030504040204" pitchFamily="34" charset="0"/>
                <a:ea typeface="Verdana" panose="020B0604030504040204" pitchFamily="34" charset="0"/>
                <a:cs typeface="Verdana" panose="020B0604030504040204" pitchFamily="34" charset="0"/>
              </a:rPr>
              <a:t> of the Training</a:t>
            </a:r>
          </a:p>
        </p:txBody>
      </p:sp>
      <p:sp>
        <p:nvSpPr>
          <p:cNvPr id="6" name="Content Placeholder 5">
            <a:extLst>
              <a:ext uri="{FF2B5EF4-FFF2-40B4-BE49-F238E27FC236}">
                <a16:creationId xmlns:a16="http://schemas.microsoft.com/office/drawing/2014/main" xmlns="" id="{882D9761-097A-4EE9-BF0C-7729F7BB2609}"/>
              </a:ext>
            </a:extLst>
          </p:cNvPr>
          <p:cNvSpPr>
            <a:spLocks noGrp="1"/>
          </p:cNvSpPr>
          <p:nvPr>
            <p:ph idx="4294967295"/>
          </p:nvPr>
        </p:nvSpPr>
        <p:spPr>
          <a:xfrm>
            <a:off x="0" y="1182688"/>
            <a:ext cx="8229600" cy="5000625"/>
          </a:xfrm>
        </p:spPr>
        <p:txBody>
          <a:bodyPr>
            <a:normAutofit/>
          </a:bodyPr>
          <a:lstStyle/>
          <a:p>
            <a:r>
              <a:rPr lang="en-GB" sz="2400" dirty="0">
                <a:latin typeface="Verdana" panose="020B0604030504040204" pitchFamily="34" charset="0"/>
                <a:ea typeface="Verdana" panose="020B0604030504040204" pitchFamily="34" charset="0"/>
                <a:cs typeface="Verdana" panose="020B0604030504040204" pitchFamily="34" charset="0"/>
              </a:rPr>
              <a:t>Promote the Armed Forces Covenant</a:t>
            </a:r>
          </a:p>
          <a:p>
            <a:r>
              <a:rPr lang="en-GB" sz="2400" dirty="0">
                <a:latin typeface="Verdana" panose="020B0604030504040204" pitchFamily="34" charset="0"/>
                <a:ea typeface="Verdana" panose="020B0604030504040204" pitchFamily="34" charset="0"/>
                <a:cs typeface="Verdana" panose="020B0604030504040204" pitchFamily="34" charset="0"/>
              </a:rPr>
              <a:t>Instil Staff Commitment</a:t>
            </a:r>
          </a:p>
          <a:p>
            <a:r>
              <a:rPr lang="en-GB" sz="2400" dirty="0">
                <a:latin typeface="Verdana" panose="020B0604030504040204" pitchFamily="34" charset="0"/>
                <a:ea typeface="Verdana" panose="020B0604030504040204" pitchFamily="34" charset="0"/>
                <a:cs typeface="Verdana" panose="020B0604030504040204" pitchFamily="34" charset="0"/>
              </a:rPr>
              <a:t>Embed the Covenant within ways of working</a:t>
            </a:r>
          </a:p>
          <a:p>
            <a:r>
              <a:rPr lang="en-GB" sz="2400" dirty="0">
                <a:latin typeface="Verdana" panose="020B0604030504040204" pitchFamily="34" charset="0"/>
                <a:ea typeface="Verdana" panose="020B0604030504040204" pitchFamily="34" charset="0"/>
                <a:cs typeface="Verdana" panose="020B0604030504040204" pitchFamily="34" charset="0"/>
              </a:rPr>
              <a:t>Ensure all Council Help Desks/ Contact Centres know about the Armed Forces Covenant</a:t>
            </a:r>
          </a:p>
          <a:p>
            <a:r>
              <a:rPr lang="en-GB" sz="2400" dirty="0">
                <a:latin typeface="Verdana" panose="020B0604030504040204" pitchFamily="34" charset="0"/>
                <a:ea typeface="Verdana" panose="020B0604030504040204" pitchFamily="34" charset="0"/>
                <a:cs typeface="Verdana" panose="020B0604030504040204" pitchFamily="34" charset="0"/>
              </a:rPr>
              <a:t>Ensure Local Authority Staff are aware of the issues facing Armed Forces Personnel, their families and  Veterans</a:t>
            </a:r>
          </a:p>
          <a:p>
            <a:r>
              <a:rPr lang="en-GB" sz="2400" dirty="0">
                <a:latin typeface="Verdana" panose="020B0604030504040204" pitchFamily="34" charset="0"/>
                <a:ea typeface="Verdana" panose="020B0604030504040204" pitchFamily="34" charset="0"/>
                <a:cs typeface="Verdana" panose="020B0604030504040204" pitchFamily="34" charset="0"/>
              </a:rPr>
              <a:t>Ensure </a:t>
            </a:r>
            <a:r>
              <a:rPr lang="en-GB" sz="2400" u="sng" dirty="0">
                <a:latin typeface="Verdana" panose="020B0604030504040204" pitchFamily="34" charset="0"/>
                <a:ea typeface="Verdana" panose="020B0604030504040204" pitchFamily="34" charset="0"/>
                <a:cs typeface="Verdana" panose="020B0604030504040204" pitchFamily="34" charset="0"/>
              </a:rPr>
              <a:t>all</a:t>
            </a:r>
            <a:r>
              <a:rPr lang="en-GB" sz="2400" dirty="0">
                <a:latin typeface="Verdana" panose="020B0604030504040204" pitchFamily="34" charset="0"/>
                <a:ea typeface="Verdana" panose="020B0604030504040204" pitchFamily="34" charset="0"/>
                <a:cs typeface="Verdana" panose="020B0604030504040204" pitchFamily="34" charset="0"/>
              </a:rPr>
              <a:t> Staff ask “have you served?” </a:t>
            </a:r>
          </a:p>
          <a:p>
            <a:endParaRPr lang="en-GB" sz="2400"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GB"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59076987"/>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Army_Template">
  <a:themeElements>
    <a:clrScheme name="Army_Template 13">
      <a:dk1>
        <a:srgbClr val="4D4D4D"/>
      </a:dk1>
      <a:lt1>
        <a:srgbClr val="F7F4ED"/>
      </a:lt1>
      <a:dk2>
        <a:srgbClr val="000000"/>
      </a:dk2>
      <a:lt2>
        <a:srgbClr val="808080"/>
      </a:lt2>
      <a:accent1>
        <a:srgbClr val="4E562B"/>
      </a:accent1>
      <a:accent2>
        <a:srgbClr val="D52B1E"/>
      </a:accent2>
      <a:accent3>
        <a:srgbClr val="FAF8F4"/>
      </a:accent3>
      <a:accent4>
        <a:srgbClr val="404040"/>
      </a:accent4>
      <a:accent5>
        <a:srgbClr val="B2B4AC"/>
      </a:accent5>
      <a:accent6>
        <a:srgbClr val="C1261A"/>
      </a:accent6>
      <a:hlink>
        <a:srgbClr val="009999"/>
      </a:hlink>
      <a:folHlink>
        <a:srgbClr val="99CC00"/>
      </a:folHlink>
    </a:clrScheme>
    <a:fontScheme name="Army_Templat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rmy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rmy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rmy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rmy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rmy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rmy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rmy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rmy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rmy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rmy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rmy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rmy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rmy_Template 13">
        <a:dk1>
          <a:srgbClr val="4D4D4D"/>
        </a:dk1>
        <a:lt1>
          <a:srgbClr val="F7F4ED"/>
        </a:lt1>
        <a:dk2>
          <a:srgbClr val="000000"/>
        </a:dk2>
        <a:lt2>
          <a:srgbClr val="808080"/>
        </a:lt2>
        <a:accent1>
          <a:srgbClr val="4E562B"/>
        </a:accent1>
        <a:accent2>
          <a:srgbClr val="D52B1E"/>
        </a:accent2>
        <a:accent3>
          <a:srgbClr val="FAF8F4"/>
        </a:accent3>
        <a:accent4>
          <a:srgbClr val="404040"/>
        </a:accent4>
        <a:accent5>
          <a:srgbClr val="B2B4AC"/>
        </a:accent5>
        <a:accent6>
          <a:srgbClr val="C1261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3324</TotalTime>
  <Words>5055</Words>
  <Application>Microsoft Office PowerPoint</Application>
  <PresentationFormat>On-screen Show (4:3)</PresentationFormat>
  <Paragraphs>798</Paragraphs>
  <Slides>37</Slides>
  <Notes>36</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37</vt:i4>
      </vt:variant>
    </vt:vector>
  </HeadingPairs>
  <TitlesOfParts>
    <vt:vector size="49" baseType="lpstr">
      <vt:lpstr>Arial</vt:lpstr>
      <vt:lpstr>Calibri</vt:lpstr>
      <vt:lpstr>Calibri Light</vt:lpstr>
      <vt:lpstr>Impact</vt:lpstr>
      <vt:lpstr>Symbol</vt:lpstr>
      <vt:lpstr>Verdana</vt:lpstr>
      <vt:lpstr>Wingdings</vt:lpstr>
      <vt:lpstr>2_Office Theme</vt:lpstr>
      <vt:lpstr>Custom Design</vt:lpstr>
      <vt:lpstr>1_Office Theme</vt:lpstr>
      <vt:lpstr>Army_Template</vt:lpstr>
      <vt:lpstr>Office Theme</vt:lpstr>
      <vt:lpstr>Slides that need local information, speaker notes and logos </vt:lpstr>
      <vt:lpstr>PowerPoint Presentation</vt:lpstr>
      <vt:lpstr>Customer Facing Staff Training</vt:lpstr>
      <vt:lpstr>Your Local Authority Contacts </vt:lpstr>
      <vt:lpstr>Before you start, here are a few Top Tips for you as a Trainer!</vt:lpstr>
      <vt:lpstr>Training Log – Front Line Staff</vt:lpstr>
      <vt:lpstr>PowerPoint Presentation</vt:lpstr>
      <vt:lpstr>Welcome, aims and objectives</vt:lpstr>
      <vt:lpstr>Aim of the Training</vt:lpstr>
      <vt:lpstr>The Armed Forces Covenant</vt:lpstr>
      <vt:lpstr>Who are the Armed Forces Community?</vt:lpstr>
      <vt:lpstr>Armed Forces</vt:lpstr>
      <vt:lpstr>PowerPoint Presentation</vt:lpstr>
      <vt:lpstr>PowerPoint Presentation</vt:lpstr>
      <vt:lpstr>PowerPoint Presentation</vt:lpstr>
      <vt:lpstr>Armed Forces Personnel Restructure</vt:lpstr>
      <vt:lpstr>Military Presence In Surrey</vt:lpstr>
      <vt:lpstr>Armed Forces Community</vt:lpstr>
      <vt:lpstr>What is Different about the Armed Forces Community?</vt:lpstr>
      <vt:lpstr>What impact this has on Armed Forces Families</vt:lpstr>
      <vt:lpstr>PowerPoint Presentation</vt:lpstr>
      <vt:lpstr>What Surrey is doing to help?</vt:lpstr>
      <vt:lpstr>AFC Veteran Population</vt:lpstr>
      <vt:lpstr>AFC Veteran Population</vt:lpstr>
      <vt:lpstr>How you can help us on the Front Desk / Reception / Contact Centre</vt:lpstr>
      <vt:lpstr>Service Charities</vt:lpstr>
      <vt:lpstr>PowerPoint Presentation</vt:lpstr>
      <vt:lpstr>     </vt:lpstr>
      <vt:lpstr>Forces Connect SE Signposting App</vt:lpstr>
      <vt:lpstr>Councillor Armed Forces Champions</vt:lpstr>
      <vt:lpstr>So what do I do as a Service Champion?</vt:lpstr>
      <vt:lpstr>Forces Connect South East Cross Border MoD Project</vt:lpstr>
      <vt:lpstr>Training and Contacts</vt:lpstr>
      <vt:lpstr>Key Points</vt:lpstr>
      <vt:lpstr>Resource Materials (1)</vt:lpstr>
      <vt:lpstr>PowerPoint Presentation</vt:lpstr>
      <vt:lpstr>    Questions and Answers  Next Steps  Thank you for coming!  </vt:lpstr>
    </vt:vector>
  </TitlesOfParts>
  <Company>Surrey County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Neale</dc:creator>
  <cp:lastModifiedBy>Julia Saunders EI</cp:lastModifiedBy>
  <cp:revision>339</cp:revision>
  <cp:lastPrinted>2018-08-13T09:39:50Z</cp:lastPrinted>
  <dcterms:created xsi:type="dcterms:W3CDTF">2016-03-23T11:32:57Z</dcterms:created>
  <dcterms:modified xsi:type="dcterms:W3CDTF">2019-04-26T12:05:17Z</dcterms:modified>
</cp:coreProperties>
</file>